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9" r:id="rId3"/>
    <p:sldId id="257" r:id="rId4"/>
    <p:sldId id="266" r:id="rId5"/>
    <p:sldId id="267" r:id="rId6"/>
    <p:sldId id="264" r:id="rId7"/>
    <p:sldId id="260" r:id="rId8"/>
    <p:sldId id="268"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0964" autoAdjust="0"/>
  </p:normalViewPr>
  <p:slideViewPr>
    <p:cSldViewPr snapToGrid="0">
      <p:cViewPr varScale="1">
        <p:scale>
          <a:sx n="92" d="100"/>
          <a:sy n="92" d="100"/>
        </p:scale>
        <p:origin x="13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1CE47B-C46D-45A4-93E9-AEF9111B9763}"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E01CA28-DF75-4209-B603-7128CCE36DE0}">
      <dgm:prSet/>
      <dgm:spPr/>
      <dgm:t>
        <a:bodyPr/>
        <a:lstStyle/>
        <a:p>
          <a:pPr>
            <a:lnSpc>
              <a:spcPct val="100000"/>
            </a:lnSpc>
          </a:pPr>
          <a:r>
            <a:rPr lang="en-US"/>
            <a:t>The Research Support Program (RSP) is intended to be an annual cycle funding program to foster the development and growth of innovative and transformative research activities</a:t>
          </a:r>
          <a:r>
            <a:rPr lang="en-US" b="0" i="0"/>
            <a:t>.</a:t>
          </a:r>
          <a:endParaRPr lang="en-US"/>
        </a:p>
      </dgm:t>
    </dgm:pt>
    <dgm:pt modelId="{F6274981-77BF-4C19-8A11-92A6248D11D9}" type="parTrans" cxnId="{75332CA8-BDE0-4832-871F-D8FA91ED1DD8}">
      <dgm:prSet/>
      <dgm:spPr/>
      <dgm:t>
        <a:bodyPr/>
        <a:lstStyle/>
        <a:p>
          <a:endParaRPr lang="en-US"/>
        </a:p>
      </dgm:t>
    </dgm:pt>
    <dgm:pt modelId="{26FE7C2A-BFE3-4D81-83F8-9EF595577C8C}" type="sibTrans" cxnId="{75332CA8-BDE0-4832-871F-D8FA91ED1DD8}">
      <dgm:prSet/>
      <dgm:spPr/>
      <dgm:t>
        <a:bodyPr/>
        <a:lstStyle/>
        <a:p>
          <a:pPr>
            <a:lnSpc>
              <a:spcPct val="100000"/>
            </a:lnSpc>
          </a:pPr>
          <a:endParaRPr lang="en-US"/>
        </a:p>
      </dgm:t>
    </dgm:pt>
    <dgm:pt modelId="{0BDE3BD7-608F-4E72-9C58-6D6BF6293B53}">
      <dgm:prSet/>
      <dgm:spPr/>
      <dgm:t>
        <a:bodyPr/>
        <a:lstStyle/>
        <a:p>
          <a:pPr>
            <a:lnSpc>
              <a:spcPct val="100000"/>
            </a:lnSpc>
          </a:pPr>
          <a:r>
            <a:rPr lang="en-US" b="0" i="0"/>
            <a:t>The RSP is a strategically focused Auburn University investment strategy that promotes promising and impactful new lines of research as well as the growth of collaborative and/or interdisciplinary teams that are built upon the foundations of science.</a:t>
          </a:r>
          <a:endParaRPr lang="en-US"/>
        </a:p>
      </dgm:t>
    </dgm:pt>
    <dgm:pt modelId="{F36774E3-BB7C-4CBA-B27E-0A90A38097DD}" type="parTrans" cxnId="{33B478F4-0C16-4BB2-B595-C052E4F25598}">
      <dgm:prSet/>
      <dgm:spPr/>
      <dgm:t>
        <a:bodyPr/>
        <a:lstStyle/>
        <a:p>
          <a:endParaRPr lang="en-US"/>
        </a:p>
      </dgm:t>
    </dgm:pt>
    <dgm:pt modelId="{59D7609A-888D-4534-9BA2-0760702A3761}" type="sibTrans" cxnId="{33B478F4-0C16-4BB2-B595-C052E4F25598}">
      <dgm:prSet/>
      <dgm:spPr/>
      <dgm:t>
        <a:bodyPr/>
        <a:lstStyle/>
        <a:p>
          <a:pPr>
            <a:lnSpc>
              <a:spcPct val="100000"/>
            </a:lnSpc>
          </a:pPr>
          <a:endParaRPr lang="en-US"/>
        </a:p>
      </dgm:t>
    </dgm:pt>
    <dgm:pt modelId="{7F9131EA-4167-404F-A953-66BE16D7911E}">
      <dgm:prSet/>
      <dgm:spPr/>
      <dgm:t>
        <a:bodyPr/>
        <a:lstStyle/>
        <a:p>
          <a:pPr>
            <a:lnSpc>
              <a:spcPct val="100000"/>
            </a:lnSpc>
          </a:pPr>
          <a:r>
            <a:rPr lang="en-US" b="0" i="0"/>
            <a:t>Research activities supported by the RSP will have a strong potential to attract extramural funding for sustained research efforts.</a:t>
          </a:r>
          <a:endParaRPr lang="en-US"/>
        </a:p>
      </dgm:t>
    </dgm:pt>
    <dgm:pt modelId="{8D919CF5-08CF-41C0-A013-A0A1A5693FB7}" type="parTrans" cxnId="{FBD85067-FC2E-40C8-88FE-1937A87BAE18}">
      <dgm:prSet/>
      <dgm:spPr/>
      <dgm:t>
        <a:bodyPr/>
        <a:lstStyle/>
        <a:p>
          <a:endParaRPr lang="en-US"/>
        </a:p>
      </dgm:t>
    </dgm:pt>
    <dgm:pt modelId="{B7DD1C37-3744-4905-B46A-2B32B53EEE88}" type="sibTrans" cxnId="{FBD85067-FC2E-40C8-88FE-1937A87BAE18}">
      <dgm:prSet/>
      <dgm:spPr/>
      <dgm:t>
        <a:bodyPr/>
        <a:lstStyle/>
        <a:p>
          <a:pPr>
            <a:lnSpc>
              <a:spcPct val="100000"/>
            </a:lnSpc>
          </a:pPr>
          <a:endParaRPr lang="en-US"/>
        </a:p>
      </dgm:t>
    </dgm:pt>
    <dgm:pt modelId="{30C229EB-080E-4F7D-81AE-04467719B881}">
      <dgm:prSet/>
      <dgm:spPr/>
      <dgm:t>
        <a:bodyPr/>
        <a:lstStyle/>
        <a:p>
          <a:pPr>
            <a:lnSpc>
              <a:spcPct val="100000"/>
            </a:lnSpc>
          </a:pPr>
          <a:r>
            <a:rPr lang="en-US" b="0" i="0"/>
            <a:t>Investing in the RSP supports the University’s strategic plan by elevating research and scholarly impact to address society’s critical issues and promote economic development in Alabama and beyond.</a:t>
          </a:r>
          <a:endParaRPr lang="en-US"/>
        </a:p>
      </dgm:t>
    </dgm:pt>
    <dgm:pt modelId="{E0FB7D3F-2D07-4E03-BA4E-805ED8A9B8E6}" type="parTrans" cxnId="{0B36D50B-9496-4564-B8A8-91A83DC0B804}">
      <dgm:prSet/>
      <dgm:spPr/>
      <dgm:t>
        <a:bodyPr/>
        <a:lstStyle/>
        <a:p>
          <a:endParaRPr lang="en-US"/>
        </a:p>
      </dgm:t>
    </dgm:pt>
    <dgm:pt modelId="{4397C3E6-5D51-4E8B-BE10-1E49234DB714}" type="sibTrans" cxnId="{0B36D50B-9496-4564-B8A8-91A83DC0B804}">
      <dgm:prSet/>
      <dgm:spPr/>
      <dgm:t>
        <a:bodyPr/>
        <a:lstStyle/>
        <a:p>
          <a:endParaRPr lang="en-US"/>
        </a:p>
      </dgm:t>
    </dgm:pt>
    <dgm:pt modelId="{9FDEF4C7-D525-4502-9266-64099FA89256}" type="pres">
      <dgm:prSet presAssocID="{491CE47B-C46D-45A4-93E9-AEF9111B9763}" presName="root" presStyleCnt="0">
        <dgm:presLayoutVars>
          <dgm:dir/>
          <dgm:resizeHandles val="exact"/>
        </dgm:presLayoutVars>
      </dgm:prSet>
      <dgm:spPr/>
    </dgm:pt>
    <dgm:pt modelId="{EFCA9A09-4256-498D-B56C-813947B0A8BC}" type="pres">
      <dgm:prSet presAssocID="{491CE47B-C46D-45A4-93E9-AEF9111B9763}" presName="container" presStyleCnt="0">
        <dgm:presLayoutVars>
          <dgm:dir/>
          <dgm:resizeHandles val="exact"/>
        </dgm:presLayoutVars>
      </dgm:prSet>
      <dgm:spPr/>
    </dgm:pt>
    <dgm:pt modelId="{4776B427-79DF-4A90-8C9F-4302588071A5}" type="pres">
      <dgm:prSet presAssocID="{6E01CA28-DF75-4209-B603-7128CCE36DE0}" presName="compNode" presStyleCnt="0"/>
      <dgm:spPr/>
    </dgm:pt>
    <dgm:pt modelId="{F4F7D5E4-9DEE-4AA5-A85A-B96E5E332499}" type="pres">
      <dgm:prSet presAssocID="{6E01CA28-DF75-4209-B603-7128CCE36DE0}" presName="iconBgRect" presStyleLbl="bgShp" presStyleIdx="0" presStyleCnt="4"/>
      <dgm:spPr/>
    </dgm:pt>
    <dgm:pt modelId="{CC3E3E17-61EB-41DB-A117-FB4516592347}" type="pres">
      <dgm:prSet presAssocID="{6E01CA28-DF75-4209-B603-7128CCE36DE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3716C4D5-EFEC-4694-A3EB-C6D856EF4F47}" type="pres">
      <dgm:prSet presAssocID="{6E01CA28-DF75-4209-B603-7128CCE36DE0}" presName="spaceRect" presStyleCnt="0"/>
      <dgm:spPr/>
    </dgm:pt>
    <dgm:pt modelId="{A9B5642F-88CF-41AF-936A-4C4F7CD620C5}" type="pres">
      <dgm:prSet presAssocID="{6E01CA28-DF75-4209-B603-7128CCE36DE0}" presName="textRect" presStyleLbl="revTx" presStyleIdx="0" presStyleCnt="4">
        <dgm:presLayoutVars>
          <dgm:chMax val="1"/>
          <dgm:chPref val="1"/>
        </dgm:presLayoutVars>
      </dgm:prSet>
      <dgm:spPr/>
    </dgm:pt>
    <dgm:pt modelId="{9058FC7D-D375-494B-9768-128AADE28B59}" type="pres">
      <dgm:prSet presAssocID="{26FE7C2A-BFE3-4D81-83F8-9EF595577C8C}" presName="sibTrans" presStyleLbl="sibTrans2D1" presStyleIdx="0" presStyleCnt="0"/>
      <dgm:spPr/>
    </dgm:pt>
    <dgm:pt modelId="{797ECDB0-6E77-4989-8B83-E8B9591D6726}" type="pres">
      <dgm:prSet presAssocID="{0BDE3BD7-608F-4E72-9C58-6D6BF6293B53}" presName="compNode" presStyleCnt="0"/>
      <dgm:spPr/>
    </dgm:pt>
    <dgm:pt modelId="{A92110AD-1DA1-46B3-B2D9-2391861DFF7F}" type="pres">
      <dgm:prSet presAssocID="{0BDE3BD7-608F-4E72-9C58-6D6BF6293B53}" presName="iconBgRect" presStyleLbl="bgShp" presStyleIdx="1" presStyleCnt="4"/>
      <dgm:spPr/>
    </dgm:pt>
    <dgm:pt modelId="{37B7E448-657A-492D-8117-974E9EBA6BE1}" type="pres">
      <dgm:prSet presAssocID="{0BDE3BD7-608F-4E72-9C58-6D6BF6293B5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FEE97523-79FC-49B7-AA2B-7FC8D9447E0F}" type="pres">
      <dgm:prSet presAssocID="{0BDE3BD7-608F-4E72-9C58-6D6BF6293B53}" presName="spaceRect" presStyleCnt="0"/>
      <dgm:spPr/>
    </dgm:pt>
    <dgm:pt modelId="{EBA32402-6596-4B27-9CBB-79F5C5B2D198}" type="pres">
      <dgm:prSet presAssocID="{0BDE3BD7-608F-4E72-9C58-6D6BF6293B53}" presName="textRect" presStyleLbl="revTx" presStyleIdx="1" presStyleCnt="4">
        <dgm:presLayoutVars>
          <dgm:chMax val="1"/>
          <dgm:chPref val="1"/>
        </dgm:presLayoutVars>
      </dgm:prSet>
      <dgm:spPr/>
    </dgm:pt>
    <dgm:pt modelId="{ADF562E9-1E97-4321-BAA0-8F8EC4681E13}" type="pres">
      <dgm:prSet presAssocID="{59D7609A-888D-4534-9BA2-0760702A3761}" presName="sibTrans" presStyleLbl="sibTrans2D1" presStyleIdx="0" presStyleCnt="0"/>
      <dgm:spPr/>
    </dgm:pt>
    <dgm:pt modelId="{B3F2FD20-66C8-4F13-8005-91BCA014048E}" type="pres">
      <dgm:prSet presAssocID="{7F9131EA-4167-404F-A953-66BE16D7911E}" presName="compNode" presStyleCnt="0"/>
      <dgm:spPr/>
    </dgm:pt>
    <dgm:pt modelId="{12A99779-0A46-4C73-9E2F-FBD2581B25D8}" type="pres">
      <dgm:prSet presAssocID="{7F9131EA-4167-404F-A953-66BE16D7911E}" presName="iconBgRect" presStyleLbl="bgShp" presStyleIdx="2" presStyleCnt="4"/>
      <dgm:spPr/>
    </dgm:pt>
    <dgm:pt modelId="{124E6C08-094C-4E38-839A-A0A900C4612B}" type="pres">
      <dgm:prSet presAssocID="{7F9131EA-4167-404F-A953-66BE16D7911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F351749B-2319-4C78-BF1C-CF69E601FF27}" type="pres">
      <dgm:prSet presAssocID="{7F9131EA-4167-404F-A953-66BE16D7911E}" presName="spaceRect" presStyleCnt="0"/>
      <dgm:spPr/>
    </dgm:pt>
    <dgm:pt modelId="{D1C435D0-5AF6-4D5F-A7D4-BE60A40E1403}" type="pres">
      <dgm:prSet presAssocID="{7F9131EA-4167-404F-A953-66BE16D7911E}" presName="textRect" presStyleLbl="revTx" presStyleIdx="2" presStyleCnt="4">
        <dgm:presLayoutVars>
          <dgm:chMax val="1"/>
          <dgm:chPref val="1"/>
        </dgm:presLayoutVars>
      </dgm:prSet>
      <dgm:spPr/>
    </dgm:pt>
    <dgm:pt modelId="{709EE868-8E9A-4B18-B00F-5F7CD0A55F59}" type="pres">
      <dgm:prSet presAssocID="{B7DD1C37-3744-4905-B46A-2B32B53EEE88}" presName="sibTrans" presStyleLbl="sibTrans2D1" presStyleIdx="0" presStyleCnt="0"/>
      <dgm:spPr/>
    </dgm:pt>
    <dgm:pt modelId="{94D1169B-19E5-4FD4-A398-82D591ED564C}" type="pres">
      <dgm:prSet presAssocID="{30C229EB-080E-4F7D-81AE-04467719B881}" presName="compNode" presStyleCnt="0"/>
      <dgm:spPr/>
    </dgm:pt>
    <dgm:pt modelId="{891D44CE-1AC1-45D9-B492-F62E409B41B2}" type="pres">
      <dgm:prSet presAssocID="{30C229EB-080E-4F7D-81AE-04467719B881}" presName="iconBgRect" presStyleLbl="bgShp" presStyleIdx="3" presStyleCnt="4"/>
      <dgm:spPr/>
    </dgm:pt>
    <dgm:pt modelId="{DD30FD1C-E62A-41ED-BA55-09BE1EBCDBA4}" type="pres">
      <dgm:prSet presAssocID="{30C229EB-080E-4F7D-81AE-04467719B88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083286C1-20EE-4A48-AA29-B0ACFCE40487}" type="pres">
      <dgm:prSet presAssocID="{30C229EB-080E-4F7D-81AE-04467719B881}" presName="spaceRect" presStyleCnt="0"/>
      <dgm:spPr/>
    </dgm:pt>
    <dgm:pt modelId="{DF669E01-D3AB-4706-86F4-8D36A1E75680}" type="pres">
      <dgm:prSet presAssocID="{30C229EB-080E-4F7D-81AE-04467719B881}" presName="textRect" presStyleLbl="revTx" presStyleIdx="3" presStyleCnt="4">
        <dgm:presLayoutVars>
          <dgm:chMax val="1"/>
          <dgm:chPref val="1"/>
        </dgm:presLayoutVars>
      </dgm:prSet>
      <dgm:spPr/>
    </dgm:pt>
  </dgm:ptLst>
  <dgm:cxnLst>
    <dgm:cxn modelId="{5820E900-9570-4973-BF3C-943B12A5E087}" type="presOf" srcId="{7F9131EA-4167-404F-A953-66BE16D7911E}" destId="{D1C435D0-5AF6-4D5F-A7D4-BE60A40E1403}" srcOrd="0" destOrd="0" presId="urn:microsoft.com/office/officeart/2018/2/layout/IconCircleList"/>
    <dgm:cxn modelId="{0B36D50B-9496-4564-B8A8-91A83DC0B804}" srcId="{491CE47B-C46D-45A4-93E9-AEF9111B9763}" destId="{30C229EB-080E-4F7D-81AE-04467719B881}" srcOrd="3" destOrd="0" parTransId="{E0FB7D3F-2D07-4E03-BA4E-805ED8A9B8E6}" sibTransId="{4397C3E6-5D51-4E8B-BE10-1E49234DB714}"/>
    <dgm:cxn modelId="{1E609B32-4F9C-4156-95D3-017802C95340}" type="presOf" srcId="{B7DD1C37-3744-4905-B46A-2B32B53EEE88}" destId="{709EE868-8E9A-4B18-B00F-5F7CD0A55F59}" srcOrd="0" destOrd="0" presId="urn:microsoft.com/office/officeart/2018/2/layout/IconCircleList"/>
    <dgm:cxn modelId="{FBD85067-FC2E-40C8-88FE-1937A87BAE18}" srcId="{491CE47B-C46D-45A4-93E9-AEF9111B9763}" destId="{7F9131EA-4167-404F-A953-66BE16D7911E}" srcOrd="2" destOrd="0" parTransId="{8D919CF5-08CF-41C0-A013-A0A1A5693FB7}" sibTransId="{B7DD1C37-3744-4905-B46A-2B32B53EEE88}"/>
    <dgm:cxn modelId="{C87EE453-CA71-43EE-B078-AA0C6700A24C}" type="presOf" srcId="{0BDE3BD7-608F-4E72-9C58-6D6BF6293B53}" destId="{EBA32402-6596-4B27-9CBB-79F5C5B2D198}" srcOrd="0" destOrd="0" presId="urn:microsoft.com/office/officeart/2018/2/layout/IconCircleList"/>
    <dgm:cxn modelId="{6E9EC380-58B0-435D-B9A2-799D3C77D768}" type="presOf" srcId="{59D7609A-888D-4534-9BA2-0760702A3761}" destId="{ADF562E9-1E97-4321-BAA0-8F8EC4681E13}" srcOrd="0" destOrd="0" presId="urn:microsoft.com/office/officeart/2018/2/layout/IconCircleList"/>
    <dgm:cxn modelId="{75332CA8-BDE0-4832-871F-D8FA91ED1DD8}" srcId="{491CE47B-C46D-45A4-93E9-AEF9111B9763}" destId="{6E01CA28-DF75-4209-B603-7128CCE36DE0}" srcOrd="0" destOrd="0" parTransId="{F6274981-77BF-4C19-8A11-92A6248D11D9}" sibTransId="{26FE7C2A-BFE3-4D81-83F8-9EF595577C8C}"/>
    <dgm:cxn modelId="{39045DBE-55A2-46ED-A4C5-8DCF0776BB59}" type="presOf" srcId="{30C229EB-080E-4F7D-81AE-04467719B881}" destId="{DF669E01-D3AB-4706-86F4-8D36A1E75680}" srcOrd="0" destOrd="0" presId="urn:microsoft.com/office/officeart/2018/2/layout/IconCircleList"/>
    <dgm:cxn modelId="{04E70AC1-984E-4341-BE93-6655861BF118}" type="presOf" srcId="{6E01CA28-DF75-4209-B603-7128CCE36DE0}" destId="{A9B5642F-88CF-41AF-936A-4C4F7CD620C5}" srcOrd="0" destOrd="0" presId="urn:microsoft.com/office/officeart/2018/2/layout/IconCircleList"/>
    <dgm:cxn modelId="{C6A48EC9-6C5B-4741-ABCE-84CD08C5A0BC}" type="presOf" srcId="{491CE47B-C46D-45A4-93E9-AEF9111B9763}" destId="{9FDEF4C7-D525-4502-9266-64099FA89256}" srcOrd="0" destOrd="0" presId="urn:microsoft.com/office/officeart/2018/2/layout/IconCircleList"/>
    <dgm:cxn modelId="{D1D6D4F2-F867-441A-BC83-CD4545F2B6B9}" type="presOf" srcId="{26FE7C2A-BFE3-4D81-83F8-9EF595577C8C}" destId="{9058FC7D-D375-494B-9768-128AADE28B59}" srcOrd="0" destOrd="0" presId="urn:microsoft.com/office/officeart/2018/2/layout/IconCircleList"/>
    <dgm:cxn modelId="{33B478F4-0C16-4BB2-B595-C052E4F25598}" srcId="{491CE47B-C46D-45A4-93E9-AEF9111B9763}" destId="{0BDE3BD7-608F-4E72-9C58-6D6BF6293B53}" srcOrd="1" destOrd="0" parTransId="{F36774E3-BB7C-4CBA-B27E-0A90A38097DD}" sibTransId="{59D7609A-888D-4534-9BA2-0760702A3761}"/>
    <dgm:cxn modelId="{A78C3495-AB65-44D0-8DED-5D453D1B049C}" type="presParOf" srcId="{9FDEF4C7-D525-4502-9266-64099FA89256}" destId="{EFCA9A09-4256-498D-B56C-813947B0A8BC}" srcOrd="0" destOrd="0" presId="urn:microsoft.com/office/officeart/2018/2/layout/IconCircleList"/>
    <dgm:cxn modelId="{330D4692-2400-4469-BBC0-0111CEFEEB97}" type="presParOf" srcId="{EFCA9A09-4256-498D-B56C-813947B0A8BC}" destId="{4776B427-79DF-4A90-8C9F-4302588071A5}" srcOrd="0" destOrd="0" presId="urn:microsoft.com/office/officeart/2018/2/layout/IconCircleList"/>
    <dgm:cxn modelId="{C8276A92-927B-4DC2-9460-73DA434A0158}" type="presParOf" srcId="{4776B427-79DF-4A90-8C9F-4302588071A5}" destId="{F4F7D5E4-9DEE-4AA5-A85A-B96E5E332499}" srcOrd="0" destOrd="0" presId="urn:microsoft.com/office/officeart/2018/2/layout/IconCircleList"/>
    <dgm:cxn modelId="{93DD495C-2276-481E-8D6B-FAC6D385F755}" type="presParOf" srcId="{4776B427-79DF-4A90-8C9F-4302588071A5}" destId="{CC3E3E17-61EB-41DB-A117-FB4516592347}" srcOrd="1" destOrd="0" presId="urn:microsoft.com/office/officeart/2018/2/layout/IconCircleList"/>
    <dgm:cxn modelId="{92D85E3A-5767-4658-BED3-0184B508E1E4}" type="presParOf" srcId="{4776B427-79DF-4A90-8C9F-4302588071A5}" destId="{3716C4D5-EFEC-4694-A3EB-C6D856EF4F47}" srcOrd="2" destOrd="0" presId="urn:microsoft.com/office/officeart/2018/2/layout/IconCircleList"/>
    <dgm:cxn modelId="{BA1EE8A0-FC30-410A-8DD0-EA726AD43C95}" type="presParOf" srcId="{4776B427-79DF-4A90-8C9F-4302588071A5}" destId="{A9B5642F-88CF-41AF-936A-4C4F7CD620C5}" srcOrd="3" destOrd="0" presId="urn:microsoft.com/office/officeart/2018/2/layout/IconCircleList"/>
    <dgm:cxn modelId="{3FEE4936-6B3C-4672-9641-284C55FCED4C}" type="presParOf" srcId="{EFCA9A09-4256-498D-B56C-813947B0A8BC}" destId="{9058FC7D-D375-494B-9768-128AADE28B59}" srcOrd="1" destOrd="0" presId="urn:microsoft.com/office/officeart/2018/2/layout/IconCircleList"/>
    <dgm:cxn modelId="{675C2B59-F8E2-4EE4-AC87-E33588669C54}" type="presParOf" srcId="{EFCA9A09-4256-498D-B56C-813947B0A8BC}" destId="{797ECDB0-6E77-4989-8B83-E8B9591D6726}" srcOrd="2" destOrd="0" presId="urn:microsoft.com/office/officeart/2018/2/layout/IconCircleList"/>
    <dgm:cxn modelId="{94CFDC32-8DD1-4102-ACC1-98FEE3A251FF}" type="presParOf" srcId="{797ECDB0-6E77-4989-8B83-E8B9591D6726}" destId="{A92110AD-1DA1-46B3-B2D9-2391861DFF7F}" srcOrd="0" destOrd="0" presId="urn:microsoft.com/office/officeart/2018/2/layout/IconCircleList"/>
    <dgm:cxn modelId="{E87AEBBD-95F4-4FE0-BEB0-ECE66F3AC326}" type="presParOf" srcId="{797ECDB0-6E77-4989-8B83-E8B9591D6726}" destId="{37B7E448-657A-492D-8117-974E9EBA6BE1}" srcOrd="1" destOrd="0" presId="urn:microsoft.com/office/officeart/2018/2/layout/IconCircleList"/>
    <dgm:cxn modelId="{8B109FC5-7EB8-4DBA-9CBE-96EF20E76B08}" type="presParOf" srcId="{797ECDB0-6E77-4989-8B83-E8B9591D6726}" destId="{FEE97523-79FC-49B7-AA2B-7FC8D9447E0F}" srcOrd="2" destOrd="0" presId="urn:microsoft.com/office/officeart/2018/2/layout/IconCircleList"/>
    <dgm:cxn modelId="{490AE823-1695-4497-893F-746BC6CCDDDC}" type="presParOf" srcId="{797ECDB0-6E77-4989-8B83-E8B9591D6726}" destId="{EBA32402-6596-4B27-9CBB-79F5C5B2D198}" srcOrd="3" destOrd="0" presId="urn:microsoft.com/office/officeart/2018/2/layout/IconCircleList"/>
    <dgm:cxn modelId="{EF3B5822-693B-4BB3-8BAF-0F78995B9E0A}" type="presParOf" srcId="{EFCA9A09-4256-498D-B56C-813947B0A8BC}" destId="{ADF562E9-1E97-4321-BAA0-8F8EC4681E13}" srcOrd="3" destOrd="0" presId="urn:microsoft.com/office/officeart/2018/2/layout/IconCircleList"/>
    <dgm:cxn modelId="{4AC04DB5-02FE-4E1F-BCA8-E36A987E816D}" type="presParOf" srcId="{EFCA9A09-4256-498D-B56C-813947B0A8BC}" destId="{B3F2FD20-66C8-4F13-8005-91BCA014048E}" srcOrd="4" destOrd="0" presId="urn:microsoft.com/office/officeart/2018/2/layout/IconCircleList"/>
    <dgm:cxn modelId="{37F0BC13-722C-4D12-9F4A-0468C484B387}" type="presParOf" srcId="{B3F2FD20-66C8-4F13-8005-91BCA014048E}" destId="{12A99779-0A46-4C73-9E2F-FBD2581B25D8}" srcOrd="0" destOrd="0" presId="urn:microsoft.com/office/officeart/2018/2/layout/IconCircleList"/>
    <dgm:cxn modelId="{354A87AA-8846-46BC-B4FD-AA6F0DF9E4B1}" type="presParOf" srcId="{B3F2FD20-66C8-4F13-8005-91BCA014048E}" destId="{124E6C08-094C-4E38-839A-A0A900C4612B}" srcOrd="1" destOrd="0" presId="urn:microsoft.com/office/officeart/2018/2/layout/IconCircleList"/>
    <dgm:cxn modelId="{F641ACF6-8177-4C29-A1F6-79BD8D2BEC18}" type="presParOf" srcId="{B3F2FD20-66C8-4F13-8005-91BCA014048E}" destId="{F351749B-2319-4C78-BF1C-CF69E601FF27}" srcOrd="2" destOrd="0" presId="urn:microsoft.com/office/officeart/2018/2/layout/IconCircleList"/>
    <dgm:cxn modelId="{47C770E7-7FE7-47C2-8D9D-FE50F3B490CB}" type="presParOf" srcId="{B3F2FD20-66C8-4F13-8005-91BCA014048E}" destId="{D1C435D0-5AF6-4D5F-A7D4-BE60A40E1403}" srcOrd="3" destOrd="0" presId="urn:microsoft.com/office/officeart/2018/2/layout/IconCircleList"/>
    <dgm:cxn modelId="{F08E8105-17A4-4B63-A9A4-4018B75BF8C2}" type="presParOf" srcId="{EFCA9A09-4256-498D-B56C-813947B0A8BC}" destId="{709EE868-8E9A-4B18-B00F-5F7CD0A55F59}" srcOrd="5" destOrd="0" presId="urn:microsoft.com/office/officeart/2018/2/layout/IconCircleList"/>
    <dgm:cxn modelId="{07E202A2-C2C7-4DE9-8340-F72C7B96ADCB}" type="presParOf" srcId="{EFCA9A09-4256-498D-B56C-813947B0A8BC}" destId="{94D1169B-19E5-4FD4-A398-82D591ED564C}" srcOrd="6" destOrd="0" presId="urn:microsoft.com/office/officeart/2018/2/layout/IconCircleList"/>
    <dgm:cxn modelId="{3A8EF65E-A848-41FF-91A3-C6ACF3FB8737}" type="presParOf" srcId="{94D1169B-19E5-4FD4-A398-82D591ED564C}" destId="{891D44CE-1AC1-45D9-B492-F62E409B41B2}" srcOrd="0" destOrd="0" presId="urn:microsoft.com/office/officeart/2018/2/layout/IconCircleList"/>
    <dgm:cxn modelId="{C4769AA1-9C0E-49F2-95AB-1498B70DBBD8}" type="presParOf" srcId="{94D1169B-19E5-4FD4-A398-82D591ED564C}" destId="{DD30FD1C-E62A-41ED-BA55-09BE1EBCDBA4}" srcOrd="1" destOrd="0" presId="urn:microsoft.com/office/officeart/2018/2/layout/IconCircleList"/>
    <dgm:cxn modelId="{C97740F4-25E1-4B80-BDAC-1F70D59238EF}" type="presParOf" srcId="{94D1169B-19E5-4FD4-A398-82D591ED564C}" destId="{083286C1-20EE-4A48-AA29-B0ACFCE40487}" srcOrd="2" destOrd="0" presId="urn:microsoft.com/office/officeart/2018/2/layout/IconCircleList"/>
    <dgm:cxn modelId="{F6CFF071-4F4C-41AC-8842-AACD4C72B97E}" type="presParOf" srcId="{94D1169B-19E5-4FD4-A398-82D591ED564C}" destId="{DF669E01-D3AB-4706-86F4-8D36A1E75680}"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7D5E4-9DEE-4AA5-A85A-B96E5E332499}">
      <dsp:nvSpPr>
        <dsp:cNvPr id="0" name=""/>
        <dsp:cNvSpPr/>
      </dsp:nvSpPr>
      <dsp:spPr>
        <a:xfrm>
          <a:off x="282221" y="368029"/>
          <a:ext cx="1371985" cy="13719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3E3E17-61EB-41DB-A117-FB4516592347}">
      <dsp:nvSpPr>
        <dsp:cNvPr id="0" name=""/>
        <dsp:cNvSpPr/>
      </dsp:nvSpPr>
      <dsp:spPr>
        <a:xfrm>
          <a:off x="570337" y="656145"/>
          <a:ext cx="795751" cy="7957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B5642F-88CF-41AF-936A-4C4F7CD620C5}">
      <dsp:nvSpPr>
        <dsp:cNvPr id="0" name=""/>
        <dsp:cNvSpPr/>
      </dsp:nvSpPr>
      <dsp:spPr>
        <a:xfrm>
          <a:off x="1948202"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The Research Support Program (RSP) is intended to be an annual cycle funding program to foster the development and growth of innovative and transformative research activities</a:t>
          </a:r>
          <a:r>
            <a:rPr lang="en-US" sz="1300" b="0" i="0" kern="1200"/>
            <a:t>.</a:t>
          </a:r>
          <a:endParaRPr lang="en-US" sz="1300" kern="1200"/>
        </a:p>
      </dsp:txBody>
      <dsp:txXfrm>
        <a:off x="1948202" y="368029"/>
        <a:ext cx="3233964" cy="1371985"/>
      </dsp:txXfrm>
    </dsp:sp>
    <dsp:sp modelId="{A92110AD-1DA1-46B3-B2D9-2391861DFF7F}">
      <dsp:nvSpPr>
        <dsp:cNvPr id="0" name=""/>
        <dsp:cNvSpPr/>
      </dsp:nvSpPr>
      <dsp:spPr>
        <a:xfrm>
          <a:off x="5745661" y="368029"/>
          <a:ext cx="1371985" cy="13719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B7E448-657A-492D-8117-974E9EBA6BE1}">
      <dsp:nvSpPr>
        <dsp:cNvPr id="0" name=""/>
        <dsp:cNvSpPr/>
      </dsp:nvSpPr>
      <dsp:spPr>
        <a:xfrm>
          <a:off x="6033778" y="656145"/>
          <a:ext cx="795751" cy="7957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A32402-6596-4B27-9CBB-79F5C5B2D198}">
      <dsp:nvSpPr>
        <dsp:cNvPr id="0" name=""/>
        <dsp:cNvSpPr/>
      </dsp:nvSpPr>
      <dsp:spPr>
        <a:xfrm>
          <a:off x="7411643" y="368029"/>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a:t>The RSP is a strategically focused Auburn University investment strategy that promotes promising and impactful new lines of research as well as the growth of collaborative and/or interdisciplinary teams that are built upon the foundations of science.</a:t>
          </a:r>
          <a:endParaRPr lang="en-US" sz="1300" kern="1200"/>
        </a:p>
      </dsp:txBody>
      <dsp:txXfrm>
        <a:off x="7411643" y="368029"/>
        <a:ext cx="3233964" cy="1371985"/>
      </dsp:txXfrm>
    </dsp:sp>
    <dsp:sp modelId="{12A99779-0A46-4C73-9E2F-FBD2581B25D8}">
      <dsp:nvSpPr>
        <dsp:cNvPr id="0" name=""/>
        <dsp:cNvSpPr/>
      </dsp:nvSpPr>
      <dsp:spPr>
        <a:xfrm>
          <a:off x="282221" y="2452790"/>
          <a:ext cx="1371985" cy="13719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E6C08-094C-4E38-839A-A0A900C4612B}">
      <dsp:nvSpPr>
        <dsp:cNvPr id="0" name=""/>
        <dsp:cNvSpPr/>
      </dsp:nvSpPr>
      <dsp:spPr>
        <a:xfrm>
          <a:off x="570337" y="2740907"/>
          <a:ext cx="795751" cy="7957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C435D0-5AF6-4D5F-A7D4-BE60A40E1403}">
      <dsp:nvSpPr>
        <dsp:cNvPr id="0" name=""/>
        <dsp:cNvSpPr/>
      </dsp:nvSpPr>
      <dsp:spPr>
        <a:xfrm>
          <a:off x="1948202"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a:t>Research activities supported by the RSP will have a strong potential to attract extramural funding for sustained research efforts.</a:t>
          </a:r>
          <a:endParaRPr lang="en-US" sz="1300" kern="1200"/>
        </a:p>
      </dsp:txBody>
      <dsp:txXfrm>
        <a:off x="1948202" y="2452790"/>
        <a:ext cx="3233964" cy="1371985"/>
      </dsp:txXfrm>
    </dsp:sp>
    <dsp:sp modelId="{891D44CE-1AC1-45D9-B492-F62E409B41B2}">
      <dsp:nvSpPr>
        <dsp:cNvPr id="0" name=""/>
        <dsp:cNvSpPr/>
      </dsp:nvSpPr>
      <dsp:spPr>
        <a:xfrm>
          <a:off x="5745661" y="2452790"/>
          <a:ext cx="1371985" cy="13719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30FD1C-E62A-41ED-BA55-09BE1EBCDBA4}">
      <dsp:nvSpPr>
        <dsp:cNvPr id="0" name=""/>
        <dsp:cNvSpPr/>
      </dsp:nvSpPr>
      <dsp:spPr>
        <a:xfrm>
          <a:off x="6033778" y="2740907"/>
          <a:ext cx="795751" cy="7957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669E01-D3AB-4706-86F4-8D36A1E75680}">
      <dsp:nvSpPr>
        <dsp:cNvPr id="0" name=""/>
        <dsp:cNvSpPr/>
      </dsp:nvSpPr>
      <dsp:spPr>
        <a:xfrm>
          <a:off x="7411643" y="2452790"/>
          <a:ext cx="3233964" cy="1371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b="0" i="0" kern="1200"/>
            <a:t>Investing in the RSP supports the University’s strategic plan by elevating research and scholarly impact to address society’s critical issues and promote economic development in Alabama and beyond.</a:t>
          </a:r>
          <a:endParaRPr lang="en-US" sz="1300" kern="1200"/>
        </a:p>
      </dsp:txBody>
      <dsp:txXfrm>
        <a:off x="7411643" y="2452790"/>
        <a:ext cx="3233964" cy="1371985"/>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2D9694-DA95-4FD8-A3BB-F5FCF0718B06}" type="datetimeFigureOut">
              <a:rPr lang="en-US" smtClean="0"/>
              <a:t>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E9FB07-BDE0-4B66-8F57-BBDCBD2C2742}" type="slidenum">
              <a:rPr lang="en-US" smtClean="0"/>
              <a:t>‹#›</a:t>
            </a:fld>
            <a:endParaRPr lang="en-US"/>
          </a:p>
        </p:txBody>
      </p:sp>
    </p:spTree>
    <p:extLst>
      <p:ext uri="{BB962C8B-B14F-4D97-AF65-F5344CB8AC3E}">
        <p14:creationId xmlns:p14="http://schemas.microsoft.com/office/powerpoint/2010/main" val="295061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will find the proposal review and selection process information on this tab on the RSP main webpage.</a:t>
            </a:r>
          </a:p>
          <a:p>
            <a:endParaRPr lang="en-US" dirty="0"/>
          </a:p>
        </p:txBody>
      </p:sp>
      <p:sp>
        <p:nvSpPr>
          <p:cNvPr id="4" name="Slide Number Placeholder 3"/>
          <p:cNvSpPr>
            <a:spLocks noGrp="1"/>
          </p:cNvSpPr>
          <p:nvPr>
            <p:ph type="sldNum" sz="quarter" idx="5"/>
          </p:nvPr>
        </p:nvSpPr>
        <p:spPr/>
        <p:txBody>
          <a:bodyPr/>
          <a:lstStyle/>
          <a:p>
            <a:fld id="{F8E9FB07-BDE0-4B66-8F57-BBDCBD2C2742}" type="slidenum">
              <a:rPr lang="en-US" smtClean="0"/>
              <a:t>1</a:t>
            </a:fld>
            <a:endParaRPr lang="en-US"/>
          </a:p>
        </p:txBody>
      </p:sp>
    </p:spTree>
    <p:extLst>
      <p:ext uri="{BB962C8B-B14F-4D97-AF65-F5344CB8AC3E}">
        <p14:creationId xmlns:p14="http://schemas.microsoft.com/office/powerpoint/2010/main" val="18720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will be a two-tiered review and selection mechanism for this program. </a:t>
            </a:r>
          </a:p>
          <a:p>
            <a:endParaRPr lang="en-US" dirty="0"/>
          </a:p>
        </p:txBody>
      </p:sp>
      <p:sp>
        <p:nvSpPr>
          <p:cNvPr id="4" name="Slide Number Placeholder 3"/>
          <p:cNvSpPr>
            <a:spLocks noGrp="1"/>
          </p:cNvSpPr>
          <p:nvPr>
            <p:ph type="sldNum" sz="quarter" idx="5"/>
          </p:nvPr>
        </p:nvSpPr>
        <p:spPr/>
        <p:txBody>
          <a:bodyPr/>
          <a:lstStyle/>
          <a:p>
            <a:fld id="{F8E9FB07-BDE0-4B66-8F57-BBDCBD2C2742}" type="slidenum">
              <a:rPr lang="en-US" smtClean="0"/>
              <a:t>4</a:t>
            </a:fld>
            <a:endParaRPr lang="en-US"/>
          </a:p>
        </p:txBody>
      </p:sp>
    </p:spTree>
    <p:extLst>
      <p:ext uri="{BB962C8B-B14F-4D97-AF65-F5344CB8AC3E}">
        <p14:creationId xmlns:p14="http://schemas.microsoft.com/office/powerpoint/2010/main" val="41820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specific review criteria is listed in detail under this tab on the webpage.</a:t>
            </a:r>
          </a:p>
          <a:p>
            <a:endParaRPr lang="en-US" dirty="0"/>
          </a:p>
        </p:txBody>
      </p:sp>
      <p:sp>
        <p:nvSpPr>
          <p:cNvPr id="4" name="Slide Number Placeholder 3"/>
          <p:cNvSpPr>
            <a:spLocks noGrp="1"/>
          </p:cNvSpPr>
          <p:nvPr>
            <p:ph type="sldNum" sz="quarter" idx="5"/>
          </p:nvPr>
        </p:nvSpPr>
        <p:spPr/>
        <p:txBody>
          <a:bodyPr/>
          <a:lstStyle/>
          <a:p>
            <a:fld id="{F8E9FB07-BDE0-4B66-8F57-BBDCBD2C2742}" type="slidenum">
              <a:rPr lang="en-US" smtClean="0"/>
              <a:t>5</a:t>
            </a:fld>
            <a:endParaRPr lang="en-US"/>
          </a:p>
        </p:txBody>
      </p:sp>
    </p:spTree>
    <p:extLst>
      <p:ext uri="{BB962C8B-B14F-4D97-AF65-F5344CB8AC3E}">
        <p14:creationId xmlns:p14="http://schemas.microsoft.com/office/powerpoint/2010/main" val="181316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reviewer is reminded to keep the specific RSP review criteria in mind while they are reviewing applications. </a:t>
            </a:r>
          </a:p>
          <a:p>
            <a:endParaRPr lang="en-US" dirty="0"/>
          </a:p>
        </p:txBody>
      </p:sp>
      <p:sp>
        <p:nvSpPr>
          <p:cNvPr id="4" name="Slide Number Placeholder 3"/>
          <p:cNvSpPr>
            <a:spLocks noGrp="1"/>
          </p:cNvSpPr>
          <p:nvPr>
            <p:ph type="sldNum" sz="quarter" idx="5"/>
          </p:nvPr>
        </p:nvSpPr>
        <p:spPr/>
        <p:txBody>
          <a:bodyPr/>
          <a:lstStyle/>
          <a:p>
            <a:fld id="{F8E9FB07-BDE0-4B66-8F57-BBDCBD2C2742}" type="slidenum">
              <a:rPr lang="en-US" smtClean="0"/>
              <a:t>6</a:t>
            </a:fld>
            <a:endParaRPr lang="en-US"/>
          </a:p>
        </p:txBody>
      </p:sp>
    </p:spTree>
    <p:extLst>
      <p:ext uri="{BB962C8B-B14F-4D97-AF65-F5344CB8AC3E}">
        <p14:creationId xmlns:p14="http://schemas.microsoft.com/office/powerpoint/2010/main" val="2537089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internal and external reviewers will utilize the same evaluation worksheets. </a:t>
            </a:r>
          </a:p>
          <a:p>
            <a:endParaRPr lang="en-US" dirty="0"/>
          </a:p>
        </p:txBody>
      </p:sp>
      <p:sp>
        <p:nvSpPr>
          <p:cNvPr id="4" name="Slide Number Placeholder 3"/>
          <p:cNvSpPr>
            <a:spLocks noGrp="1"/>
          </p:cNvSpPr>
          <p:nvPr>
            <p:ph type="sldNum" sz="quarter" idx="5"/>
          </p:nvPr>
        </p:nvSpPr>
        <p:spPr/>
        <p:txBody>
          <a:bodyPr/>
          <a:lstStyle/>
          <a:p>
            <a:fld id="{F8E9FB07-BDE0-4B66-8F57-BBDCBD2C2742}" type="slidenum">
              <a:rPr lang="en-US" smtClean="0"/>
              <a:t>7</a:t>
            </a:fld>
            <a:endParaRPr lang="en-US"/>
          </a:p>
        </p:txBody>
      </p:sp>
    </p:spTree>
    <p:extLst>
      <p:ext uri="{BB962C8B-B14F-4D97-AF65-F5344CB8AC3E}">
        <p14:creationId xmlns:p14="http://schemas.microsoft.com/office/powerpoint/2010/main" val="1006398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number of considerations for each of the following ratings questions. I will share of few of these with you; keep in mind that they are listed in detail on the webpage.</a:t>
            </a:r>
          </a:p>
          <a:p>
            <a:r>
              <a:rPr lang="en-US" dirty="0"/>
              <a:t>1- </a:t>
            </a:r>
            <a:r>
              <a:rPr lang="en-US" b="1" u="sng" dirty="0"/>
              <a:t>Project Focus/Support and Rationale</a:t>
            </a:r>
            <a:r>
              <a:rPr lang="en-US" dirty="0"/>
              <a:t>: Are the goals, hypotheses or problem clearly articulated? Does the proposed project logically lead to future expanded projects supported by external funding opportunities? Is it clear and specific who could benefit and what the impact will be if the project is successful?</a:t>
            </a:r>
          </a:p>
          <a:p>
            <a:r>
              <a:rPr lang="en-US" dirty="0"/>
              <a:t>2- </a:t>
            </a:r>
            <a:r>
              <a:rPr lang="en-US" b="1" u="sng" dirty="0"/>
              <a:t>Methodology/Approach</a:t>
            </a:r>
            <a:r>
              <a:rPr lang="en-US" dirty="0"/>
              <a:t>: Does the project effectively apply its stated methods/approach? What need is the contribution going to address? Is the proposed solution relevant to or applicable in real-world situations?</a:t>
            </a:r>
          </a:p>
          <a:p>
            <a:r>
              <a:rPr lang="en-US" dirty="0"/>
              <a:t>3- </a:t>
            </a:r>
            <a:r>
              <a:rPr lang="en-US" b="1" u="sng" dirty="0"/>
              <a:t>Expected Benefits and Implementation/Deliverables</a:t>
            </a:r>
            <a:r>
              <a:rPr lang="en-US" dirty="0"/>
              <a:t>: Does the proposal demonstrate evident value? Does the project enhance the PI’s ability to obtain external funding? Does the project enhance the PI’s ability to elevate institutional image?</a:t>
            </a:r>
          </a:p>
          <a:p>
            <a:r>
              <a:rPr lang="en-US" dirty="0"/>
              <a:t>4- </a:t>
            </a:r>
            <a:r>
              <a:rPr lang="en-US" b="1" u="sng" dirty="0"/>
              <a:t>Feasibility</a:t>
            </a:r>
            <a:r>
              <a:rPr lang="en-US" dirty="0"/>
              <a:t>: Is the budget realistic and commensurate with both the project needs and time frame? Are the project team members clearly identified, along with work experience, in the proposal? Does the team possess the skills uniquely qualifying them to complete the proposed scope of work?</a:t>
            </a:r>
          </a:p>
          <a:p>
            <a:endParaRPr lang="en-US" dirty="0"/>
          </a:p>
        </p:txBody>
      </p:sp>
      <p:sp>
        <p:nvSpPr>
          <p:cNvPr id="4" name="Slide Number Placeholder 3"/>
          <p:cNvSpPr>
            <a:spLocks noGrp="1"/>
          </p:cNvSpPr>
          <p:nvPr>
            <p:ph type="sldNum" sz="quarter" idx="5"/>
          </p:nvPr>
        </p:nvSpPr>
        <p:spPr/>
        <p:txBody>
          <a:bodyPr/>
          <a:lstStyle/>
          <a:p>
            <a:fld id="{F8E9FB07-BDE0-4B66-8F57-BBDCBD2C2742}" type="slidenum">
              <a:rPr lang="en-US" smtClean="0"/>
              <a:t>8</a:t>
            </a:fld>
            <a:endParaRPr lang="en-US"/>
          </a:p>
        </p:txBody>
      </p:sp>
    </p:spTree>
    <p:extLst>
      <p:ext uri="{BB962C8B-B14F-4D97-AF65-F5344CB8AC3E}">
        <p14:creationId xmlns:p14="http://schemas.microsoft.com/office/powerpoint/2010/main" val="942136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A9D8D-F372-42D9-81FB-2CC2E02CAF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D26446-F1C2-483C-A596-3A0A2BF7B7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EFF346-AA7A-4910-93FC-B3A923E77671}"/>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5" name="Footer Placeholder 4">
            <a:extLst>
              <a:ext uri="{FF2B5EF4-FFF2-40B4-BE49-F238E27FC236}">
                <a16:creationId xmlns:a16="http://schemas.microsoft.com/office/drawing/2014/main" id="{DF142B90-4E1E-49C6-BF91-EACF7680BC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E8E5C-0D3B-4420-9574-64E89439FE4E}"/>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267794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C2D61-01B6-4918-9B00-3588BF061B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3AD3B0-A308-40B4-BA54-5AAB56830F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44358-CEB5-4773-AD08-9CC2663D370C}"/>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5" name="Footer Placeholder 4">
            <a:extLst>
              <a:ext uri="{FF2B5EF4-FFF2-40B4-BE49-F238E27FC236}">
                <a16:creationId xmlns:a16="http://schemas.microsoft.com/office/drawing/2014/main" id="{BB33F5BB-411B-42B2-9C12-D5B297CF30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669612-0770-403F-BD77-5E0C016490D8}"/>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18306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497F35-BD72-4CF8-A54B-716F4A6863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A7B961-D825-4190-AF2A-78020EEE5D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A1C71-4513-45EC-9FDB-B42FA8027D23}"/>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5" name="Footer Placeholder 4">
            <a:extLst>
              <a:ext uri="{FF2B5EF4-FFF2-40B4-BE49-F238E27FC236}">
                <a16:creationId xmlns:a16="http://schemas.microsoft.com/office/drawing/2014/main" id="{72AA284B-46F2-414D-B4D6-CA29F7599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DBBA5-23C4-458E-A9C3-B93B2D9278AA}"/>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371069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1237-A0B1-4734-95B2-ECDEB2C5BA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68F0E-009B-4267-9746-56316A2D6D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10DC9-B4F6-4F08-A554-8EA9FEAA37B6}"/>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5" name="Footer Placeholder 4">
            <a:extLst>
              <a:ext uri="{FF2B5EF4-FFF2-40B4-BE49-F238E27FC236}">
                <a16:creationId xmlns:a16="http://schemas.microsoft.com/office/drawing/2014/main" id="{5923BE60-4B8C-48A6-8B96-98CEDEA28D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876F1-FF2A-4B1B-82AC-6F39CDCE8DA9}"/>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300323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CC4AF-0DFB-4A94-893D-F1CA961171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42BD05-F846-4CAA-96C0-CFA6E8539C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E43193-0C2A-4A14-B0D0-432AB091ACBE}"/>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5" name="Footer Placeholder 4">
            <a:extLst>
              <a:ext uri="{FF2B5EF4-FFF2-40B4-BE49-F238E27FC236}">
                <a16:creationId xmlns:a16="http://schemas.microsoft.com/office/drawing/2014/main" id="{4963CEEF-6695-4772-BD29-ECF7E49163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9BA1C3-16D5-4A65-BF68-B7CF06C82456}"/>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116478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2CBAE-6811-416B-9560-38421EC12E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6927FC-5025-4B03-A4A6-20EFB62210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F9FF32-8F8A-4EF0-A794-5A0944D71D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5C7384-D241-4773-91BF-F1BECEBF17FB}"/>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6" name="Footer Placeholder 5">
            <a:extLst>
              <a:ext uri="{FF2B5EF4-FFF2-40B4-BE49-F238E27FC236}">
                <a16:creationId xmlns:a16="http://schemas.microsoft.com/office/drawing/2014/main" id="{3F9685CD-14EA-4609-B016-D18C2C13C8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714581-C1DF-4B3E-B84D-1B00FCEAA399}"/>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147994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DF84-C7A5-4051-A78E-C9A8AB3BEC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60A4F3-9843-4FD3-BDDD-AD985D37AF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216916-1EB6-4F69-B902-11B6F66CB2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AC962B-D9E0-4D48-8902-A7A643F867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210C67-9089-40F1-9AD9-967383E462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5314FC-BA2B-4CAB-B7DB-29C90938F764}"/>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8" name="Footer Placeholder 7">
            <a:extLst>
              <a:ext uri="{FF2B5EF4-FFF2-40B4-BE49-F238E27FC236}">
                <a16:creationId xmlns:a16="http://schemas.microsoft.com/office/drawing/2014/main" id="{3AEDE806-856B-47D2-AAB4-065E2E40CA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F35F57-E713-4FD2-8B20-74034B997421}"/>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281321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552E-A17F-4CE6-BAF9-646F81512D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A7D7E3-DACA-4240-90E9-F5DA26019B05}"/>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4" name="Footer Placeholder 3">
            <a:extLst>
              <a:ext uri="{FF2B5EF4-FFF2-40B4-BE49-F238E27FC236}">
                <a16:creationId xmlns:a16="http://schemas.microsoft.com/office/drawing/2014/main" id="{70621E7B-2586-49DD-8EFA-503307B652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41479A-B7BE-4618-9F94-F29E6FFF9687}"/>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61197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0E734C-7104-4D32-8164-C46CFEDA2DAE}"/>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3" name="Footer Placeholder 2">
            <a:extLst>
              <a:ext uri="{FF2B5EF4-FFF2-40B4-BE49-F238E27FC236}">
                <a16:creationId xmlns:a16="http://schemas.microsoft.com/office/drawing/2014/main" id="{31B737CE-F0AE-4D18-B6E5-082DBD793ED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6496B5-FBF2-41E8-A882-5042DAB19271}"/>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146457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D8430-D26D-4525-B993-159FF614F4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0464CD-A52C-45C5-927D-E83DC6941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8C8F55-7434-408D-8827-1B1FD1873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04B7EB-DA42-47AA-9DAB-2A82889258A1}"/>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6" name="Footer Placeholder 5">
            <a:extLst>
              <a:ext uri="{FF2B5EF4-FFF2-40B4-BE49-F238E27FC236}">
                <a16:creationId xmlns:a16="http://schemas.microsoft.com/office/drawing/2014/main" id="{F24F3E60-C895-461A-98C6-BA3DDBA42B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EC8150-8F90-4AB2-8721-1A02B59895B4}"/>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392268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3CDE-D6A6-4979-9EFE-BB5B6AC00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D39973-0D2D-4906-9EF2-DA7BAD293A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3AB67A-5C83-4EB1-B3B5-1E5A756EA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853810-35D0-4A46-811C-62D62C16E632}"/>
              </a:ext>
            </a:extLst>
          </p:cNvPr>
          <p:cNvSpPr>
            <a:spLocks noGrp="1"/>
          </p:cNvSpPr>
          <p:nvPr>
            <p:ph type="dt" sz="half" idx="10"/>
          </p:nvPr>
        </p:nvSpPr>
        <p:spPr/>
        <p:txBody>
          <a:bodyPr/>
          <a:lstStyle/>
          <a:p>
            <a:fld id="{F8BD8F07-9E75-460D-9E3A-E23E89076419}" type="datetimeFigureOut">
              <a:rPr lang="en-US" smtClean="0"/>
              <a:t>2/9/2021</a:t>
            </a:fld>
            <a:endParaRPr lang="en-US"/>
          </a:p>
        </p:txBody>
      </p:sp>
      <p:sp>
        <p:nvSpPr>
          <p:cNvPr id="6" name="Footer Placeholder 5">
            <a:extLst>
              <a:ext uri="{FF2B5EF4-FFF2-40B4-BE49-F238E27FC236}">
                <a16:creationId xmlns:a16="http://schemas.microsoft.com/office/drawing/2014/main" id="{59DA4EB4-F2D3-4E6D-8434-198EA7E69A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94083F-3C94-46D2-A0BA-A022F138F2E5}"/>
              </a:ext>
            </a:extLst>
          </p:cNvPr>
          <p:cNvSpPr>
            <a:spLocks noGrp="1"/>
          </p:cNvSpPr>
          <p:nvPr>
            <p:ph type="sldNum" sz="quarter" idx="12"/>
          </p:nvPr>
        </p:nvSpPr>
        <p:spPr/>
        <p:txBody>
          <a:bodyPr/>
          <a:lstStyle/>
          <a:p>
            <a:fld id="{3CA18667-7CCD-4D73-8180-2B078A0E98EB}" type="slidenum">
              <a:rPr lang="en-US" smtClean="0"/>
              <a:t>‹#›</a:t>
            </a:fld>
            <a:endParaRPr lang="en-US"/>
          </a:p>
        </p:txBody>
      </p:sp>
    </p:spTree>
    <p:extLst>
      <p:ext uri="{BB962C8B-B14F-4D97-AF65-F5344CB8AC3E}">
        <p14:creationId xmlns:p14="http://schemas.microsoft.com/office/powerpoint/2010/main" val="213764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1D658-45C9-4090-B5E9-157B70679F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66E7C3-1A24-42EA-81F8-F7DD9593A8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735352-AA80-4BBB-B059-688F9CB6EB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D8F07-9E75-460D-9E3A-E23E89076419}" type="datetimeFigureOut">
              <a:rPr lang="en-US" smtClean="0"/>
              <a:t>2/9/2021</a:t>
            </a:fld>
            <a:endParaRPr lang="en-US"/>
          </a:p>
        </p:txBody>
      </p:sp>
      <p:sp>
        <p:nvSpPr>
          <p:cNvPr id="5" name="Footer Placeholder 4">
            <a:extLst>
              <a:ext uri="{FF2B5EF4-FFF2-40B4-BE49-F238E27FC236}">
                <a16:creationId xmlns:a16="http://schemas.microsoft.com/office/drawing/2014/main" id="{7FF3E68B-329F-4C1F-9996-851278B237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FA598F-4979-4DA2-A291-71D5BF82D6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A18667-7CCD-4D73-8180-2B078A0E98EB}" type="slidenum">
              <a:rPr lang="en-US" smtClean="0"/>
              <a:t>‹#›</a:t>
            </a:fld>
            <a:endParaRPr lang="en-US"/>
          </a:p>
        </p:txBody>
      </p:sp>
    </p:spTree>
    <p:extLst>
      <p:ext uri="{BB962C8B-B14F-4D97-AF65-F5344CB8AC3E}">
        <p14:creationId xmlns:p14="http://schemas.microsoft.com/office/powerpoint/2010/main" val="1930696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ws.auburn.edu/ovpr/pm/RSP/hom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7A0927-37FF-4449-899B-DB0BF240A853}"/>
              </a:ext>
            </a:extLst>
          </p:cNvPr>
          <p:cNvSpPr>
            <a:spLocks noGrp="1"/>
          </p:cNvSpPr>
          <p:nvPr>
            <p:ph type="ctrTitle"/>
          </p:nvPr>
        </p:nvSpPr>
        <p:spPr>
          <a:xfrm>
            <a:off x="795342" y="637953"/>
            <a:ext cx="8272458" cy="3189507"/>
          </a:xfrm>
        </p:spPr>
        <p:txBody>
          <a:bodyPr>
            <a:normAutofit/>
          </a:bodyPr>
          <a:lstStyle/>
          <a:p>
            <a:pPr algn="l"/>
            <a:r>
              <a:rPr lang="en-US" sz="6200" dirty="0">
                <a:solidFill>
                  <a:srgbClr val="FFFFFF"/>
                </a:solidFill>
              </a:rPr>
              <a:t>Research Support Program (RSP) </a:t>
            </a:r>
          </a:p>
        </p:txBody>
      </p:sp>
      <p:sp>
        <p:nvSpPr>
          <p:cNvPr id="12"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Subtitle 2">
            <a:extLst>
              <a:ext uri="{FF2B5EF4-FFF2-40B4-BE49-F238E27FC236}">
                <a16:creationId xmlns:a16="http://schemas.microsoft.com/office/drawing/2014/main" id="{C4A0DB17-8CD0-45D9-A74E-3A929E234849}"/>
              </a:ext>
            </a:extLst>
          </p:cNvPr>
          <p:cNvSpPr>
            <a:spLocks noGrp="1"/>
          </p:cNvSpPr>
          <p:nvPr>
            <p:ph type="subTitle" idx="1"/>
          </p:nvPr>
        </p:nvSpPr>
        <p:spPr>
          <a:xfrm>
            <a:off x="795342" y="4377268"/>
            <a:ext cx="7970903" cy="1280582"/>
          </a:xfrm>
        </p:spPr>
        <p:txBody>
          <a:bodyPr anchor="t">
            <a:normAutofit/>
          </a:bodyPr>
          <a:lstStyle/>
          <a:p>
            <a:pPr algn="l"/>
            <a:r>
              <a:rPr lang="en-US" sz="3200" dirty="0">
                <a:solidFill>
                  <a:srgbClr val="FEFFFF"/>
                </a:solidFill>
              </a:rPr>
              <a:t>Proposal Review, Selection Process, Review Criteria</a:t>
            </a:r>
          </a:p>
        </p:txBody>
      </p:sp>
      <p:sp>
        <p:nvSpPr>
          <p:cNvPr id="18"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7134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CBEE414-CE90-4CCF-84B2-CE3E18B57156}"/>
              </a:ext>
            </a:extLst>
          </p:cNvPr>
          <p:cNvPicPr>
            <a:picLocks noGrp="1" noChangeAspect="1"/>
          </p:cNvPicPr>
          <p:nvPr>
            <p:ph idx="1"/>
          </p:nvPr>
        </p:nvPicPr>
        <p:blipFill>
          <a:blip r:embed="rId2"/>
          <a:stretch>
            <a:fillRect/>
          </a:stretch>
        </p:blipFill>
        <p:spPr>
          <a:xfrm>
            <a:off x="855202" y="1253331"/>
            <a:ext cx="8320285" cy="4351338"/>
          </a:xfrm>
        </p:spPr>
      </p:pic>
      <p:sp>
        <p:nvSpPr>
          <p:cNvPr id="7" name="TextBox 6">
            <a:extLst>
              <a:ext uri="{FF2B5EF4-FFF2-40B4-BE49-F238E27FC236}">
                <a16:creationId xmlns:a16="http://schemas.microsoft.com/office/drawing/2014/main" id="{9F8F1362-AC33-4068-9FA5-B7A264B0E360}"/>
              </a:ext>
            </a:extLst>
          </p:cNvPr>
          <p:cNvSpPr txBox="1"/>
          <p:nvPr/>
        </p:nvSpPr>
        <p:spPr>
          <a:xfrm>
            <a:off x="8717971" y="4681339"/>
            <a:ext cx="2719821" cy="923330"/>
          </a:xfrm>
          <a:prstGeom prst="rect">
            <a:avLst/>
          </a:prstGeom>
          <a:noFill/>
        </p:spPr>
        <p:txBody>
          <a:bodyPr wrap="square">
            <a:spAutoFit/>
          </a:bodyPr>
          <a:lstStyle/>
          <a:p>
            <a:pPr marL="0" indent="0">
              <a:buNone/>
            </a:pPr>
            <a:r>
              <a:rPr lang="en-US" sz="1800" dirty="0"/>
              <a:t>Access the RSP Webpage:</a:t>
            </a:r>
          </a:p>
          <a:p>
            <a:pPr marL="0" indent="0">
              <a:buNone/>
            </a:pPr>
            <a:r>
              <a:rPr lang="en-US" dirty="0">
                <a:hlinkClick r:id="rId3"/>
              </a:rPr>
              <a:t>Research Support Program (auburn.edu)</a:t>
            </a:r>
            <a:endParaRPr lang="en-US" sz="1800" dirty="0"/>
          </a:p>
        </p:txBody>
      </p:sp>
    </p:spTree>
    <p:extLst>
      <p:ext uri="{BB962C8B-B14F-4D97-AF65-F5344CB8AC3E}">
        <p14:creationId xmlns:p14="http://schemas.microsoft.com/office/powerpoint/2010/main" val="300902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Rectangle 5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6F99492-E6D9-46D8-A5A4-729161DE16F9}"/>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Proposal Review and Selection Process</a:t>
            </a:r>
          </a:p>
        </p:txBody>
      </p:sp>
      <p:sp>
        <p:nvSpPr>
          <p:cNvPr id="3" name="Content Placeholder 2">
            <a:extLst>
              <a:ext uri="{FF2B5EF4-FFF2-40B4-BE49-F238E27FC236}">
                <a16:creationId xmlns:a16="http://schemas.microsoft.com/office/drawing/2014/main" id="{04D600F0-D565-40AA-9313-312F1D9844E1}"/>
              </a:ext>
            </a:extLst>
          </p:cNvPr>
          <p:cNvSpPr>
            <a:spLocks noGrp="1"/>
          </p:cNvSpPr>
          <p:nvPr>
            <p:ph idx="1"/>
          </p:nvPr>
        </p:nvSpPr>
        <p:spPr>
          <a:xfrm>
            <a:off x="1367624" y="2490436"/>
            <a:ext cx="9708995" cy="3567173"/>
          </a:xfrm>
        </p:spPr>
        <p:txBody>
          <a:bodyPr anchor="ctr">
            <a:normAutofit/>
          </a:bodyPr>
          <a:lstStyle/>
          <a:p>
            <a:pPr marL="0" indent="0" algn="ctr">
              <a:buNone/>
            </a:pPr>
            <a:endParaRPr lang="en-US" dirty="0"/>
          </a:p>
        </p:txBody>
      </p:sp>
      <p:pic>
        <p:nvPicPr>
          <p:cNvPr id="10" name="Content Placeholder 4">
            <a:extLst>
              <a:ext uri="{FF2B5EF4-FFF2-40B4-BE49-F238E27FC236}">
                <a16:creationId xmlns:a16="http://schemas.microsoft.com/office/drawing/2014/main" id="{F41E0A64-AB56-4711-B8DB-5AB1B0EFC84E}"/>
              </a:ext>
            </a:extLst>
          </p:cNvPr>
          <p:cNvPicPr>
            <a:picLocks noChangeAspect="1"/>
          </p:cNvPicPr>
          <p:nvPr/>
        </p:nvPicPr>
        <p:blipFill rotWithShape="1">
          <a:blip r:embed="rId2"/>
          <a:srcRect l="442" r="7240"/>
          <a:stretch/>
        </p:blipFill>
        <p:spPr>
          <a:xfrm>
            <a:off x="3251200" y="2470972"/>
            <a:ext cx="5516496" cy="4093227"/>
          </a:xfrm>
          <a:prstGeom prst="rect">
            <a:avLst/>
          </a:prstGeom>
        </p:spPr>
      </p:pic>
      <p:sp>
        <p:nvSpPr>
          <p:cNvPr id="11" name="Arrow: Right 10">
            <a:extLst>
              <a:ext uri="{FF2B5EF4-FFF2-40B4-BE49-F238E27FC236}">
                <a16:creationId xmlns:a16="http://schemas.microsoft.com/office/drawing/2014/main" id="{A440ABB6-0CAA-4D78-97CD-61B7EBE47422}"/>
              </a:ext>
            </a:extLst>
          </p:cNvPr>
          <p:cNvSpPr/>
          <p:nvPr/>
        </p:nvSpPr>
        <p:spPr>
          <a:xfrm>
            <a:off x="2020040" y="4844878"/>
            <a:ext cx="136740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0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Rectangle 5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6F99492-E6D9-46D8-A5A4-729161DE16F9}"/>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Proposal Review and Selection Process</a:t>
            </a:r>
          </a:p>
        </p:txBody>
      </p:sp>
      <p:sp>
        <p:nvSpPr>
          <p:cNvPr id="3" name="Content Placeholder 2">
            <a:extLst>
              <a:ext uri="{FF2B5EF4-FFF2-40B4-BE49-F238E27FC236}">
                <a16:creationId xmlns:a16="http://schemas.microsoft.com/office/drawing/2014/main" id="{04D600F0-D565-40AA-9313-312F1D9844E1}"/>
              </a:ext>
            </a:extLst>
          </p:cNvPr>
          <p:cNvSpPr>
            <a:spLocks noGrp="1"/>
          </p:cNvSpPr>
          <p:nvPr>
            <p:ph idx="1"/>
          </p:nvPr>
        </p:nvSpPr>
        <p:spPr>
          <a:xfrm>
            <a:off x="1367624" y="2490436"/>
            <a:ext cx="9708995" cy="3567173"/>
          </a:xfrm>
        </p:spPr>
        <p:txBody>
          <a:bodyPr anchor="ctr">
            <a:normAutofit/>
          </a:bodyPr>
          <a:lstStyle/>
          <a:p>
            <a:pPr marL="0" indent="0" algn="ctr">
              <a:buNone/>
            </a:pPr>
            <a:r>
              <a:rPr lang="en-US" sz="3600" b="1" dirty="0"/>
              <a:t>Two-Tiered Review and Selection Mechanism</a:t>
            </a:r>
            <a:r>
              <a:rPr lang="en-US" sz="3600" dirty="0"/>
              <a:t> </a:t>
            </a:r>
          </a:p>
          <a:p>
            <a:r>
              <a:rPr lang="en-US" sz="2400" dirty="0"/>
              <a:t>First Step – ADR committee review </a:t>
            </a:r>
          </a:p>
          <a:p>
            <a:pPr lvl="1"/>
            <a:r>
              <a:rPr lang="en-US" dirty="0"/>
              <a:t>ADR and his/her committee will review each application in their department</a:t>
            </a:r>
          </a:p>
          <a:p>
            <a:pPr lvl="1"/>
            <a:r>
              <a:rPr lang="en-US" dirty="0"/>
              <a:t>Only five (5) applications from each college/school will be forwarded to the external reviewers</a:t>
            </a:r>
          </a:p>
          <a:p>
            <a:r>
              <a:rPr lang="en-US" sz="2400" dirty="0"/>
              <a:t>Second Step – External review</a:t>
            </a:r>
          </a:p>
          <a:p>
            <a:pPr lvl="1"/>
            <a:r>
              <a:rPr lang="en-US" dirty="0"/>
              <a:t>Cognizant external reviewers will assess the down selected applications</a:t>
            </a:r>
          </a:p>
        </p:txBody>
      </p:sp>
    </p:spTree>
    <p:extLst>
      <p:ext uri="{BB962C8B-B14F-4D97-AF65-F5344CB8AC3E}">
        <p14:creationId xmlns:p14="http://schemas.microsoft.com/office/powerpoint/2010/main" val="200392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Rectangle 56">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6F99492-E6D9-46D8-A5A4-729161DE16F9}"/>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Review Criteria</a:t>
            </a:r>
          </a:p>
        </p:txBody>
      </p:sp>
      <p:sp>
        <p:nvSpPr>
          <p:cNvPr id="3" name="Content Placeholder 2">
            <a:extLst>
              <a:ext uri="{FF2B5EF4-FFF2-40B4-BE49-F238E27FC236}">
                <a16:creationId xmlns:a16="http://schemas.microsoft.com/office/drawing/2014/main" id="{04D600F0-D565-40AA-9313-312F1D9844E1}"/>
              </a:ext>
            </a:extLst>
          </p:cNvPr>
          <p:cNvSpPr>
            <a:spLocks noGrp="1"/>
          </p:cNvSpPr>
          <p:nvPr>
            <p:ph idx="1"/>
          </p:nvPr>
        </p:nvSpPr>
        <p:spPr>
          <a:xfrm>
            <a:off x="1367624" y="2490436"/>
            <a:ext cx="9708995" cy="3567173"/>
          </a:xfrm>
        </p:spPr>
        <p:txBody>
          <a:bodyPr anchor="ctr">
            <a:normAutofit/>
          </a:bodyPr>
          <a:lstStyle/>
          <a:p>
            <a:pPr marL="0" indent="0" algn="ctr">
              <a:buNone/>
            </a:pPr>
            <a:endParaRPr lang="en-US" dirty="0"/>
          </a:p>
        </p:txBody>
      </p:sp>
      <p:pic>
        <p:nvPicPr>
          <p:cNvPr id="10" name="Content Placeholder 4">
            <a:extLst>
              <a:ext uri="{FF2B5EF4-FFF2-40B4-BE49-F238E27FC236}">
                <a16:creationId xmlns:a16="http://schemas.microsoft.com/office/drawing/2014/main" id="{F41E0A64-AB56-4711-B8DB-5AB1B0EFC84E}"/>
              </a:ext>
            </a:extLst>
          </p:cNvPr>
          <p:cNvPicPr>
            <a:picLocks noChangeAspect="1"/>
          </p:cNvPicPr>
          <p:nvPr/>
        </p:nvPicPr>
        <p:blipFill rotWithShape="1">
          <a:blip r:embed="rId3"/>
          <a:srcRect l="442" r="7240"/>
          <a:stretch/>
        </p:blipFill>
        <p:spPr>
          <a:xfrm>
            <a:off x="3251200" y="2470972"/>
            <a:ext cx="5516496" cy="4093227"/>
          </a:xfrm>
          <a:prstGeom prst="rect">
            <a:avLst/>
          </a:prstGeom>
        </p:spPr>
      </p:pic>
      <p:sp>
        <p:nvSpPr>
          <p:cNvPr id="11" name="Arrow: Right 10">
            <a:extLst>
              <a:ext uri="{FF2B5EF4-FFF2-40B4-BE49-F238E27FC236}">
                <a16:creationId xmlns:a16="http://schemas.microsoft.com/office/drawing/2014/main" id="{A440ABB6-0CAA-4D78-97CD-61B7EBE47422}"/>
              </a:ext>
            </a:extLst>
          </p:cNvPr>
          <p:cNvSpPr/>
          <p:nvPr/>
        </p:nvSpPr>
        <p:spPr>
          <a:xfrm>
            <a:off x="2036818" y="5222383"/>
            <a:ext cx="136740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6593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EC4E30-C2E4-4987-9BBA-D3D8AC5EDAF0}"/>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RSP Review Criteria</a:t>
            </a:r>
          </a:p>
        </p:txBody>
      </p:sp>
      <p:graphicFrame>
        <p:nvGraphicFramePr>
          <p:cNvPr id="42" name="Content Placeholder 2">
            <a:extLst>
              <a:ext uri="{FF2B5EF4-FFF2-40B4-BE49-F238E27FC236}">
                <a16:creationId xmlns:a16="http://schemas.microsoft.com/office/drawing/2014/main" id="{04CCECD9-5DCB-4052-8915-0204806A8759}"/>
              </a:ext>
            </a:extLst>
          </p:cNvPr>
          <p:cNvGraphicFramePr>
            <a:graphicFrameLocks noGrp="1"/>
          </p:cNvGraphicFramePr>
          <p:nvPr>
            <p:ph idx="1"/>
            <p:extLst>
              <p:ext uri="{D42A27DB-BD31-4B8C-83A1-F6EECF244321}">
                <p14:modId xmlns:p14="http://schemas.microsoft.com/office/powerpoint/2010/main" val="3840936213"/>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110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3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51"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Rectangle 4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0A44C3D-38AA-40C8-9843-6A0D0C8DE234}"/>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Evaluation Worksheets</a:t>
            </a:r>
          </a:p>
        </p:txBody>
      </p:sp>
      <p:sp>
        <p:nvSpPr>
          <p:cNvPr id="3" name="Content Placeholder 2">
            <a:extLst>
              <a:ext uri="{FF2B5EF4-FFF2-40B4-BE49-F238E27FC236}">
                <a16:creationId xmlns:a16="http://schemas.microsoft.com/office/drawing/2014/main" id="{A59B7180-2022-48AA-A5DC-989681975EA1}"/>
              </a:ext>
            </a:extLst>
          </p:cNvPr>
          <p:cNvSpPr>
            <a:spLocks noGrp="1"/>
          </p:cNvSpPr>
          <p:nvPr>
            <p:ph idx="1"/>
          </p:nvPr>
        </p:nvSpPr>
        <p:spPr>
          <a:xfrm>
            <a:off x="1424904" y="2494450"/>
            <a:ext cx="9346560" cy="3563159"/>
          </a:xfrm>
        </p:spPr>
        <p:txBody>
          <a:bodyPr>
            <a:normAutofit/>
          </a:bodyPr>
          <a:lstStyle/>
          <a:p>
            <a:r>
              <a:rPr lang="en-US" sz="2400" dirty="0"/>
              <a:t>Internal and external reviewers will utilize the same worksheet</a:t>
            </a:r>
          </a:p>
          <a:p>
            <a:r>
              <a:rPr lang="en-US" sz="2400" dirty="0"/>
              <a:t>Combination of ratings and comments</a:t>
            </a:r>
          </a:p>
          <a:p>
            <a:r>
              <a:rPr lang="en-US" sz="2400" dirty="0"/>
              <a:t>Scoring system for ratings</a:t>
            </a:r>
          </a:p>
          <a:p>
            <a:pPr lvl="1"/>
            <a:r>
              <a:rPr lang="en-US" sz="2000" dirty="0"/>
              <a:t>1 is lowest/5 is highest</a:t>
            </a:r>
            <a:endParaRPr lang="en-US" sz="1400" dirty="0"/>
          </a:p>
        </p:txBody>
      </p:sp>
    </p:spTree>
    <p:extLst>
      <p:ext uri="{BB962C8B-B14F-4D97-AF65-F5344CB8AC3E}">
        <p14:creationId xmlns:p14="http://schemas.microsoft.com/office/powerpoint/2010/main" val="2672877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39">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1">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51"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Rectangle 46">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0A44C3D-38AA-40C8-9843-6A0D0C8DE234}"/>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Ratings Section</a:t>
            </a:r>
          </a:p>
        </p:txBody>
      </p:sp>
      <p:sp>
        <p:nvSpPr>
          <p:cNvPr id="3" name="Content Placeholder 2">
            <a:extLst>
              <a:ext uri="{FF2B5EF4-FFF2-40B4-BE49-F238E27FC236}">
                <a16:creationId xmlns:a16="http://schemas.microsoft.com/office/drawing/2014/main" id="{A59B7180-2022-48AA-A5DC-989681975EA1}"/>
              </a:ext>
            </a:extLst>
          </p:cNvPr>
          <p:cNvSpPr>
            <a:spLocks noGrp="1"/>
          </p:cNvSpPr>
          <p:nvPr>
            <p:ph idx="1"/>
          </p:nvPr>
        </p:nvSpPr>
        <p:spPr>
          <a:xfrm>
            <a:off x="1424904" y="2494450"/>
            <a:ext cx="4053545" cy="3563159"/>
          </a:xfrm>
        </p:spPr>
        <p:txBody>
          <a:bodyPr>
            <a:normAutofit/>
          </a:bodyPr>
          <a:lstStyle/>
          <a:p>
            <a:r>
              <a:rPr lang="en-US" sz="2400" dirty="0"/>
              <a:t>Project Focus/Support and Rationale</a:t>
            </a:r>
          </a:p>
          <a:p>
            <a:r>
              <a:rPr lang="en-US" sz="2400" dirty="0"/>
              <a:t>Methodology/Approach</a:t>
            </a:r>
          </a:p>
          <a:p>
            <a:r>
              <a:rPr lang="en-US" sz="2400" dirty="0"/>
              <a:t>Expected Benefits and Implementation/Deliverables</a:t>
            </a:r>
          </a:p>
          <a:p>
            <a:r>
              <a:rPr lang="en-US" sz="2400" dirty="0"/>
              <a:t>Feasibility</a:t>
            </a:r>
          </a:p>
          <a:p>
            <a:endParaRPr lang="en-US" sz="2400" dirty="0"/>
          </a:p>
          <a:p>
            <a:r>
              <a:rPr lang="en-US" sz="1400" dirty="0"/>
              <a:t>Scoring system: 1 is lowest/5 is highest score</a:t>
            </a:r>
          </a:p>
        </p:txBody>
      </p:sp>
      <p:pic>
        <p:nvPicPr>
          <p:cNvPr id="5" name="Picture 4" descr="Many question marks on black background">
            <a:extLst>
              <a:ext uri="{FF2B5EF4-FFF2-40B4-BE49-F238E27FC236}">
                <a16:creationId xmlns:a16="http://schemas.microsoft.com/office/drawing/2014/main" id="{AFA42B39-CD29-4787-B663-E2E3308DFA41}"/>
              </a:ext>
            </a:extLst>
          </p:cNvPr>
          <p:cNvPicPr>
            <a:picLocks noChangeAspect="1"/>
          </p:cNvPicPr>
          <p:nvPr/>
        </p:nvPicPr>
        <p:blipFill rotWithShape="1">
          <a:blip r:embed="rId3"/>
          <a:srcRect l="17789"/>
          <a:stretch/>
        </p:blipFill>
        <p:spPr>
          <a:xfrm>
            <a:off x="6098892" y="2492376"/>
            <a:ext cx="4802404" cy="3563372"/>
          </a:xfrm>
          <a:prstGeom prst="rect">
            <a:avLst/>
          </a:prstGeom>
        </p:spPr>
      </p:pic>
    </p:spTree>
    <p:extLst>
      <p:ext uri="{BB962C8B-B14F-4D97-AF65-F5344CB8AC3E}">
        <p14:creationId xmlns:p14="http://schemas.microsoft.com/office/powerpoint/2010/main" val="22982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31"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34">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C0A44C3D-38AA-40C8-9843-6A0D0C8DE234}"/>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Comments Section</a:t>
            </a:r>
          </a:p>
        </p:txBody>
      </p:sp>
      <p:sp>
        <p:nvSpPr>
          <p:cNvPr id="3" name="Content Placeholder 2">
            <a:extLst>
              <a:ext uri="{FF2B5EF4-FFF2-40B4-BE49-F238E27FC236}">
                <a16:creationId xmlns:a16="http://schemas.microsoft.com/office/drawing/2014/main" id="{A59B7180-2022-48AA-A5DC-989681975EA1}"/>
              </a:ext>
            </a:extLst>
          </p:cNvPr>
          <p:cNvSpPr>
            <a:spLocks noGrp="1"/>
          </p:cNvSpPr>
          <p:nvPr>
            <p:ph idx="1"/>
          </p:nvPr>
        </p:nvSpPr>
        <p:spPr>
          <a:xfrm>
            <a:off x="1424904" y="2494450"/>
            <a:ext cx="4053545" cy="3563159"/>
          </a:xfrm>
        </p:spPr>
        <p:txBody>
          <a:bodyPr>
            <a:normAutofit lnSpcReduction="10000"/>
          </a:bodyPr>
          <a:lstStyle/>
          <a:p>
            <a:r>
              <a:rPr lang="en-US" sz="2400" dirty="0"/>
              <a:t>Overall Impressions</a:t>
            </a:r>
          </a:p>
          <a:p>
            <a:r>
              <a:rPr lang="en-US" sz="2400" dirty="0"/>
              <a:t>Positive Aspects</a:t>
            </a:r>
          </a:p>
          <a:p>
            <a:r>
              <a:rPr lang="en-US" sz="2400" dirty="0"/>
              <a:t>Concerns</a:t>
            </a:r>
          </a:p>
          <a:p>
            <a:r>
              <a:rPr lang="en-US" sz="2400" dirty="0"/>
              <a:t>Items that Must be Addressed</a:t>
            </a:r>
          </a:p>
          <a:p>
            <a:r>
              <a:rPr lang="en-US" sz="2400" dirty="0"/>
              <a:t>Additional Reviewer Comments</a:t>
            </a:r>
          </a:p>
          <a:p>
            <a:r>
              <a:rPr lang="en-US" sz="2400" dirty="0"/>
              <a:t>Recommend for Funding: Yes/No</a:t>
            </a:r>
          </a:p>
        </p:txBody>
      </p:sp>
      <p:pic>
        <p:nvPicPr>
          <p:cNvPr id="5" name="Picture 4" descr="Many question marks on black background">
            <a:extLst>
              <a:ext uri="{FF2B5EF4-FFF2-40B4-BE49-F238E27FC236}">
                <a16:creationId xmlns:a16="http://schemas.microsoft.com/office/drawing/2014/main" id="{AFA42B39-CD29-4787-B663-E2E3308DFA41}"/>
              </a:ext>
            </a:extLst>
          </p:cNvPr>
          <p:cNvPicPr>
            <a:picLocks noChangeAspect="1"/>
          </p:cNvPicPr>
          <p:nvPr/>
        </p:nvPicPr>
        <p:blipFill rotWithShape="1">
          <a:blip r:embed="rId2"/>
          <a:srcRect l="17789"/>
          <a:stretch/>
        </p:blipFill>
        <p:spPr>
          <a:xfrm>
            <a:off x="6098892" y="2492376"/>
            <a:ext cx="4802404" cy="3563372"/>
          </a:xfrm>
          <a:prstGeom prst="rect">
            <a:avLst/>
          </a:prstGeom>
        </p:spPr>
      </p:pic>
    </p:spTree>
    <p:extLst>
      <p:ext uri="{BB962C8B-B14F-4D97-AF65-F5344CB8AC3E}">
        <p14:creationId xmlns:p14="http://schemas.microsoft.com/office/powerpoint/2010/main" val="205650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597</Words>
  <Application>Microsoft Office PowerPoint</Application>
  <PresentationFormat>Widescreen</PresentationFormat>
  <Paragraphs>53</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Research Support Program (RSP) </vt:lpstr>
      <vt:lpstr>PowerPoint Presentation</vt:lpstr>
      <vt:lpstr>Proposal Review and Selection Process</vt:lpstr>
      <vt:lpstr>Proposal Review and Selection Process</vt:lpstr>
      <vt:lpstr>Review Criteria</vt:lpstr>
      <vt:lpstr>RSP Review Criteria</vt:lpstr>
      <vt:lpstr>Evaluation Worksheets</vt:lpstr>
      <vt:lpstr>Ratings Section</vt:lpstr>
      <vt:lpstr>Comments Section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Support Program (RSP) </dc:title>
  <dc:creator>Christine Cline</dc:creator>
  <cp:lastModifiedBy>Christine Cline</cp:lastModifiedBy>
  <cp:revision>5</cp:revision>
  <dcterms:created xsi:type="dcterms:W3CDTF">2021-02-04T14:30:14Z</dcterms:created>
  <dcterms:modified xsi:type="dcterms:W3CDTF">2021-02-09T17:25:45Z</dcterms:modified>
</cp:coreProperties>
</file>