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ADA4-2903-4EF1-BC17-96F3F084439A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C39B-F319-4231-BEE5-E0170E48271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13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ADA4-2903-4EF1-BC17-96F3F084439A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C39B-F319-4231-BEE5-E0170E482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39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ADA4-2903-4EF1-BC17-96F3F084439A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C39B-F319-4231-BEE5-E0170E482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6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ADA4-2903-4EF1-BC17-96F3F084439A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C39B-F319-4231-BEE5-E0170E482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6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ADA4-2903-4EF1-BC17-96F3F084439A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C39B-F319-4231-BEE5-E0170E48271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150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ADA4-2903-4EF1-BC17-96F3F084439A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C39B-F319-4231-BEE5-E0170E482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56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ADA4-2903-4EF1-BC17-96F3F084439A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C39B-F319-4231-BEE5-E0170E482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ADA4-2903-4EF1-BC17-96F3F084439A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C39B-F319-4231-BEE5-E0170E482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468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ADA4-2903-4EF1-BC17-96F3F084439A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C39B-F319-4231-BEE5-E0170E482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6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ADCADA4-2903-4EF1-BC17-96F3F084439A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9BC39B-F319-4231-BEE5-E0170E482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31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ADA4-2903-4EF1-BC17-96F3F084439A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C39B-F319-4231-BEE5-E0170E482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6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ADCADA4-2903-4EF1-BC17-96F3F084439A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A9BC39B-F319-4231-BEE5-E0170E48271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101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97279" y="423948"/>
            <a:ext cx="10058400" cy="1064029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Human Participant Incentives</a:t>
            </a:r>
            <a:endParaRPr lang="en-US" sz="6000" dirty="0">
              <a:solidFill>
                <a:schemeClr val="bg1"/>
              </a:solidFill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954" y="2306262"/>
            <a:ext cx="5369051" cy="3562524"/>
          </a:xfrm>
        </p:spPr>
      </p:pic>
    </p:spTree>
    <p:extLst>
      <p:ext uri="{BB962C8B-B14F-4D97-AF65-F5344CB8AC3E}">
        <p14:creationId xmlns:p14="http://schemas.microsoft.com/office/powerpoint/2010/main" val="273298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43186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Cash Equivalent Payments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50266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400" dirty="0" smtClean="0">
                <a:solidFill>
                  <a:schemeClr val="bg1"/>
                </a:solidFill>
              </a:rPr>
              <a:t>Cash equivalents include gift cards and gift certificates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400" dirty="0" smtClean="0">
                <a:solidFill>
                  <a:schemeClr val="bg1"/>
                </a:solidFill>
              </a:rPr>
              <a:t>Participants cannot receive more than $100 in a calendar year in order </a:t>
            </a:r>
            <a:r>
              <a:rPr lang="en-US" sz="3400" smtClean="0">
                <a:solidFill>
                  <a:schemeClr val="bg1"/>
                </a:solidFill>
              </a:rPr>
              <a:t>to receive a </a:t>
            </a:r>
            <a:r>
              <a:rPr lang="en-US" sz="3400" dirty="0" smtClean="0">
                <a:solidFill>
                  <a:schemeClr val="bg1"/>
                </a:solidFill>
              </a:rPr>
              <a:t>cash equivalent payment.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400" dirty="0" smtClean="0">
                <a:solidFill>
                  <a:schemeClr val="bg1"/>
                </a:solidFill>
              </a:rPr>
              <a:t>Cash equivalent payments in lieu of cash should be purchased with funds from the cash advance.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400" dirty="0" smtClean="0">
                <a:solidFill>
                  <a:schemeClr val="bg1"/>
                </a:solidFill>
              </a:rPr>
              <a:t>Researchers may utilize Amazon’s Mechanical Turk (</a:t>
            </a:r>
            <a:r>
              <a:rPr lang="en-US" sz="3400" dirty="0" err="1" smtClean="0">
                <a:solidFill>
                  <a:schemeClr val="bg1"/>
                </a:solidFill>
              </a:rPr>
              <a:t>MTurk</a:t>
            </a:r>
            <a:r>
              <a:rPr lang="en-US" sz="3400" dirty="0" smtClean="0">
                <a:solidFill>
                  <a:schemeClr val="bg1"/>
                </a:solidFill>
              </a:rPr>
              <a:t>) to provide links to participants to redeem gift cards. Payment can be made via the AU Purchasing Card when using </a:t>
            </a:r>
            <a:r>
              <a:rPr lang="en-US" sz="3400" dirty="0" err="1" smtClean="0">
                <a:solidFill>
                  <a:schemeClr val="bg1"/>
                </a:solidFill>
              </a:rPr>
              <a:t>MTurk</a:t>
            </a:r>
            <a:r>
              <a:rPr lang="en-US" sz="3400" dirty="0" smtClean="0">
                <a:solidFill>
                  <a:schemeClr val="bg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3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400" dirty="0" smtClean="0"/>
          </a:p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08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43186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Non-Cash Incentives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502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400" dirty="0" smtClean="0">
                <a:solidFill>
                  <a:schemeClr val="bg1"/>
                </a:solidFill>
              </a:rPr>
              <a:t>Non-cash incentives include tangible personal property (i.e., books, DVDs, etc.)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chemeClr val="bg1"/>
                </a:solidFill>
              </a:rPr>
              <a:t>Departments must track the value of all non-cash incentives provided to human participants.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bg1"/>
                </a:solidFill>
              </a:rPr>
              <a:t>If the annual value does not exceed $100 for a calendar year, it is generally  not reportable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bg1"/>
                </a:solidFill>
              </a:rPr>
              <a:t>If the annual value exceeds $100 for a calendar year, the participant and the value of incentives must be reported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3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400" dirty="0" smtClean="0"/>
          </a:p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97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43186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First Things First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502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chemeClr val="bg1"/>
                </a:solidFill>
              </a:rPr>
              <a:t>IRB review is required for all human subject research; regardless of funding source.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PBS assumes that the PI/research has obtained IRB review.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chemeClr val="bg1"/>
                </a:solidFill>
              </a:rPr>
              <a:t>Auburn University must protect confidential information at all times, including during data collection, payment processing, and storage.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chemeClr val="bg1"/>
                </a:solidFill>
              </a:rPr>
              <a:t>Auburn University must satisfy certain IRS reporting obligations when making payments to human subjects.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13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43186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Let’s Talk Taxes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502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chemeClr val="bg1"/>
                </a:solidFill>
              </a:rPr>
              <a:t>The IRS classifies all human subject payments as taxable income to the recipient (cash, gift card, or in-kind items).</a:t>
            </a:r>
          </a:p>
          <a:p>
            <a:pPr marL="0" indent="0">
              <a:buNone/>
            </a:pPr>
            <a:endParaRPr lang="en-US" sz="32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chemeClr val="bg1"/>
                </a:solidFill>
              </a:rPr>
              <a:t>The recipient is required to report the payment when he or she files a personal tax return at the end of the year.</a:t>
            </a:r>
          </a:p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52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43186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Let’s Talk More Taxes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5026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chemeClr val="bg1"/>
                </a:solidFill>
              </a:rPr>
              <a:t>As the </a:t>
            </a:r>
            <a:r>
              <a:rPr lang="en-US" sz="3200" dirty="0" err="1" smtClean="0">
                <a:solidFill>
                  <a:schemeClr val="bg1"/>
                </a:solidFill>
              </a:rPr>
              <a:t>payor</a:t>
            </a:r>
            <a:r>
              <a:rPr lang="en-US" sz="3200" dirty="0" smtClean="0">
                <a:solidFill>
                  <a:schemeClr val="bg1"/>
                </a:solidFill>
              </a:rPr>
              <a:t>, Auburn University must follow IRS regulations.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000" dirty="0" smtClean="0">
                <a:solidFill>
                  <a:schemeClr val="bg1"/>
                </a:solidFill>
              </a:rPr>
              <a:t>Generally, if AU pays a participant $600 or more to a US tax resident during the calendar year, AU must report the payments to the IRS and issue a Form 1099.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000" dirty="0" smtClean="0">
                <a:solidFill>
                  <a:schemeClr val="bg1"/>
                </a:solidFill>
              </a:rPr>
              <a:t>Payments to foreign nationals are reported on a Form 1042-S.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000" dirty="0" smtClean="0">
                <a:solidFill>
                  <a:schemeClr val="bg1"/>
                </a:solidFill>
              </a:rPr>
              <a:t>Where reporting is required, the participant must register in the AU Vendor Center and provide: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chemeClr val="bg1"/>
                </a:solidFill>
              </a:rPr>
              <a:t>Full Legal Name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chemeClr val="bg1"/>
                </a:solidFill>
              </a:rPr>
              <a:t>SSN/ITIN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chemeClr val="bg1"/>
                </a:solidFill>
              </a:rPr>
              <a:t>Address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7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43186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Payment Types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502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chemeClr val="bg1"/>
                </a:solidFill>
              </a:rPr>
              <a:t>Check/Direct Deposit Payments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chemeClr val="bg1"/>
                </a:solidFill>
              </a:rPr>
              <a:t>Cash Payments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chemeClr val="bg1"/>
                </a:solidFill>
              </a:rPr>
              <a:t>Cash Equivalent Payments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chemeClr val="bg1"/>
                </a:solidFill>
              </a:rPr>
              <a:t>Non-Cash Incentives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87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43186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Check/Direct Deposit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502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chemeClr val="bg1"/>
                </a:solidFill>
              </a:rPr>
              <a:t>Process participant payments via </a:t>
            </a:r>
            <a:r>
              <a:rPr lang="en-US" sz="3200" dirty="0" err="1" smtClean="0">
                <a:solidFill>
                  <a:schemeClr val="bg1"/>
                </a:solidFill>
              </a:rPr>
              <a:t>eVendor</a:t>
            </a:r>
            <a:r>
              <a:rPr lang="en-US" sz="3200" dirty="0" smtClean="0">
                <a:solidFill>
                  <a:schemeClr val="bg1"/>
                </a:solidFill>
              </a:rPr>
              <a:t> Voucher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bg1"/>
                </a:solidFill>
              </a:rPr>
              <a:t>For participants who are AU employees or students, you must include the person’s Banner ID on the voucher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bg1"/>
                </a:solidFill>
              </a:rPr>
              <a:t>Payments to AU students will be routed to the Student Financial Aid Office for review. Per 34 CFR 673.5(c)(1)(xiii), AU must account for all non-payroll remuneration provided to a student.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98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43186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Check/Direct Deposit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50266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bg1"/>
                </a:solidFill>
              </a:rPr>
              <a:t>Payments to US Individuals not affiliated with AU: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bg1"/>
                </a:solidFill>
              </a:rPr>
              <a:t>If the participant will receive $200 or less, they do not have to register through the AU Vendor </a:t>
            </a:r>
            <a:r>
              <a:rPr lang="en-US" sz="2400" dirty="0" smtClean="0">
                <a:solidFill>
                  <a:schemeClr val="bg1"/>
                </a:solidFill>
              </a:rPr>
              <a:t>Center</a:t>
            </a:r>
          </a:p>
          <a:p>
            <a:pPr marL="384048" lvl="2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bg1"/>
                </a:solidFill>
              </a:rPr>
              <a:t>Payments </a:t>
            </a:r>
            <a:r>
              <a:rPr lang="en-US" sz="2800" dirty="0" smtClean="0">
                <a:solidFill>
                  <a:schemeClr val="bg1"/>
                </a:solidFill>
              </a:rPr>
              <a:t>to Foreign Nationals: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bg1"/>
                </a:solidFill>
              </a:rPr>
              <a:t>Payments to nonresident aliens for federal tax purposes will be subject to tax withholding at the time of payment per Section 1441 of the Internal Revenue Code and reported on a Form 1042-S. The participant should register through the AU Vendor Center.</a:t>
            </a:r>
            <a:endParaRPr lang="en-US" sz="3200" dirty="0" smtClean="0"/>
          </a:p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67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43186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Cash Payments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502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400" dirty="0" smtClean="0">
                <a:solidFill>
                  <a:schemeClr val="bg1"/>
                </a:solidFill>
              </a:rPr>
              <a:t>Cash payments can be provided as incentives to participants to ensure confidentiality and/or anonymity of the study/project.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400" dirty="0" smtClean="0">
                <a:solidFill>
                  <a:schemeClr val="bg1"/>
                </a:solidFill>
              </a:rPr>
              <a:t>Participants cannot receive more than $100 in a calendar year in order to receive a cash payment.</a:t>
            </a:r>
          </a:p>
          <a:p>
            <a:pPr marL="0" indent="0">
              <a:buNone/>
            </a:pPr>
            <a:endParaRPr lang="en-US" sz="3400" dirty="0" smtClean="0"/>
          </a:p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55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43186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Cash Payments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50266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400" dirty="0" smtClean="0">
                <a:solidFill>
                  <a:schemeClr val="bg1"/>
                </a:solidFill>
              </a:rPr>
              <a:t>The department prepares a paper vendor voucher for the cash advance made payable to the Fund Custodian.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400" dirty="0" smtClean="0">
                <a:solidFill>
                  <a:schemeClr val="bg1"/>
                </a:solidFill>
              </a:rPr>
              <a:t>Prior to receiving the first cash advance, the Fund Custodian will personally sign a Human Participant Incentives Fund Agreement.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400" dirty="0" smtClean="0">
                <a:solidFill>
                  <a:schemeClr val="bg1"/>
                </a:solidFill>
              </a:rPr>
              <a:t>Attach a completed Human Participant Incentive Fund Request form to each </a:t>
            </a:r>
            <a:r>
              <a:rPr lang="en-US" sz="3400" dirty="0" smtClean="0">
                <a:solidFill>
                  <a:schemeClr val="bg1"/>
                </a:solidFill>
              </a:rPr>
              <a:t>paper voucher</a:t>
            </a:r>
            <a:r>
              <a:rPr lang="en-US" sz="3400" dirty="0" smtClean="0">
                <a:solidFill>
                  <a:schemeClr val="bg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400" dirty="0" smtClean="0">
                <a:solidFill>
                  <a:schemeClr val="bg1"/>
                </a:solidFill>
              </a:rPr>
              <a:t>Acknowledgement of payment to each participant must be kept on file </a:t>
            </a:r>
            <a:r>
              <a:rPr lang="en-US" sz="3400" dirty="0" smtClean="0">
                <a:solidFill>
                  <a:schemeClr val="bg1"/>
                </a:solidFill>
              </a:rPr>
              <a:t>and retained by </a:t>
            </a:r>
            <a:r>
              <a:rPr lang="en-US" sz="3400" dirty="0" smtClean="0">
                <a:solidFill>
                  <a:schemeClr val="bg1"/>
                </a:solidFill>
              </a:rPr>
              <a:t>the Fund Custodian for audit purposes. Examples of acknowledgement include a signed receipt.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400" dirty="0" smtClean="0">
                <a:solidFill>
                  <a:schemeClr val="bg1"/>
                </a:solidFill>
              </a:rPr>
              <a:t>Reconciliation of the advance should occur prior to disbursement of additional funds or on a monthly basis, whichever occurs first.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3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400" dirty="0" smtClean="0"/>
          </a:p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90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692</TotalTime>
  <Words>654</Words>
  <Application>Microsoft Office PowerPoint</Application>
  <PresentationFormat>Widescreen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Wingdings</vt:lpstr>
      <vt:lpstr>Retrospect</vt:lpstr>
      <vt:lpstr>Human Participant Incentives</vt:lpstr>
      <vt:lpstr>First Things First</vt:lpstr>
      <vt:lpstr>Let’s Talk Taxes</vt:lpstr>
      <vt:lpstr>Let’s Talk More Taxes</vt:lpstr>
      <vt:lpstr>Payment Types</vt:lpstr>
      <vt:lpstr>Check/Direct Deposit</vt:lpstr>
      <vt:lpstr>Check/Direct Deposit</vt:lpstr>
      <vt:lpstr>Cash Payments</vt:lpstr>
      <vt:lpstr>Cash Payments</vt:lpstr>
      <vt:lpstr>Cash Equivalent Payments</vt:lpstr>
      <vt:lpstr>Non-Cash Incentives</vt:lpstr>
    </vt:vector>
  </TitlesOfParts>
  <Company>Auburn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Procurement &amp; Business Services Advisory Council Getting to a Yes!!!</dc:title>
  <dc:creator>Missty Kennedy</dc:creator>
  <cp:lastModifiedBy>Brad Cooper</cp:lastModifiedBy>
  <cp:revision>26</cp:revision>
  <dcterms:created xsi:type="dcterms:W3CDTF">2018-10-24T14:10:12Z</dcterms:created>
  <dcterms:modified xsi:type="dcterms:W3CDTF">2019-11-12T22:31:13Z</dcterms:modified>
</cp:coreProperties>
</file>