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10" r:id="rId2"/>
    <p:sldId id="326" r:id="rId3"/>
    <p:sldId id="304" r:id="rId4"/>
    <p:sldId id="305" r:id="rId5"/>
    <p:sldId id="271" r:id="rId6"/>
    <p:sldId id="279" r:id="rId7"/>
    <p:sldId id="282" r:id="rId8"/>
    <p:sldId id="311" r:id="rId9"/>
    <p:sldId id="312" r:id="rId10"/>
    <p:sldId id="306" r:id="rId11"/>
    <p:sldId id="327" r:id="rId12"/>
    <p:sldId id="313" r:id="rId13"/>
    <p:sldId id="314" r:id="rId14"/>
    <p:sldId id="257" r:id="rId15"/>
    <p:sldId id="307" r:id="rId16"/>
    <p:sldId id="308" r:id="rId17"/>
    <p:sldId id="315" r:id="rId18"/>
    <p:sldId id="316" r:id="rId19"/>
    <p:sldId id="298" r:id="rId20"/>
    <p:sldId id="317" r:id="rId21"/>
    <p:sldId id="318" r:id="rId22"/>
    <p:sldId id="302" r:id="rId23"/>
    <p:sldId id="319" r:id="rId24"/>
    <p:sldId id="321" r:id="rId25"/>
    <p:sldId id="322" r:id="rId26"/>
    <p:sldId id="323" r:id="rId27"/>
    <p:sldId id="324" r:id="rId28"/>
    <p:sldId id="325" r:id="rId29"/>
    <p:sldId id="320" r:id="rId30"/>
  </p:sldIdLst>
  <p:sldSz cx="9144000" cy="6858000" type="screen4x3"/>
  <p:notesSz cx="6858000" cy="907732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409"/>
    <a:srgbClr val="AFD37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0" autoAdjust="0"/>
    <p:restoredTop sz="94728" autoAdjust="0"/>
  </p:normalViewPr>
  <p:slideViewPr>
    <p:cSldViewPr>
      <p:cViewPr>
        <p:scale>
          <a:sx n="75" d="100"/>
          <a:sy n="75" d="100"/>
        </p:scale>
        <p:origin x="-336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B8F3BE-8C95-4417-9D8B-BDBC25897EE7}" type="datetimeFigureOut">
              <a:rPr lang="en-US"/>
              <a:pPr/>
              <a:t>11/10/2015</a:t>
            </a:fld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C931F5-0C23-4C3D-A770-B560DA0AD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280D2A-0C8E-448C-B3A1-ACD2817FB0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55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728A-926A-4F33-8AC1-1DDE639EF0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5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31B06-A7A6-4DF6-8943-5D88314709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23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C39EF-3026-4F15-8011-EA343F5A102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38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F949-E587-43FC-9DB2-1DB1D2409B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19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9D957-AE24-42B6-8F04-ABC84B78A00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72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77AA7-9EBA-41C2-938A-CBE5357613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71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13335-236A-4894-9F3D-1460E666DE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217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FC3D-6660-43E0-B88C-BBA9BBDA3B1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2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BC71-9380-4588-A9F1-8CEB56F96F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57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241F-5E72-4107-808A-63041652C2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56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355A-8E87-439B-BC9C-AE1C1C3A35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48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213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FBD4AA-2F15-46B3-AEB1-5061B361D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uropa.eu.int/comm/dgs/energy_transport/galileo/images/galileo_constellatio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22313" y="1905000"/>
            <a:ext cx="7772400" cy="236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err="1" smtClean="0"/>
              <a:t>Mentori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Mentoring for Career Development</a:t>
            </a:r>
            <a:endParaRPr lang="en-US" altLang="en-US" sz="3200" dirty="0"/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981200" y="4419600"/>
            <a:ext cx="4953000" cy="13234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dirty="0" smtClean="0"/>
              <a:t>Auburn University</a:t>
            </a:r>
          </a:p>
          <a:p>
            <a:pPr algn="ctr"/>
            <a:r>
              <a:rPr lang="en-US" altLang="en-US" sz="2000" dirty="0" smtClean="0"/>
              <a:t>COMPASS Program</a:t>
            </a:r>
          </a:p>
          <a:p>
            <a:pPr algn="ctr"/>
            <a:r>
              <a:rPr lang="en-US" altLang="en-US" sz="2000" dirty="0" smtClean="0"/>
              <a:t>Presented by Dr. Linda Searby</a:t>
            </a:r>
          </a:p>
          <a:p>
            <a:pPr algn="ctr"/>
            <a:r>
              <a:rPr lang="en-US" altLang="en-US" sz="2000" dirty="0" smtClean="0"/>
              <a:t>November 11, 2015</a:t>
            </a:r>
            <a:endParaRPr lang="en-US" altLang="en-US" sz="2000" dirty="0"/>
          </a:p>
        </p:txBody>
      </p:sp>
      <p:pic>
        <p:nvPicPr>
          <p:cNvPr id="7172" name="Picture 7" descr="C:\Users\ljs0007\Pictures\mentoring words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6968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809"/>
            <a:ext cx="8229600" cy="445393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many types of mentoring, and not all “helping” relationships are mentoring relationships.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words</a:t>
            </a:r>
            <a:r>
              <a:rPr lang="en-US" dirty="0" smtClean="0">
                <a:solidFill>
                  <a:srgbClr val="FF0000"/>
                </a:solidFill>
              </a:rPr>
              <a:t>:  Intentional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Purposeful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u="sng" dirty="0" smtClean="0"/>
              <a:t>Purposes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Career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Psychosocial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Personal Growth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we </a:t>
            </a:r>
            <a:r>
              <a:rPr lang="en-US" dirty="0" smtClean="0"/>
              <a:t>know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My Intentional Mentors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9930">
            <a:off x="5644588" y="2277268"/>
            <a:ext cx="1680964" cy="26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9512">
            <a:off x="1591232" y="2158492"/>
            <a:ext cx="1656184" cy="271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7624" y="5229200"/>
            <a:ext cx="244827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Dr. Fran Kochan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5229200"/>
            <a:ext cx="25202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Dr. Lois Zachary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2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Multiple Mentors/ Multiple Roles is the New Norm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Coach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Counselor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Teacher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Sponsor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Spiritual Guide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504058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Skills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Gain Perspective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Knowledge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 the Ladder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Inner Character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17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galileo_constell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7557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460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Mentoring Constellation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0" y="3124200"/>
            <a:ext cx="762000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                               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4267200" y="19812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048000"/>
            <a:ext cx="121920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 Ally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990600"/>
            <a:ext cx="1447800" cy="523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Mentor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3124200"/>
            <a:ext cx="190500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Confidant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5867400"/>
            <a:ext cx="182880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 </a:t>
            </a:r>
            <a:r>
              <a:rPr lang="en-US" sz="2800" dirty="0" err="1"/>
              <a:t>Protege</a:t>
            </a:r>
            <a:endParaRPr lang="en-US" sz="2800" dirty="0"/>
          </a:p>
        </p:txBody>
      </p:sp>
      <p:sp>
        <p:nvSpPr>
          <p:cNvPr id="18" name="5-Point Star 17"/>
          <p:cNvSpPr/>
          <p:nvPr/>
        </p:nvSpPr>
        <p:spPr bwMode="auto">
          <a:xfrm>
            <a:off x="1447800" y="11430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315200" y="1752600"/>
            <a:ext cx="914400" cy="914400"/>
          </a:xfrm>
          <a:prstGeom prst="star5">
            <a:avLst>
              <a:gd name="adj" fmla="val 12817"/>
              <a:gd name="hf" fmla="val 105146"/>
              <a:gd name="vf" fmla="val 1105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5-Point Star 19"/>
          <p:cNvSpPr/>
          <p:nvPr/>
        </p:nvSpPr>
        <p:spPr bwMode="auto">
          <a:xfrm>
            <a:off x="1905000" y="4648200"/>
            <a:ext cx="914400" cy="1066800"/>
          </a:xfrm>
          <a:prstGeom prst="star5">
            <a:avLst>
              <a:gd name="adj" fmla="val 16585"/>
              <a:gd name="hf" fmla="val 105146"/>
              <a:gd name="vf" fmla="val 1105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 rot="-2148459">
            <a:off x="1135063" y="1189038"/>
            <a:ext cx="1533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Occasional mentor</a:t>
            </a:r>
          </a:p>
        </p:txBody>
      </p:sp>
      <p:sp>
        <p:nvSpPr>
          <p:cNvPr id="3086" name="TextBox 22"/>
          <p:cNvSpPr txBox="1">
            <a:spLocks noChangeArrowheads="1"/>
          </p:cNvSpPr>
          <p:nvPr/>
        </p:nvSpPr>
        <p:spPr bwMode="auto">
          <a:xfrm rot="1763505">
            <a:off x="6969125" y="1617663"/>
            <a:ext cx="1587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Occasional mentor</a:t>
            </a:r>
          </a:p>
        </p:txBody>
      </p:sp>
      <p:sp>
        <p:nvSpPr>
          <p:cNvPr id="3087" name="TextBox 23"/>
          <p:cNvSpPr txBox="1">
            <a:spLocks noChangeArrowheads="1"/>
          </p:cNvSpPr>
          <p:nvPr/>
        </p:nvSpPr>
        <p:spPr bwMode="auto">
          <a:xfrm rot="-1844250">
            <a:off x="928688" y="5178425"/>
            <a:ext cx="1525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Occasionalprotege</a:t>
            </a:r>
          </a:p>
        </p:txBody>
      </p:sp>
      <p:pic>
        <p:nvPicPr>
          <p:cNvPr id="3088" name="Picture 11" descr="C:\Documents and Settings\lsearby\Local Settings\Temporary Internet Files\Content.IE5\EFK90Z9L\MC9000539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7000"/>
            <a:ext cx="12176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5-Point Star 26"/>
          <p:cNvSpPr/>
          <p:nvPr/>
        </p:nvSpPr>
        <p:spPr bwMode="auto">
          <a:xfrm>
            <a:off x="6629400" y="48768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0" name="TextBox 27"/>
          <p:cNvSpPr txBox="1">
            <a:spLocks noChangeArrowheads="1"/>
          </p:cNvSpPr>
          <p:nvPr/>
        </p:nvSpPr>
        <p:spPr bwMode="auto">
          <a:xfrm rot="1534113">
            <a:off x="7086600" y="5119688"/>
            <a:ext cx="152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Occasional protege</a:t>
            </a:r>
          </a:p>
        </p:txBody>
      </p:sp>
      <p:cxnSp>
        <p:nvCxnSpPr>
          <p:cNvPr id="3091" name="Straight Arrow Connector 29"/>
          <p:cNvCxnSpPr>
            <a:cxnSpLocks noChangeShapeType="1"/>
          </p:cNvCxnSpPr>
          <p:nvPr/>
        </p:nvCxnSpPr>
        <p:spPr bwMode="auto">
          <a:xfrm rot="5400000">
            <a:off x="3962401" y="2057400"/>
            <a:ext cx="762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Straight Arrow Connector 38"/>
          <p:cNvCxnSpPr>
            <a:cxnSpLocks noChangeShapeType="1"/>
          </p:cNvCxnSpPr>
          <p:nvPr/>
        </p:nvCxnSpPr>
        <p:spPr bwMode="auto">
          <a:xfrm rot="5400000">
            <a:off x="3733801" y="4953000"/>
            <a:ext cx="1371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Straight Arrow Connector 44"/>
          <p:cNvCxnSpPr>
            <a:cxnSpLocks noChangeShapeType="1"/>
          </p:cNvCxnSpPr>
          <p:nvPr/>
        </p:nvCxnSpPr>
        <p:spPr bwMode="auto">
          <a:xfrm>
            <a:off x="5181600" y="3429000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Straight Arrow Connector 48"/>
          <p:cNvCxnSpPr>
            <a:cxnSpLocks noChangeShapeType="1"/>
          </p:cNvCxnSpPr>
          <p:nvPr/>
        </p:nvCxnSpPr>
        <p:spPr bwMode="auto">
          <a:xfrm>
            <a:off x="2209800" y="3429000"/>
            <a:ext cx="1219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0941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3203575" y="3214688"/>
            <a:ext cx="936625" cy="9350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400" dirty="0" smtClean="0"/>
              <a:t>RA Mentor</a:t>
            </a:r>
            <a:endParaRPr lang="en-CA" sz="1400" dirty="0"/>
          </a:p>
          <a:p>
            <a:pPr algn="ctr"/>
            <a:r>
              <a:rPr lang="en-CA" sz="1400" dirty="0"/>
              <a:t>colleague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1008063"/>
          </a:xfrm>
        </p:spPr>
        <p:txBody>
          <a:bodyPr/>
          <a:lstStyle/>
          <a:p>
            <a:pPr eaLnBrk="1" hangingPunct="1"/>
            <a:r>
              <a:rPr lang="en-CA" sz="2000" u="sng" dirty="0" smtClean="0"/>
              <a:t>COMPASS Coaching Clusters</a:t>
            </a:r>
            <a:br>
              <a:rPr lang="en-CA" sz="2000" u="sng" dirty="0" smtClean="0"/>
            </a:br>
            <a:r>
              <a:rPr lang="en-CA" sz="2000" u="sng" dirty="0" smtClean="0"/>
              <a:t>Interactive support – peer-mentoring model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1800" dirty="0" smtClean="0"/>
              <a:t>Primary collegial relationship within a collegial support network.</a:t>
            </a:r>
            <a:br>
              <a:rPr lang="en-CA" sz="1800" dirty="0" smtClean="0"/>
            </a:br>
            <a:r>
              <a:rPr lang="en-CA" sz="1600" dirty="0" smtClean="0"/>
              <a:t>(Key words: balanced relationship, membership</a:t>
            </a:r>
            <a:r>
              <a:rPr lang="en-CA" sz="1600" dirty="0"/>
              <a:t>,</a:t>
            </a:r>
            <a:r>
              <a:rPr lang="en-CA" sz="1600" dirty="0" smtClean="0"/>
              <a:t> collegial, networking.)</a:t>
            </a:r>
          </a:p>
        </p:txBody>
      </p:sp>
      <p:sp>
        <p:nvSpPr>
          <p:cNvPr id="33796" name="Oval 9"/>
          <p:cNvSpPr>
            <a:spLocks noChangeArrowheads="1"/>
          </p:cNvSpPr>
          <p:nvPr/>
        </p:nvSpPr>
        <p:spPr bwMode="auto">
          <a:xfrm rot="-511620">
            <a:off x="2339975" y="2708275"/>
            <a:ext cx="576263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797" name="Oval 10"/>
          <p:cNvSpPr>
            <a:spLocks noChangeArrowheads="1"/>
          </p:cNvSpPr>
          <p:nvPr/>
        </p:nvSpPr>
        <p:spPr bwMode="auto">
          <a:xfrm>
            <a:off x="3419475" y="5013325"/>
            <a:ext cx="574675" cy="574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798" name="Oval 11"/>
          <p:cNvSpPr>
            <a:spLocks noChangeArrowheads="1"/>
          </p:cNvSpPr>
          <p:nvPr/>
        </p:nvSpPr>
        <p:spPr bwMode="auto">
          <a:xfrm rot="589846">
            <a:off x="2339975" y="4005263"/>
            <a:ext cx="576263" cy="574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799" name="Oval 12"/>
          <p:cNvSpPr>
            <a:spLocks noChangeArrowheads="1"/>
          </p:cNvSpPr>
          <p:nvPr/>
        </p:nvSpPr>
        <p:spPr bwMode="auto">
          <a:xfrm rot="-404854">
            <a:off x="3203575" y="1844675"/>
            <a:ext cx="574675" cy="574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800" name="Oval 13"/>
          <p:cNvSpPr>
            <a:spLocks noChangeArrowheads="1"/>
          </p:cNvSpPr>
          <p:nvPr/>
        </p:nvSpPr>
        <p:spPr bwMode="auto">
          <a:xfrm>
            <a:off x="4873625" y="1905000"/>
            <a:ext cx="574675" cy="574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801" name="Oval 14"/>
          <p:cNvSpPr>
            <a:spLocks noChangeArrowheads="1"/>
          </p:cNvSpPr>
          <p:nvPr/>
        </p:nvSpPr>
        <p:spPr bwMode="auto">
          <a:xfrm rot="2404163">
            <a:off x="5867400" y="2758281"/>
            <a:ext cx="576263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802" name="Oval 15"/>
          <p:cNvSpPr>
            <a:spLocks noChangeArrowheads="1"/>
          </p:cNvSpPr>
          <p:nvPr/>
        </p:nvSpPr>
        <p:spPr bwMode="auto">
          <a:xfrm rot="-302945">
            <a:off x="5940425" y="3933825"/>
            <a:ext cx="576263" cy="574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6"/>
          <p:cNvSpPr>
            <a:spLocks noChangeArrowheads="1"/>
          </p:cNvSpPr>
          <p:nvPr/>
        </p:nvSpPr>
        <p:spPr bwMode="auto">
          <a:xfrm>
            <a:off x="5076825" y="5013325"/>
            <a:ext cx="576263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3804" name="Oval 32"/>
          <p:cNvSpPr>
            <a:spLocks noChangeArrowheads="1"/>
          </p:cNvSpPr>
          <p:nvPr/>
        </p:nvSpPr>
        <p:spPr bwMode="auto">
          <a:xfrm>
            <a:off x="4535488" y="3190876"/>
            <a:ext cx="973137" cy="9350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400" dirty="0" smtClean="0"/>
              <a:t>RA Protégé </a:t>
            </a:r>
            <a:endParaRPr lang="en-CA" sz="1400" dirty="0"/>
          </a:p>
          <a:p>
            <a:pPr algn="ctr"/>
            <a:r>
              <a:rPr lang="en-CA" sz="1400" dirty="0"/>
              <a:t> colleague</a:t>
            </a:r>
          </a:p>
        </p:txBody>
      </p:sp>
      <p:cxnSp>
        <p:nvCxnSpPr>
          <p:cNvPr id="33805" name="AutoShape 42"/>
          <p:cNvCxnSpPr>
            <a:cxnSpLocks noChangeShapeType="1"/>
            <a:stCxn id="33797" idx="0"/>
            <a:endCxn id="33794" idx="4"/>
          </p:cNvCxnSpPr>
          <p:nvPr/>
        </p:nvCxnSpPr>
        <p:spPr bwMode="auto">
          <a:xfrm flipH="1" flipV="1">
            <a:off x="3671888" y="4149725"/>
            <a:ext cx="34925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43"/>
          <p:cNvCxnSpPr>
            <a:cxnSpLocks noChangeShapeType="1"/>
            <a:stCxn id="33803" idx="0"/>
            <a:endCxn id="33804" idx="4"/>
          </p:cNvCxnSpPr>
          <p:nvPr/>
        </p:nvCxnSpPr>
        <p:spPr bwMode="auto">
          <a:xfrm flipH="1" flipV="1">
            <a:off x="5022057" y="4125913"/>
            <a:ext cx="342900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44"/>
          <p:cNvCxnSpPr>
            <a:cxnSpLocks noChangeShapeType="1"/>
            <a:stCxn id="33802" idx="2"/>
            <a:endCxn id="33804" idx="5"/>
          </p:cNvCxnSpPr>
          <p:nvPr/>
        </p:nvCxnSpPr>
        <p:spPr bwMode="auto">
          <a:xfrm flipH="1" flipV="1">
            <a:off x="5366112" y="3988980"/>
            <a:ext cx="575431" cy="257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45"/>
          <p:cNvCxnSpPr>
            <a:cxnSpLocks noChangeShapeType="1"/>
            <a:stCxn id="33798" idx="7"/>
            <a:endCxn id="33794" idx="3"/>
          </p:cNvCxnSpPr>
          <p:nvPr/>
        </p:nvCxnSpPr>
        <p:spPr bwMode="auto">
          <a:xfrm flipV="1">
            <a:off x="2862263" y="4013200"/>
            <a:ext cx="477837" cy="1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46"/>
          <p:cNvCxnSpPr>
            <a:cxnSpLocks noChangeShapeType="1"/>
            <a:stCxn id="33804" idx="7"/>
          </p:cNvCxnSpPr>
          <p:nvPr/>
        </p:nvCxnSpPr>
        <p:spPr bwMode="auto">
          <a:xfrm flipV="1">
            <a:off x="5366112" y="3046413"/>
            <a:ext cx="502876" cy="281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47"/>
          <p:cNvCxnSpPr>
            <a:cxnSpLocks noChangeShapeType="1"/>
          </p:cNvCxnSpPr>
          <p:nvPr/>
        </p:nvCxnSpPr>
        <p:spPr bwMode="auto">
          <a:xfrm flipV="1">
            <a:off x="5006181" y="2438400"/>
            <a:ext cx="141287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AutoShape 48"/>
          <p:cNvCxnSpPr>
            <a:cxnSpLocks noChangeShapeType="1"/>
            <a:stCxn id="33794" idx="0"/>
          </p:cNvCxnSpPr>
          <p:nvPr/>
        </p:nvCxnSpPr>
        <p:spPr bwMode="auto">
          <a:xfrm flipH="1" flipV="1">
            <a:off x="3492500" y="2420938"/>
            <a:ext cx="179388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AutoShape 49"/>
          <p:cNvCxnSpPr>
            <a:cxnSpLocks noChangeShapeType="1"/>
            <a:stCxn id="33796" idx="5"/>
            <a:endCxn id="33794" idx="1"/>
          </p:cNvCxnSpPr>
          <p:nvPr/>
        </p:nvCxnSpPr>
        <p:spPr bwMode="auto">
          <a:xfrm>
            <a:off x="2859088" y="3167063"/>
            <a:ext cx="481012" cy="184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50"/>
          <p:cNvCxnSpPr>
            <a:cxnSpLocks noChangeShapeType="1"/>
            <a:stCxn id="33799" idx="7"/>
            <a:endCxn id="33800" idx="1"/>
          </p:cNvCxnSpPr>
          <p:nvPr/>
        </p:nvCxnSpPr>
        <p:spPr bwMode="auto">
          <a:xfrm>
            <a:off x="3668811" y="1906369"/>
            <a:ext cx="1288973" cy="82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AutoShape 51"/>
          <p:cNvCxnSpPr>
            <a:cxnSpLocks noChangeShapeType="1"/>
            <a:stCxn id="33800" idx="6"/>
            <a:endCxn id="33801" idx="1"/>
          </p:cNvCxnSpPr>
          <p:nvPr/>
        </p:nvCxnSpPr>
        <p:spPr bwMode="auto">
          <a:xfrm>
            <a:off x="5448300" y="2192338"/>
            <a:ext cx="682467" cy="5670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AutoShape 52"/>
          <p:cNvCxnSpPr>
            <a:cxnSpLocks noChangeShapeType="1"/>
            <a:stCxn id="33801" idx="6"/>
            <a:endCxn id="33802" idx="7"/>
          </p:cNvCxnSpPr>
          <p:nvPr/>
        </p:nvCxnSpPr>
        <p:spPr bwMode="auto">
          <a:xfrm>
            <a:off x="6376028" y="3231887"/>
            <a:ext cx="37596" cy="7689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53"/>
          <p:cNvCxnSpPr>
            <a:cxnSpLocks noChangeShapeType="1"/>
            <a:stCxn id="33803" idx="6"/>
            <a:endCxn id="33802" idx="4"/>
          </p:cNvCxnSpPr>
          <p:nvPr/>
        </p:nvCxnSpPr>
        <p:spPr bwMode="auto">
          <a:xfrm flipV="1">
            <a:off x="5653088" y="4506913"/>
            <a:ext cx="600075" cy="795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54"/>
          <p:cNvCxnSpPr>
            <a:cxnSpLocks noChangeShapeType="1"/>
            <a:stCxn id="33797" idx="5"/>
            <a:endCxn id="33803" idx="3"/>
          </p:cNvCxnSpPr>
          <p:nvPr/>
        </p:nvCxnSpPr>
        <p:spPr bwMode="auto">
          <a:xfrm>
            <a:off x="3910013" y="5503863"/>
            <a:ext cx="12509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55"/>
          <p:cNvCxnSpPr>
            <a:cxnSpLocks noChangeShapeType="1"/>
            <a:stCxn id="33797" idx="2"/>
            <a:endCxn id="33798" idx="4"/>
          </p:cNvCxnSpPr>
          <p:nvPr/>
        </p:nvCxnSpPr>
        <p:spPr bwMode="auto">
          <a:xfrm flipH="1" flipV="1">
            <a:off x="2578100" y="4575175"/>
            <a:ext cx="841375" cy="725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56"/>
          <p:cNvCxnSpPr>
            <a:cxnSpLocks noChangeShapeType="1"/>
            <a:stCxn id="33798" idx="1"/>
            <a:endCxn id="33796" idx="3"/>
          </p:cNvCxnSpPr>
          <p:nvPr/>
        </p:nvCxnSpPr>
        <p:spPr bwMode="auto">
          <a:xfrm flipH="1" flipV="1">
            <a:off x="2455863" y="3227388"/>
            <a:ext cx="4762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0" name="AutoShape 57"/>
          <p:cNvCxnSpPr>
            <a:cxnSpLocks noChangeShapeType="1"/>
            <a:stCxn id="33796" idx="0"/>
            <a:endCxn id="33799" idx="2"/>
          </p:cNvCxnSpPr>
          <p:nvPr/>
        </p:nvCxnSpPr>
        <p:spPr bwMode="auto">
          <a:xfrm flipV="1">
            <a:off x="2584450" y="2165350"/>
            <a:ext cx="620713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AutoShape 65"/>
          <p:cNvCxnSpPr>
            <a:cxnSpLocks noChangeShapeType="1"/>
          </p:cNvCxnSpPr>
          <p:nvPr/>
        </p:nvCxnSpPr>
        <p:spPr bwMode="auto">
          <a:xfrm>
            <a:off x="4140200" y="36449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2" name="AutoShape 66"/>
          <p:cNvCxnSpPr>
            <a:cxnSpLocks noChangeShapeType="1"/>
          </p:cNvCxnSpPr>
          <p:nvPr/>
        </p:nvCxnSpPr>
        <p:spPr bwMode="auto">
          <a:xfrm>
            <a:off x="4140200" y="3644900"/>
            <a:ext cx="4318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6130766" y="3909581"/>
            <a:ext cx="7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We </a:t>
            </a:r>
            <a:r>
              <a:rPr lang="en-US" dirty="0"/>
              <a:t>K</a:t>
            </a:r>
            <a:r>
              <a:rPr lang="en-US" dirty="0" smtClean="0"/>
              <a:t>now: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Informal mentoring relationships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--develop spontaneously</a:t>
            </a:r>
          </a:p>
          <a:p>
            <a:pPr marL="0" indent="0">
              <a:buNone/>
            </a:pPr>
            <a:r>
              <a:rPr lang="en-US" dirty="0" smtClean="0"/>
              <a:t>--may be initiated by either a mentor who seeks out a “rising star” or by a protégé seeking growth</a:t>
            </a:r>
          </a:p>
          <a:p>
            <a:pPr marL="0" indent="0">
              <a:buNone/>
            </a:pPr>
            <a:r>
              <a:rPr lang="en-US" dirty="0" smtClean="0"/>
              <a:t>--relationship develops over time through mentoring ‘episodes’ rather than through a formal program</a:t>
            </a:r>
          </a:p>
        </p:txBody>
      </p:sp>
    </p:spTree>
    <p:extLst>
      <p:ext uri="{BB962C8B-B14F-4D97-AF65-F5344CB8AC3E}">
        <p14:creationId xmlns:p14="http://schemas.microsoft.com/office/powerpoint/2010/main" val="4533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Formal relationships:</a:t>
            </a:r>
          </a:p>
          <a:p>
            <a:pPr marL="0" indent="0">
              <a:buNone/>
            </a:pPr>
            <a:r>
              <a:rPr lang="en-US" dirty="0" smtClean="0"/>
              <a:t>--often involve 3</a:t>
            </a:r>
            <a:r>
              <a:rPr lang="en-US" baseline="30000" dirty="0" smtClean="0"/>
              <a:t>rd</a:t>
            </a:r>
            <a:r>
              <a:rPr lang="en-US" dirty="0" smtClean="0"/>
              <a:t> party matches</a:t>
            </a:r>
          </a:p>
          <a:p>
            <a:pPr marL="0" indent="0">
              <a:buNone/>
            </a:pPr>
            <a:r>
              <a:rPr lang="en-US" dirty="0" smtClean="0"/>
              <a:t>--may be a “blind date” at first</a:t>
            </a:r>
          </a:p>
          <a:p>
            <a:pPr marL="0" indent="0">
              <a:buNone/>
            </a:pPr>
            <a:r>
              <a:rPr lang="en-US" dirty="0" smtClean="0"/>
              <a:t>--can be initiated by either a mentor, a protégé, or a “planned, required program.”</a:t>
            </a:r>
          </a:p>
          <a:p>
            <a:pPr marL="0" indent="0">
              <a:buNone/>
            </a:pPr>
            <a:r>
              <a:rPr lang="en-US" b="1" dirty="0" err="1" smtClean="0"/>
              <a:t>Ragins</a:t>
            </a:r>
            <a:r>
              <a:rPr lang="en-US" dirty="0" smtClean="0"/>
              <a:t>: “</a:t>
            </a:r>
            <a:r>
              <a:rPr lang="en-US" i="1" dirty="0" smtClean="0"/>
              <a:t>Formal mentors can help you do your job. Informal mentors can help you do your life. Have both!”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089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The Dynamics of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Attraction</a:t>
            </a:r>
            <a:r>
              <a:rPr lang="en-US" dirty="0" smtClean="0"/>
              <a:t>     - natural affinity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EA0409"/>
                </a:solidFill>
              </a:rPr>
              <a:t>Relationship</a:t>
            </a:r>
            <a:r>
              <a:rPr lang="en-US" dirty="0" smtClean="0"/>
              <a:t>   -- 2 way, reciprocal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Responsiveness</a:t>
            </a:r>
            <a:r>
              <a:rPr lang="en-US" dirty="0" smtClean="0"/>
              <a:t> – mutual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Accountability</a:t>
            </a:r>
            <a:r>
              <a:rPr lang="en-US" dirty="0" smtClean="0"/>
              <a:t>  -- Protégé gives mentor permission to hold him/her accountable for meeting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Empowerment –</a:t>
            </a:r>
            <a:r>
              <a:rPr lang="en-US" dirty="0" smtClean="0"/>
              <a:t> Mentor recognizes and encourages development of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8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What Mentoring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cloning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EA0409"/>
                </a:solidFill>
              </a:rPr>
              <a:t>A way to get ahead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Counseling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 lecture series</a:t>
            </a:r>
          </a:p>
          <a:p>
            <a:pPr marL="0" indent="0" algn="ctr">
              <a:buNone/>
            </a:pPr>
            <a:r>
              <a:rPr lang="en-US" dirty="0" smtClean="0"/>
              <a:t>MENTORS…..REPEAT AFTER ME:</a:t>
            </a:r>
          </a:p>
          <a:p>
            <a:pPr marL="0" indent="0" algn="ctr">
              <a:buNone/>
            </a:pPr>
            <a:r>
              <a:rPr lang="en-US" dirty="0" smtClean="0"/>
              <a:t>MENTORING IS NOT TELLING….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MENTORING IS ASKING!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61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dirty="0" smtClean="0"/>
              <a:t>Ponder this, Protégés….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7200" dirty="0" smtClean="0"/>
              <a:t>The mentors we choose will shape the person we become.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Getting Acquainted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Form two circles – an inner, an outer, facing each other</a:t>
            </a:r>
          </a:p>
          <a:p>
            <a:r>
              <a:rPr lang="en-US" dirty="0" smtClean="0"/>
              <a:t>Inner circle moves each time I signal</a:t>
            </a:r>
          </a:p>
          <a:p>
            <a:r>
              <a:rPr lang="en-US" dirty="0" smtClean="0"/>
              <a:t>SHARE THESE 3 THINGS: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Name and where you work at AU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Your favorite food at Thanksgiving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3. Something about your job that you are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thankful for </a:t>
            </a:r>
            <a:endParaRPr lang="en-US" dirty="0"/>
          </a:p>
        </p:txBody>
      </p:sp>
      <p:pic>
        <p:nvPicPr>
          <p:cNvPr id="2050" name="Picture 2" descr="C:\Users\ljs0007\AppData\Local\Microsoft\Windows\Temporary Internet Files\Content.IE5\IZ1YZD2M\cornucopia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928" y="2115071"/>
            <a:ext cx="760608" cy="80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js0007\AppData\Local\Microsoft\Windows\Temporary Internet Files\Content.IE5\MTQV4TFL\Turkey_with_Ha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1039786" cy="114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91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What a good mentor does…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2"/>
            <a:r>
              <a:rPr lang="en-US" sz="3200" dirty="0"/>
              <a:t>Recognizes and affirms potential</a:t>
            </a:r>
          </a:p>
          <a:p>
            <a:pPr lvl="2"/>
            <a:r>
              <a:rPr lang="en-US" sz="3200" dirty="0"/>
              <a:t>Offers a safe place to ask questions and to fail</a:t>
            </a:r>
          </a:p>
          <a:p>
            <a:pPr lvl="2"/>
            <a:r>
              <a:rPr lang="en-US" sz="3200" dirty="0"/>
              <a:t>Provides a model of vulnerability</a:t>
            </a:r>
          </a:p>
          <a:p>
            <a:pPr lvl="2"/>
            <a:r>
              <a:rPr lang="en-US" sz="3200" dirty="0"/>
              <a:t>Celebrates the progress of the protégé</a:t>
            </a:r>
          </a:p>
          <a:p>
            <a:pPr lvl="2"/>
            <a:r>
              <a:rPr lang="en-US" sz="3200" dirty="0"/>
              <a:t>Maintains an interest in growth and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1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What a Good Mentor Does…..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lvl="2"/>
            <a:r>
              <a:rPr lang="en-US" sz="3600" dirty="0"/>
              <a:t>Practices reflective listening</a:t>
            </a:r>
          </a:p>
          <a:p>
            <a:pPr lvl="2"/>
            <a:r>
              <a:rPr lang="en-US" sz="3600" dirty="0"/>
              <a:t>Defines and maintains appropriate boundaries</a:t>
            </a:r>
          </a:p>
          <a:p>
            <a:pPr lvl="2"/>
            <a:r>
              <a:rPr lang="en-US" sz="3600" dirty="0"/>
              <a:t>Participates in accountability</a:t>
            </a:r>
          </a:p>
          <a:p>
            <a:pPr lvl="2"/>
            <a:r>
              <a:rPr lang="en-US" sz="3600" dirty="0"/>
              <a:t>Gives grace abundantly</a:t>
            </a:r>
          </a:p>
          <a:p>
            <a:pPr lvl="2"/>
            <a:r>
              <a:rPr lang="en-US" sz="3600" dirty="0"/>
              <a:t>Asks provocative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15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Johnson &amp; Ridley: What great mentors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 as a guide, role model, teacher, sponsor</a:t>
            </a:r>
          </a:p>
          <a:p>
            <a:r>
              <a:rPr lang="en-US" dirty="0" smtClean="0"/>
              <a:t>Provide protégé with knowledge, advice, counsel, support, opportunities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really get to know the protégé </a:t>
            </a:r>
          </a:p>
          <a:p>
            <a:r>
              <a:rPr lang="en-US" dirty="0" smtClean="0"/>
              <a:t>Should be accessible and available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communicate expectations for excellence, but refute perfectionism in the protégé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25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What Makes a Good Protégé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Protégé Mentoring Mindset Framework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HANDOUT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15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For all of us to think about…..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“If you are not teachable,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Then you ARE who you WILL BE.”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-unknown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03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The Mentoring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we actually do</a:t>
            </a:r>
          </a:p>
          <a:p>
            <a:pPr marL="0" indent="0" algn="ctr">
              <a:buNone/>
            </a:pPr>
            <a:r>
              <a:rPr lang="en-US" dirty="0" smtClean="0"/>
              <a:t> this mentoring thing??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See the “10 Commandments of Mentoring” by Stanley and Clinton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(Stanley, P., &amp; Clinton, J. R. (1992) </a:t>
            </a:r>
            <a:r>
              <a:rPr lang="en-US" sz="2400" i="1" dirty="0" smtClean="0"/>
              <a:t>Connecting</a:t>
            </a:r>
            <a:r>
              <a:rPr lang="en-US" sz="2400" dirty="0" smtClean="0"/>
              <a:t>.  </a:t>
            </a:r>
            <a:r>
              <a:rPr lang="en-US" sz="2400" dirty="0" err="1" smtClean="0"/>
              <a:t>NavPress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802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Create a Mentoring Partnership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0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The Phases of a Mentoring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Preparing (Setting Your Goals, Getting Acquainted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Negotiating  (the Partnership Agreement)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Enabling  (Doing the Work)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Coming to Closure  (Important to Clarify)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38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And the Agenda for Each Session….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5 C’s:</a:t>
            </a:r>
          </a:p>
          <a:p>
            <a:pPr marL="514350" indent="-514350">
              <a:buAutoNum type="arabicPeriod"/>
            </a:pPr>
            <a:r>
              <a:rPr lang="en-US" dirty="0" smtClean="0"/>
              <a:t>Celebrate progress &amp; victories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Communicate- 5 minutes for small talk </a:t>
            </a:r>
          </a:p>
          <a:p>
            <a:pPr marL="514350" indent="-514350">
              <a:buAutoNum type="arabicPeriod"/>
            </a:pPr>
            <a:r>
              <a:rPr lang="en-US" dirty="0" smtClean="0"/>
              <a:t>Concerns – key skill, questions for the day; what needs to be learned?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Create an action plan for new learning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Contract – agree what the next step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38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BREAK</a:t>
            </a:r>
          </a:p>
          <a:p>
            <a:pPr marL="0" indent="0" algn="ctr">
              <a:buNone/>
            </a:pPr>
            <a:r>
              <a:rPr lang="en-US" sz="8000" dirty="0" smtClean="0"/>
              <a:t>TIME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4235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My  Perspective: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5400" smtClean="0"/>
              <a:t>MENTORING IS A RELATIONSHIP YOU SHOULD HAVE IN EVERY STAGE OF YOUR LIFE!</a:t>
            </a:r>
          </a:p>
        </p:txBody>
      </p:sp>
    </p:spTree>
    <p:extLst>
      <p:ext uri="{BB962C8B-B14F-4D97-AF65-F5344CB8AC3E}">
        <p14:creationId xmlns:p14="http://schemas.microsoft.com/office/powerpoint/2010/main" val="30939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143250"/>
          </a:xfrm>
          <a:solidFill>
            <a:srgbClr val="FFC000"/>
          </a:solidFill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What We Know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Those who are mentored earn higher salaries, receive more promotions, have greater career and job satisfaction than those who are not mentored.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Classical Origin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5338762" cy="4525963"/>
          </a:xfrm>
        </p:spPr>
        <p:txBody>
          <a:bodyPr/>
          <a:lstStyle/>
          <a:p>
            <a:pPr eaLnBrk="1" hangingPunct="1"/>
            <a:r>
              <a:rPr lang="en-US" i="1" smtClean="0"/>
              <a:t>Mentor</a:t>
            </a:r>
            <a:r>
              <a:rPr lang="en-US" smtClean="0"/>
              <a:t> is a character in Homer's </a:t>
            </a:r>
            <a:r>
              <a:rPr lang="en-US" i="1" smtClean="0"/>
              <a:t>Odyssey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z="2400" smtClean="0"/>
              <a:t>Romanticized as a wise elder guiding a young man. </a:t>
            </a:r>
          </a:p>
          <a:p>
            <a:pPr lvl="1" eaLnBrk="1" hangingPunct="1"/>
            <a:r>
              <a:rPr lang="en-US" sz="2400" smtClean="0"/>
              <a:t>Synonymous with the process of education and care by an older, experienced person.</a:t>
            </a:r>
          </a:p>
          <a:p>
            <a:pPr lvl="1" eaLnBrk="1" hangingPunct="1"/>
            <a:r>
              <a:rPr lang="en-US" sz="2400" smtClean="0"/>
              <a:t>Popularized definition.   </a:t>
            </a:r>
          </a:p>
        </p:txBody>
      </p:sp>
      <p:pic>
        <p:nvPicPr>
          <p:cNvPr id="22532" name="Picture 4" descr="Telemachus_and_Men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844675"/>
            <a:ext cx="287972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flawed conception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5338762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Homer’s </a:t>
            </a:r>
            <a:r>
              <a:rPr lang="en-US" i="1" dirty="0" smtClean="0"/>
              <a:t>Mentor</a:t>
            </a:r>
            <a:r>
              <a:rPr lang="en-US" dirty="0" smtClean="0"/>
              <a:t> character bungled the job.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Goddess Athena was responsible for much of the actual </a:t>
            </a:r>
            <a:r>
              <a:rPr lang="en-US" i="1" dirty="0" smtClean="0"/>
              <a:t>mentoring </a:t>
            </a:r>
            <a:r>
              <a:rPr lang="en-US" dirty="0" smtClean="0"/>
              <a:t>that took place. {</a:t>
            </a:r>
            <a:r>
              <a:rPr lang="en-US" dirty="0" err="1" smtClean="0"/>
              <a:t>Womentoring</a:t>
            </a:r>
            <a:r>
              <a:rPr lang="en-US" dirty="0" smtClean="0"/>
              <a:t>!}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1027" name="Picture 3" descr="C:\Users\ljs0007\AppData\Local\Microsoft\Windows\Temporary Internet Files\Content.IE5\REFM26OM\saori_athena_pachinko_by_changopepe-d4ovlj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40468"/>
            <a:ext cx="189573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dirty="0" smtClean="0"/>
              <a:t>Classic Mentoring</a:t>
            </a:r>
            <a:endParaRPr lang="en-US" i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47050" cy="413385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800" dirty="0" smtClean="0"/>
              <a:t>A one-on-one relationship between two people, in which there is a sharing of knowledge and guidance by the wise mentor</a:t>
            </a:r>
          </a:p>
          <a:p>
            <a:pPr eaLnBrk="1" hangingPunct="1"/>
            <a:r>
              <a:rPr lang="en-US" sz="2800" dirty="0" smtClean="0"/>
              <a:t>based upon the assumption that the traditional and commonly accepted model for a mentor-protégé relationship involves </a:t>
            </a:r>
          </a:p>
          <a:p>
            <a:pPr eaLnBrk="1" hangingPunct="1"/>
            <a:r>
              <a:rPr lang="en-US" sz="2800" dirty="0" smtClean="0"/>
              <a:t>a more experienced person </a:t>
            </a:r>
            <a:r>
              <a:rPr lang="en-US" sz="2800" b="1" u="sng" dirty="0" smtClean="0"/>
              <a:t>guiding</a:t>
            </a:r>
            <a:r>
              <a:rPr lang="en-US" sz="2800" dirty="0" smtClean="0"/>
              <a:t> a less experienced individual how to do something or giving advice.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Newer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Mentoring is a brain to pick,</a:t>
            </a:r>
          </a:p>
          <a:p>
            <a:pPr marL="0" indent="0">
              <a:buNone/>
            </a:pPr>
            <a:r>
              <a:rPr lang="en-US" dirty="0" smtClean="0"/>
              <a:t>   an ear to listen, and a push in the right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direction </a:t>
            </a:r>
            <a:r>
              <a:rPr lang="en-US" sz="2000" dirty="0" smtClean="0"/>
              <a:t>(John Crosby)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Mentoring is a </a:t>
            </a:r>
            <a:r>
              <a:rPr lang="en-US" dirty="0"/>
              <a:t>voluntary, intensive relationship in which a mentor empowers a protégé in an intentional </a:t>
            </a:r>
            <a:r>
              <a:rPr lang="en-US" dirty="0" smtClean="0"/>
              <a:t>manner.   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(Searby &amp; Searby)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031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And most of all…..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in the new mentoring paradigm…….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mentor knows that mentoring is more about ASKING than TELLING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516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841</Words>
  <Application>Microsoft Office PowerPoint</Application>
  <PresentationFormat>On-screen Show (4:3)</PresentationFormat>
  <Paragraphs>182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 Mentori   Mentoring for Career Development</vt:lpstr>
      <vt:lpstr>Getting Acquainted</vt:lpstr>
      <vt:lpstr>My  Perspective:</vt:lpstr>
      <vt:lpstr>Why?   What We Know </vt:lpstr>
      <vt:lpstr>A Classical Origin</vt:lpstr>
      <vt:lpstr>A flawed conception</vt:lpstr>
      <vt:lpstr>Classic Mentoring</vt:lpstr>
      <vt:lpstr>Newer Definitions</vt:lpstr>
      <vt:lpstr>And most of all…..</vt:lpstr>
      <vt:lpstr> What we know </vt:lpstr>
      <vt:lpstr>My Intentional Mentors</vt:lpstr>
      <vt:lpstr>Multiple Mentors/ Multiple Roles is the New Norm</vt:lpstr>
      <vt:lpstr>The Mentoring Constellation</vt:lpstr>
      <vt:lpstr>COMPASS Coaching Clusters Interactive support – peer-mentoring model Primary collegial relationship within a collegial support network. (Key words: balanced relationship, membership, collegial, networking.)</vt:lpstr>
      <vt:lpstr>What We Know: </vt:lpstr>
      <vt:lpstr>What We Know</vt:lpstr>
      <vt:lpstr>The Dynamics of Mentoring</vt:lpstr>
      <vt:lpstr>What Mentoring is NOT</vt:lpstr>
      <vt:lpstr>Ponder this, Protégés….</vt:lpstr>
      <vt:lpstr>What a good mentor does…</vt:lpstr>
      <vt:lpstr>What a Good Mentor Does…..</vt:lpstr>
      <vt:lpstr>Johnson &amp; Ridley: What great mentors do</vt:lpstr>
      <vt:lpstr>What Makes a Good Protégé ?</vt:lpstr>
      <vt:lpstr>For all of us to think about…..</vt:lpstr>
      <vt:lpstr>The Mentoring Process</vt:lpstr>
      <vt:lpstr>Create a Mentoring Partnership Agreement</vt:lpstr>
      <vt:lpstr>The Phases of a Mentoring Relationship</vt:lpstr>
      <vt:lpstr>And the Agenda for Each Session….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Mentoring Model (inducting the “other”)</dc:title>
  <dc:creator>Robert</dc:creator>
  <cp:lastModifiedBy>eduktr</cp:lastModifiedBy>
  <cp:revision>155</cp:revision>
  <dcterms:created xsi:type="dcterms:W3CDTF">2007-10-27T16:28:33Z</dcterms:created>
  <dcterms:modified xsi:type="dcterms:W3CDTF">2015-11-11T04:09:37Z</dcterms:modified>
</cp:coreProperties>
</file>