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90" r:id="rId3"/>
    <p:sldId id="292" r:id="rId4"/>
    <p:sldId id="298" r:id="rId5"/>
    <p:sldId id="295" r:id="rId6"/>
    <p:sldId id="297" r:id="rId7"/>
    <p:sldId id="29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79" autoAdjust="0"/>
  </p:normalViewPr>
  <p:slideViewPr>
    <p:cSldViewPr>
      <p:cViewPr varScale="1">
        <p:scale>
          <a:sx n="60" d="100"/>
          <a:sy n="60" d="100"/>
        </p:scale>
        <p:origin x="146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F8893-4FFD-408E-BD00-B7DAC31DC8CC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C5D7D-2A6B-4D6D-AA5B-EBB0E9CFEE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096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DE49D-8459-4FB1-A651-3C6CE81C8AAC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D9586-7A6C-497A-9E77-A557D7541F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570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5F18-03DD-4662-8923-B7EE9455C718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9503-D4E5-4612-8A4E-DD0D20F8F4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827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5F18-03DD-4662-8923-B7EE9455C718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9503-D4E5-4612-8A4E-DD0D20F8F4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661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5F18-03DD-4662-8923-B7EE9455C718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9503-D4E5-4612-8A4E-DD0D20F8F4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775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5F18-03DD-4662-8923-B7EE9455C718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9503-D4E5-4612-8A4E-DD0D20F8F4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93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5F18-03DD-4662-8923-B7EE9455C718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9503-D4E5-4612-8A4E-DD0D20F8F4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97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5F18-03DD-4662-8923-B7EE9455C718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9503-D4E5-4612-8A4E-DD0D20F8F4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19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5F18-03DD-4662-8923-B7EE9455C718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9503-D4E5-4612-8A4E-DD0D20F8F4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0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5F18-03DD-4662-8923-B7EE9455C718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9503-D4E5-4612-8A4E-DD0D20F8F4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765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5F18-03DD-4662-8923-B7EE9455C718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9503-D4E5-4612-8A4E-DD0D20F8F4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37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5F18-03DD-4662-8923-B7EE9455C718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9503-D4E5-4612-8A4E-DD0D20F8F4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51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5F18-03DD-4662-8923-B7EE9455C718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9503-D4E5-4612-8A4E-DD0D20F8F4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317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A5F18-03DD-4662-8923-B7EE9455C718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89503-D4E5-4612-8A4E-DD0D20F8F4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972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olicies.uga.edu/FA/nodes/view/864/Direct-Cost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613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Budget and Budget </a:t>
            </a:r>
            <a:r>
              <a:rPr lang="en-US" sz="4800" dirty="0" err="1" smtClean="0"/>
              <a:t>Justifcation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Amy Thomas</a:t>
            </a:r>
          </a:p>
          <a:p>
            <a:r>
              <a:rPr lang="en-US" dirty="0" smtClean="0"/>
              <a:t>Compass 19-20</a:t>
            </a:r>
          </a:p>
          <a:p>
            <a:r>
              <a:rPr lang="en-US" dirty="0" smtClean="0"/>
              <a:t>Class 3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8330" y="6020634"/>
            <a:ext cx="767070" cy="68496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869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762000"/>
            <a:ext cx="7239000" cy="1676400"/>
          </a:xfrm>
        </p:spPr>
        <p:txBody>
          <a:bodyPr>
            <a:noAutofit/>
          </a:bodyPr>
          <a:lstStyle/>
          <a:p>
            <a:r>
              <a:rPr lang="en-US" sz="4800" dirty="0" smtClean="0"/>
              <a:t>What to consider: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553200" cy="3886200"/>
          </a:xfrm>
        </p:spPr>
        <p:txBody>
          <a:bodyPr>
            <a:normAutofit/>
          </a:bodyPr>
          <a:lstStyle/>
          <a:p>
            <a:pPr algn="l"/>
            <a:endParaRPr lang="en-US" sz="2400" dirty="0"/>
          </a:p>
          <a:p>
            <a:pPr algn="l"/>
            <a:endParaRPr lang="en-US" sz="2400" dirty="0" smtClean="0"/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8330" y="6020634"/>
            <a:ext cx="767070" cy="68496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2286000" y="2929985"/>
            <a:ext cx="4572000" cy="2617448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defTabSz="457200">
              <a:spcBef>
                <a:spcPct val="20000"/>
              </a:spcBef>
              <a:buClr>
                <a:srgbClr val="CF202E"/>
              </a:buClr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RFP or RFA</a:t>
            </a:r>
          </a:p>
          <a:p>
            <a:pPr marL="342900" lvl="0" indent="-342900" defTabSz="457200">
              <a:spcBef>
                <a:spcPct val="20000"/>
              </a:spcBef>
              <a:buClr>
                <a:srgbClr val="CF202E"/>
              </a:buClr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Scope of Work</a:t>
            </a:r>
          </a:p>
          <a:p>
            <a:pPr marL="342900" lvl="0" indent="-342900" defTabSz="457200">
              <a:spcBef>
                <a:spcPct val="20000"/>
              </a:spcBef>
              <a:buClr>
                <a:srgbClr val="CF202E"/>
              </a:buClr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Budget</a:t>
            </a:r>
          </a:p>
          <a:p>
            <a:pPr marL="342900" lvl="0" indent="-342900" defTabSz="457200">
              <a:spcBef>
                <a:spcPct val="20000"/>
              </a:spcBef>
              <a:buClr>
                <a:srgbClr val="CF202E"/>
              </a:buClr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Budget Justification</a:t>
            </a: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16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838200"/>
            <a:ext cx="7239000" cy="1676400"/>
          </a:xfrm>
        </p:spPr>
        <p:txBody>
          <a:bodyPr>
            <a:noAutofit/>
          </a:bodyPr>
          <a:lstStyle/>
          <a:p>
            <a:r>
              <a:rPr lang="en-US" sz="4800" dirty="0"/>
              <a:t>Budget Development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776730" cy="4191000"/>
          </a:xfrm>
        </p:spPr>
        <p:txBody>
          <a:bodyPr>
            <a:normAutofit/>
          </a:bodyPr>
          <a:lstStyle/>
          <a:p>
            <a:pPr marL="342900" lvl="0" indent="-342900" algn="l" defTabSz="457200">
              <a:buClr>
                <a:srgbClr val="BA0C2F"/>
              </a:buClr>
              <a:buFont typeface="Arial"/>
              <a:buChar char="•"/>
            </a:pPr>
            <a:r>
              <a:rPr lang="en-US" sz="2600" dirty="0">
                <a:solidFill>
                  <a:prstClr val="black"/>
                </a:solidFill>
                <a:hlinkClick r:id="rId2"/>
              </a:rPr>
              <a:t>Direct </a:t>
            </a:r>
            <a:r>
              <a:rPr lang="en-US" sz="2600" dirty="0" smtClean="0">
                <a:solidFill>
                  <a:prstClr val="black"/>
                </a:solidFill>
                <a:hlinkClick r:id="rId2"/>
              </a:rPr>
              <a:t>Costs</a:t>
            </a:r>
            <a:r>
              <a:rPr lang="en-US" sz="2600" dirty="0" smtClean="0">
                <a:solidFill>
                  <a:prstClr val="black"/>
                </a:solidFill>
              </a:rPr>
              <a:t>- Costs directly related to the proposed work</a:t>
            </a:r>
            <a:endParaRPr lang="en-US" sz="2600" dirty="0">
              <a:solidFill>
                <a:prstClr val="black"/>
              </a:solidFill>
            </a:endParaRPr>
          </a:p>
          <a:p>
            <a:pPr marL="742950" lvl="1" indent="-285750" algn="l" defTabSz="457200">
              <a:buFont typeface="Wingdings" charset="2"/>
              <a:buChar char="§"/>
            </a:pPr>
            <a:r>
              <a:rPr lang="en-US" sz="2200" dirty="0">
                <a:solidFill>
                  <a:prstClr val="black"/>
                </a:solidFill>
              </a:rPr>
              <a:t>Allocable</a:t>
            </a:r>
          </a:p>
          <a:p>
            <a:pPr marL="742950" lvl="1" indent="-285750" algn="l" defTabSz="457200">
              <a:buFont typeface="Wingdings" charset="2"/>
              <a:buChar char="§"/>
            </a:pPr>
            <a:r>
              <a:rPr lang="en-US" sz="2200" dirty="0">
                <a:solidFill>
                  <a:prstClr val="black"/>
                </a:solidFill>
              </a:rPr>
              <a:t>Allowable</a:t>
            </a:r>
          </a:p>
          <a:p>
            <a:pPr marL="742950" lvl="1" indent="-285750" algn="l" defTabSz="457200">
              <a:buFont typeface="Wingdings" charset="2"/>
              <a:buChar char="§"/>
            </a:pPr>
            <a:r>
              <a:rPr lang="en-US" sz="2200" dirty="0">
                <a:solidFill>
                  <a:prstClr val="black"/>
                </a:solidFill>
              </a:rPr>
              <a:t>Reasonable</a:t>
            </a:r>
          </a:p>
          <a:p>
            <a:pPr marL="342900" lvl="0" indent="-342900" algn="l" defTabSz="457200">
              <a:buClr>
                <a:srgbClr val="BA0C2F"/>
              </a:buClr>
              <a:buFont typeface="Arial"/>
              <a:buChar char="•"/>
            </a:pPr>
            <a:r>
              <a:rPr lang="en-US" sz="2600" dirty="0" smtClean="0">
                <a:solidFill>
                  <a:prstClr val="black"/>
                </a:solidFill>
              </a:rPr>
              <a:t>The Budget is the financial snapshot for the entire project </a:t>
            </a:r>
          </a:p>
          <a:p>
            <a:pPr lvl="0" algn="l" defTabSz="457200">
              <a:buClr>
                <a:srgbClr val="BA0C2F"/>
              </a:buClr>
            </a:pPr>
            <a:r>
              <a:rPr lang="en-US" sz="2600" dirty="0">
                <a:solidFill>
                  <a:prstClr val="black"/>
                </a:solidFill>
              </a:rPr>
              <a:t>	</a:t>
            </a:r>
            <a:r>
              <a:rPr lang="en-US" sz="2600" dirty="0" smtClean="0">
                <a:solidFill>
                  <a:prstClr val="black"/>
                </a:solidFill>
              </a:rPr>
              <a:t>- PIs must consider all costs of the project.  </a:t>
            </a:r>
            <a:endParaRPr lang="en-US" sz="22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8330" y="6020634"/>
            <a:ext cx="767070" cy="68496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3595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Costs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Human Capital</a:t>
            </a:r>
          </a:p>
          <a:p>
            <a:r>
              <a:rPr lang="en-US" dirty="0" smtClean="0"/>
              <a:t>Equipment</a:t>
            </a:r>
          </a:p>
          <a:p>
            <a:r>
              <a:rPr lang="en-US" dirty="0" smtClean="0"/>
              <a:t>Travel</a:t>
            </a:r>
          </a:p>
          <a:p>
            <a:r>
              <a:rPr lang="en-US" dirty="0" smtClean="0"/>
              <a:t>Participant Support</a:t>
            </a:r>
          </a:p>
          <a:p>
            <a:r>
              <a:rPr lang="en-US" dirty="0" smtClean="0"/>
              <a:t>Materials and Supplies</a:t>
            </a:r>
          </a:p>
          <a:p>
            <a:r>
              <a:rPr lang="en-US" dirty="0" smtClean="0"/>
              <a:t>Subcontracts</a:t>
            </a:r>
          </a:p>
          <a:p>
            <a:r>
              <a:rPr lang="en-US" smtClean="0"/>
              <a:t>Animal Costs?</a:t>
            </a:r>
            <a:endParaRPr lang="en-US" dirty="0" smtClean="0"/>
          </a:p>
          <a:p>
            <a:r>
              <a:rPr lang="en-US" dirty="0" smtClean="0"/>
              <a:t>Other Direct Costs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314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</a:t>
            </a:r>
            <a:r>
              <a:rPr lang="en-US" altLang="en-US" dirty="0"/>
              <a:t>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457200">
              <a:buClr>
                <a:srgbClr val="CF202E"/>
              </a:buClr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Indirect Costs (IDC) also called Facilities and Administrative Costs (F&amp;A)</a:t>
            </a:r>
          </a:p>
          <a:p>
            <a:pPr lvl="1" defTabSz="457200">
              <a:buFont typeface="Wingdings" charset="2"/>
              <a:buChar char="§"/>
            </a:pPr>
            <a:r>
              <a:rPr lang="en-US" sz="2600" dirty="0">
                <a:solidFill>
                  <a:prstClr val="black"/>
                </a:solidFill>
              </a:rPr>
              <a:t>Costs that are necessary to support sponsored projects, but are not easy to identify, quantify, and link directly to the scope of work of a project.</a:t>
            </a:r>
          </a:p>
          <a:p>
            <a:pPr lvl="1" defTabSz="457200">
              <a:buFont typeface="Wingdings" charset="2"/>
              <a:buChar char="§"/>
            </a:pPr>
            <a:r>
              <a:rPr lang="en-US" sz="2600" dirty="0" smtClean="0">
                <a:solidFill>
                  <a:prstClr val="black"/>
                </a:solidFill>
              </a:rPr>
              <a:t>Federally negotiated rate</a:t>
            </a:r>
            <a:endParaRPr lang="en-US" sz="2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529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Share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Institutions may provide additional support for as sponsored program above and beyond what they request from a sponsor, but there are often restrictions on how and where those contributions should or may come from. </a:t>
            </a:r>
          </a:p>
          <a:p>
            <a:r>
              <a:rPr lang="en-US" dirty="0" smtClean="0"/>
              <a:t>Generally disallowed or discourage for federal sponsors (obviously, with exceptions)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662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Justification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457200">
              <a:buClr>
                <a:srgbClr val="CF202E"/>
              </a:buClr>
              <a:buFont typeface="Arial"/>
              <a:buChar char="•"/>
            </a:pPr>
            <a:r>
              <a:rPr lang="en-US" sz="2600" dirty="0" smtClean="0">
                <a:solidFill>
                  <a:prstClr val="black"/>
                </a:solidFill>
              </a:rPr>
              <a:t>The budget justification is the narrative representation  of the technical budget.</a:t>
            </a:r>
          </a:p>
          <a:p>
            <a:pPr lvl="0" defTabSz="457200">
              <a:buClr>
                <a:srgbClr val="CF202E"/>
              </a:buClr>
              <a:buFont typeface="Arial"/>
              <a:buChar char="•"/>
            </a:pPr>
            <a:r>
              <a:rPr lang="en-US" sz="2600" dirty="0" smtClean="0">
                <a:solidFill>
                  <a:prstClr val="black"/>
                </a:solidFill>
              </a:rPr>
              <a:t>Budgets and Justifications MUST MATCH</a:t>
            </a:r>
            <a:endParaRPr lang="en-US" sz="2600" dirty="0">
              <a:solidFill>
                <a:prstClr val="black"/>
              </a:solidFill>
            </a:endParaRPr>
          </a:p>
          <a:p>
            <a:pPr lvl="1" defTabSz="457200">
              <a:buFont typeface="Wingdings" charset="2"/>
              <a:buChar char="§"/>
            </a:pPr>
            <a:r>
              <a:rPr lang="en-US" sz="2400" dirty="0">
                <a:solidFill>
                  <a:prstClr val="black"/>
                </a:solidFill>
              </a:rPr>
              <a:t>Explains how dollar amounts were determined</a:t>
            </a:r>
          </a:p>
          <a:p>
            <a:pPr lvl="1" defTabSz="457200">
              <a:buFont typeface="Wingdings" charset="2"/>
              <a:buChar char="§"/>
            </a:pPr>
            <a:r>
              <a:rPr lang="en-US" sz="2400" dirty="0">
                <a:solidFill>
                  <a:prstClr val="black"/>
                </a:solidFill>
              </a:rPr>
              <a:t>Indicates how each item relates to the research plan</a:t>
            </a:r>
          </a:p>
          <a:p>
            <a:pPr lvl="1" defTabSz="457200">
              <a:buFont typeface="Wingdings" charset="2"/>
              <a:buChar char="§"/>
            </a:pPr>
            <a:r>
              <a:rPr lang="en-US" sz="2400" dirty="0">
                <a:solidFill>
                  <a:prstClr val="black"/>
                </a:solidFill>
              </a:rPr>
              <a:t>All items must be justified – don’t assume their use is obvious to reviewers</a:t>
            </a:r>
          </a:p>
          <a:p>
            <a:pPr lvl="1" defTabSz="457200">
              <a:buFont typeface="Wingdings" charset="2"/>
              <a:buChar char="§"/>
            </a:pPr>
            <a:r>
              <a:rPr lang="en-US" sz="2400" dirty="0">
                <a:solidFill>
                  <a:prstClr val="black"/>
                </a:solidFill>
              </a:rPr>
              <a:t>Explains who, what, when, where, and why </a:t>
            </a:r>
          </a:p>
          <a:p>
            <a:pPr lvl="1" defTabSz="457200">
              <a:buFont typeface="Wingdings" charset="2"/>
              <a:buChar char="§"/>
            </a:pPr>
            <a:r>
              <a:rPr lang="en-US" sz="2400" dirty="0" smtClean="0">
                <a:solidFill>
                  <a:prstClr val="black"/>
                </a:solidFill>
              </a:rPr>
              <a:t>Listing </a:t>
            </a:r>
            <a:r>
              <a:rPr lang="en-US" sz="2400" dirty="0">
                <a:solidFill>
                  <a:prstClr val="black"/>
                </a:solidFill>
              </a:rPr>
              <a:t>items is not sufficient for a </a:t>
            </a:r>
            <a:r>
              <a:rPr lang="en-US" sz="2400" dirty="0" smtClean="0">
                <a:solidFill>
                  <a:prstClr val="black"/>
                </a:solidFill>
              </a:rPr>
              <a:t>justification; A </a:t>
            </a:r>
            <a:r>
              <a:rPr lang="en-US" sz="2400" dirty="0">
                <a:solidFill>
                  <a:prstClr val="black"/>
                </a:solidFill>
              </a:rPr>
              <a:t>detailed explanation must be included for all requested funds.</a:t>
            </a:r>
          </a:p>
          <a:p>
            <a:pPr lvl="0" defTabSz="457200">
              <a:buClr>
                <a:srgbClr val="BA0C2F"/>
              </a:buClr>
              <a:buFont typeface="Arial"/>
              <a:buChar char="•"/>
            </a:pPr>
            <a:endParaRPr lang="en-US" sz="30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02487"/>
      </p:ext>
    </p:extLst>
  </p:cSld>
  <p:clrMapOvr>
    <a:masterClrMapping/>
  </p:clrMapOvr>
</p:sld>
</file>

<file path=ppt/theme/theme1.xml><?xml version="1.0" encoding="utf-8"?>
<a:theme xmlns:a="http://schemas.openxmlformats.org/drawingml/2006/main" name="COMPASS Class Six_TL_T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 Class Six_TL_TV</Template>
  <TotalTime>543</TotalTime>
  <Words>244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COMPASS Class Six_TL_TV</vt:lpstr>
      <vt:lpstr>Budget and Budget Justifcation</vt:lpstr>
      <vt:lpstr>What to consider:</vt:lpstr>
      <vt:lpstr>Budget Development</vt:lpstr>
      <vt:lpstr>Direct Costs </vt:lpstr>
      <vt:lpstr>Indirect Costs</vt:lpstr>
      <vt:lpstr>Cost Share </vt:lpstr>
      <vt:lpstr>Budget Justification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SUBMISSION</dc:title>
  <dc:creator>Tony Ventimiglia</dc:creator>
  <cp:lastModifiedBy>Amy Thomas</cp:lastModifiedBy>
  <cp:revision>95</cp:revision>
  <cp:lastPrinted>2019-08-12T23:30:16Z</cp:lastPrinted>
  <dcterms:created xsi:type="dcterms:W3CDTF">2013-09-19T21:59:35Z</dcterms:created>
  <dcterms:modified xsi:type="dcterms:W3CDTF">2019-09-25T02:23:19Z</dcterms:modified>
</cp:coreProperties>
</file>