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17"/>
    <p:restoredTop sz="94653"/>
  </p:normalViewPr>
  <p:slideViewPr>
    <p:cSldViewPr snapToGrid="0" snapToObjects="1">
      <p:cViewPr varScale="1">
        <p:scale>
          <a:sx n="69" d="100"/>
          <a:sy n="69" d="100"/>
        </p:scale>
        <p:origin x="21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41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9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0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7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B77AA-5EE4-9843-88E9-E9E0C2F19686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7773-DC4C-304D-B7CB-7419515A3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432FF"/>
                </a:solidFill>
              </a:rPr>
              <a:t>Recommendations for Civilian Investigators Conducting Human Studies in the Military</a:t>
            </a:r>
            <a:endParaRPr lang="en-US" b="1" dirty="0">
              <a:solidFill>
                <a:srgbClr val="0432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Craig Formby, Ph.D.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Distinguished Graduate Research Professor Emeritus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University of Alabama 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Auburn University October 4, 2019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72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Recommendations 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4237"/>
            <a:ext cx="10515600" cy="4702726"/>
          </a:xfrm>
        </p:spPr>
        <p:txBody>
          <a:bodyPr>
            <a:normAutofit lnSpcReduction="10000"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Work closely with knowledgeable  and enthusiastic military officials to identify appropriate study sites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Obtain commitments for the study from enthusiastic site investigators and as much of the full chain of command as possible before requesting funding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en-US" dirty="0" smtClean="0"/>
              <a:t>Because of the transitional nature of the military, anticipate greater participant attrition and missed study visits than for corresponding studies conducted in civilian clinical centers; therefore, power your study accordingly and anticipate a longer study duration to achieve the target study sample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643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  <a:defRPr/>
            </a:pPr>
            <a:r>
              <a:rPr lang="en-US" dirty="0"/>
              <a:t>After funding is attained, initiate processes early on to prepare Cooperative Research and Development Agreements (CRADAs) and to obtain IRB approvals (simultaneously, if allowed ); be prepared to be patient with these </a:t>
            </a:r>
            <a:r>
              <a:rPr lang="en-US" dirty="0" smtClean="0"/>
              <a:t>processes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  <a:defRPr/>
            </a:pPr>
            <a:r>
              <a:rPr lang="en-US" dirty="0"/>
              <a:t>Recruit and cross train study personnel, providing for redundancy in key study personnel </a:t>
            </a:r>
            <a:endParaRPr lang="en-US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  <a:defRPr/>
            </a:pPr>
            <a:r>
              <a:rPr lang="en-US" dirty="0"/>
              <a:t>Consider hiring civilian study staff, but be prepared for lengthy intervals between hiring and approval of their security clearances 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7"/>
              <a:defRPr/>
            </a:pPr>
            <a:r>
              <a:rPr lang="en-US" dirty="0"/>
              <a:t>Anticipate ongoing training of study personnel due to the transitional nature of military </a:t>
            </a:r>
            <a:r>
              <a:rPr lang="en-US" dirty="0" smtClean="0"/>
              <a:t>personnel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7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7"/>
              <a:defRPr/>
            </a:pPr>
            <a:r>
              <a:rPr lang="en-US" dirty="0"/>
              <a:t>For long-term studies, plan for continued care and data collection after study participants are reposted or after they  separate from the military and can no longer be treated at a military </a:t>
            </a:r>
            <a:r>
              <a:rPr lang="en-US" dirty="0" smtClean="0"/>
              <a:t>facility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7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7"/>
              <a:defRPr/>
            </a:pPr>
            <a:r>
              <a:rPr lang="en-US" dirty="0"/>
              <a:t>Plan flexible recruitment strategies in anticipation that each study site may have different and changing requirements for posting and allowing for recruitment materials to be dispersed</a:t>
            </a:r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2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0"/>
              <a:defRPr/>
            </a:pPr>
            <a:r>
              <a:rPr lang="en-US" dirty="0"/>
              <a:t>Anticipate challenges transferring study data through clinical center firewalls, which may limit the utility of web-based data systems and off-site repositories </a:t>
            </a:r>
            <a:endParaRPr lang="en-US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0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0"/>
              <a:defRPr/>
            </a:pPr>
            <a:r>
              <a:rPr lang="en-US" dirty="0"/>
              <a:t>Anticipate challenges arranging for base access and expect delays when entering military study sites </a:t>
            </a:r>
            <a:endParaRPr lang="en-US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0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0"/>
              <a:defRPr/>
            </a:pPr>
            <a:r>
              <a:rPr lang="en-US" dirty="0"/>
              <a:t>Anticipate challenges paying civilian study personnel, purchasing study equipment and supplies, and arranging study-related travel within the military system </a:t>
            </a:r>
          </a:p>
          <a:p>
            <a:pPr marL="514350" indent="-514350">
              <a:buFont typeface="+mj-lt"/>
              <a:buAutoNum type="arabicPeriod" startAt="1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3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3"/>
              <a:defRPr/>
            </a:pPr>
            <a:r>
              <a:rPr lang="en-US" dirty="0"/>
              <a:t>Be prepared for military priorities to take precedence over study protocols, especially last minute cancellation of study </a:t>
            </a:r>
            <a:r>
              <a:rPr lang="en-US" dirty="0" smtClean="0"/>
              <a:t>visits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3"/>
              <a:defRPr/>
            </a:pP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13"/>
              <a:defRPr/>
            </a:pPr>
            <a:r>
              <a:rPr lang="en-US" dirty="0"/>
              <a:t>Expect the unexpected-wars, furloughs, base closures, restrictions affecting study participation, transfers of study personnel and participants, change in military priorities and site/command commitments leading to loss of study sites</a:t>
            </a:r>
          </a:p>
          <a:p>
            <a:pPr marL="514350" indent="-514350">
              <a:buFont typeface="+mj-lt"/>
              <a:buAutoNum type="arabicPeriod" startAt="1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7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432FF"/>
                </a:solidFill>
              </a:rPr>
              <a:t>Acknowledgements 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presentation was adapted from </a:t>
            </a:r>
            <a:r>
              <a:rPr lang="en-US" i="1" dirty="0" smtClean="0"/>
              <a:t>“Lessons learned conducting a multi-center trial with a military population:  The Tinnitus Retraining Therapy Trial”, </a:t>
            </a:r>
            <a:r>
              <a:rPr lang="en-US" dirty="0" smtClean="0"/>
              <a:t>Clinical Trials, published online, May 2018.  (Available as a handout)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Support for preparation of the above report was provided by NIH awards U01DC007411 (C. Formby, Study Chair) and U01DC007422 (R.W. Scherer, Data Coordinating Center Director).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442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Recommendations for Civilian Investigators Conducting Human Studies in the Military</vt:lpstr>
      <vt:lpstr>Recommendations </vt:lpstr>
      <vt:lpstr>Recommendations </vt:lpstr>
      <vt:lpstr>Recommendations </vt:lpstr>
      <vt:lpstr>Recommendations </vt:lpstr>
      <vt:lpstr>Recommendations </vt:lpstr>
      <vt:lpstr>Acknowledgements 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 for Civilian Investigators Conducting Human Studies in the Military</dc:title>
  <dc:creator>Charles Formby</dc:creator>
  <cp:lastModifiedBy>Charles Formby</cp:lastModifiedBy>
  <cp:revision>12</cp:revision>
  <dcterms:created xsi:type="dcterms:W3CDTF">2019-09-19T17:53:32Z</dcterms:created>
  <dcterms:modified xsi:type="dcterms:W3CDTF">2019-09-19T19:43:20Z</dcterms:modified>
</cp:coreProperties>
</file>