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58" r:id="rId3"/>
    <p:sldId id="267" r:id="rId4"/>
    <p:sldId id="268" r:id="rId5"/>
    <p:sldId id="269" r:id="rId6"/>
    <p:sldId id="262" r:id="rId7"/>
    <p:sldId id="270" r:id="rId8"/>
    <p:sldId id="263" r:id="rId9"/>
    <p:sldId id="271" r:id="rId10"/>
    <p:sldId id="264" r:id="rId11"/>
    <p:sldId id="272" r:id="rId12"/>
    <p:sldId id="265" r:id="rId13"/>
    <p:sldId id="273" r:id="rId14"/>
    <p:sldId id="279" r:id="rId15"/>
    <p:sldId id="28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000099"/>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71" autoAdjust="0"/>
    <p:restoredTop sz="94660"/>
  </p:normalViewPr>
  <p:slideViewPr>
    <p:cSldViewPr>
      <p:cViewPr varScale="1">
        <p:scale>
          <a:sx n="110" d="100"/>
          <a:sy n="110" d="100"/>
        </p:scale>
        <p:origin x="163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3EBF3B0-B605-4E29-B7F6-691948A50BBA}" type="datetimeFigureOut">
              <a:rPr lang="en-US" smtClean="0"/>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BF439-B1D3-49CA-81A3-2B4157CE433D}" type="slidenum">
              <a:rPr lang="en-US" smtClean="0"/>
              <a:t>‹#›</a:t>
            </a:fld>
            <a:endParaRPr lang="en-US"/>
          </a:p>
        </p:txBody>
      </p:sp>
    </p:spTree>
    <p:extLst>
      <p:ext uri="{BB962C8B-B14F-4D97-AF65-F5344CB8AC3E}">
        <p14:creationId xmlns:p14="http://schemas.microsoft.com/office/powerpoint/2010/main" val="3107459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EBF3B0-B605-4E29-B7F6-691948A50BBA}" type="datetimeFigureOut">
              <a:rPr lang="en-US" smtClean="0"/>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BF439-B1D3-49CA-81A3-2B4157CE433D}" type="slidenum">
              <a:rPr lang="en-US" smtClean="0"/>
              <a:t>‹#›</a:t>
            </a:fld>
            <a:endParaRPr lang="en-US"/>
          </a:p>
        </p:txBody>
      </p:sp>
    </p:spTree>
    <p:extLst>
      <p:ext uri="{BB962C8B-B14F-4D97-AF65-F5344CB8AC3E}">
        <p14:creationId xmlns:p14="http://schemas.microsoft.com/office/powerpoint/2010/main" val="11833999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EBF3B0-B605-4E29-B7F6-691948A50BBA}" type="datetimeFigureOut">
              <a:rPr lang="en-US" smtClean="0"/>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BF439-B1D3-49CA-81A3-2B4157CE433D}" type="slidenum">
              <a:rPr lang="en-US" smtClean="0"/>
              <a:t>‹#›</a:t>
            </a:fld>
            <a:endParaRPr lang="en-US"/>
          </a:p>
        </p:txBody>
      </p:sp>
    </p:spTree>
    <p:extLst>
      <p:ext uri="{BB962C8B-B14F-4D97-AF65-F5344CB8AC3E}">
        <p14:creationId xmlns:p14="http://schemas.microsoft.com/office/powerpoint/2010/main" val="1428482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3EBF3B0-B605-4E29-B7F6-691948A50BBA}" type="datetimeFigureOut">
              <a:rPr lang="en-US" smtClean="0"/>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BF439-B1D3-49CA-81A3-2B4157CE433D}" type="slidenum">
              <a:rPr lang="en-US" smtClean="0"/>
              <a:t>‹#›</a:t>
            </a:fld>
            <a:endParaRPr lang="en-US"/>
          </a:p>
        </p:txBody>
      </p:sp>
    </p:spTree>
    <p:extLst>
      <p:ext uri="{BB962C8B-B14F-4D97-AF65-F5344CB8AC3E}">
        <p14:creationId xmlns:p14="http://schemas.microsoft.com/office/powerpoint/2010/main" val="1903935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3EBF3B0-B605-4E29-B7F6-691948A50BBA}" type="datetimeFigureOut">
              <a:rPr lang="en-US" smtClean="0"/>
              <a:t>11/30/2015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FBF439-B1D3-49CA-81A3-2B4157CE433D}" type="slidenum">
              <a:rPr lang="en-US" smtClean="0"/>
              <a:t>‹#›</a:t>
            </a:fld>
            <a:endParaRPr lang="en-US"/>
          </a:p>
        </p:txBody>
      </p:sp>
    </p:spTree>
    <p:extLst>
      <p:ext uri="{BB962C8B-B14F-4D97-AF65-F5344CB8AC3E}">
        <p14:creationId xmlns:p14="http://schemas.microsoft.com/office/powerpoint/2010/main" val="7407404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3EBF3B0-B605-4E29-B7F6-691948A50BBA}" type="datetimeFigureOut">
              <a:rPr lang="en-US" smtClean="0"/>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FBF439-B1D3-49CA-81A3-2B4157CE433D}" type="slidenum">
              <a:rPr lang="en-US" smtClean="0"/>
              <a:t>‹#›</a:t>
            </a:fld>
            <a:endParaRPr lang="en-US"/>
          </a:p>
        </p:txBody>
      </p:sp>
    </p:spTree>
    <p:extLst>
      <p:ext uri="{BB962C8B-B14F-4D97-AF65-F5344CB8AC3E}">
        <p14:creationId xmlns:p14="http://schemas.microsoft.com/office/powerpoint/2010/main" val="2138597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3EBF3B0-B605-4E29-B7F6-691948A50BBA}" type="datetimeFigureOut">
              <a:rPr lang="en-US" smtClean="0"/>
              <a:t>11/30/2015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FBF439-B1D3-49CA-81A3-2B4157CE433D}" type="slidenum">
              <a:rPr lang="en-US" smtClean="0"/>
              <a:t>‹#›</a:t>
            </a:fld>
            <a:endParaRPr lang="en-US"/>
          </a:p>
        </p:txBody>
      </p:sp>
    </p:spTree>
    <p:extLst>
      <p:ext uri="{BB962C8B-B14F-4D97-AF65-F5344CB8AC3E}">
        <p14:creationId xmlns:p14="http://schemas.microsoft.com/office/powerpoint/2010/main" val="3932047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3EBF3B0-B605-4E29-B7F6-691948A50BBA}" type="datetimeFigureOut">
              <a:rPr lang="en-US" smtClean="0"/>
              <a:t>11/30/2015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FBF439-B1D3-49CA-81A3-2B4157CE433D}" type="slidenum">
              <a:rPr lang="en-US" smtClean="0"/>
              <a:t>‹#›</a:t>
            </a:fld>
            <a:endParaRPr lang="en-US"/>
          </a:p>
        </p:txBody>
      </p:sp>
    </p:spTree>
    <p:extLst>
      <p:ext uri="{BB962C8B-B14F-4D97-AF65-F5344CB8AC3E}">
        <p14:creationId xmlns:p14="http://schemas.microsoft.com/office/powerpoint/2010/main" val="2458997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EBF3B0-B605-4E29-B7F6-691948A50BBA}" type="datetimeFigureOut">
              <a:rPr lang="en-US" smtClean="0"/>
              <a:t>11/30/2015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FBF439-B1D3-49CA-81A3-2B4157CE433D}" type="slidenum">
              <a:rPr lang="en-US" smtClean="0"/>
              <a:t>‹#›</a:t>
            </a:fld>
            <a:endParaRPr lang="en-US"/>
          </a:p>
        </p:txBody>
      </p:sp>
    </p:spTree>
    <p:extLst>
      <p:ext uri="{BB962C8B-B14F-4D97-AF65-F5344CB8AC3E}">
        <p14:creationId xmlns:p14="http://schemas.microsoft.com/office/powerpoint/2010/main" val="311793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EBF3B0-B605-4E29-B7F6-691948A50BBA}" type="datetimeFigureOut">
              <a:rPr lang="en-US" smtClean="0"/>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FBF439-B1D3-49CA-81A3-2B4157CE433D}" type="slidenum">
              <a:rPr lang="en-US" smtClean="0"/>
              <a:t>‹#›</a:t>
            </a:fld>
            <a:endParaRPr lang="en-US"/>
          </a:p>
        </p:txBody>
      </p:sp>
    </p:spTree>
    <p:extLst>
      <p:ext uri="{BB962C8B-B14F-4D97-AF65-F5344CB8AC3E}">
        <p14:creationId xmlns:p14="http://schemas.microsoft.com/office/powerpoint/2010/main" val="3503143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3EBF3B0-B605-4E29-B7F6-691948A50BBA}" type="datetimeFigureOut">
              <a:rPr lang="en-US" smtClean="0"/>
              <a:t>11/30/2015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FBF439-B1D3-49CA-81A3-2B4157CE433D}" type="slidenum">
              <a:rPr lang="en-US" smtClean="0"/>
              <a:t>‹#›</a:t>
            </a:fld>
            <a:endParaRPr lang="en-US"/>
          </a:p>
        </p:txBody>
      </p:sp>
    </p:spTree>
    <p:extLst>
      <p:ext uri="{BB962C8B-B14F-4D97-AF65-F5344CB8AC3E}">
        <p14:creationId xmlns:p14="http://schemas.microsoft.com/office/powerpoint/2010/main" val="72982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EBF3B0-B605-4E29-B7F6-691948A50BBA}" type="datetimeFigureOut">
              <a:rPr lang="en-US" smtClean="0"/>
              <a:t>11/30/2015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FBF439-B1D3-49CA-81A3-2B4157CE433D}" type="slidenum">
              <a:rPr lang="en-US" smtClean="0"/>
              <a:t>‹#›</a:t>
            </a:fld>
            <a:endParaRPr lang="en-US"/>
          </a:p>
        </p:txBody>
      </p:sp>
    </p:spTree>
    <p:extLst>
      <p:ext uri="{BB962C8B-B14F-4D97-AF65-F5344CB8AC3E}">
        <p14:creationId xmlns:p14="http://schemas.microsoft.com/office/powerpoint/2010/main" val="25218429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hyperlink" Target="mailto:cappswb@auburn.edu" TargetMode="External"/><Relationship Id="rId3" Type="http://schemas.openxmlformats.org/officeDocument/2006/relationships/image" Target="../media/image10.png"/><Relationship Id="rId7" Type="http://schemas.openxmlformats.org/officeDocument/2006/relationships/hyperlink" Target="mailto:nep0003@auburn.edu"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hyperlink" Target="mailto:richaje@auburn.edu" TargetMode="External"/><Relationship Id="rId5" Type="http://schemas.openxmlformats.org/officeDocument/2006/relationships/hyperlink" Target="mailto:azs0019@auburn.edu" TargetMode="External"/><Relationship Id="rId10" Type="http://schemas.openxmlformats.org/officeDocument/2006/relationships/hyperlink" Target="mailto:gdy0001@auburn.edu" TargetMode="External"/><Relationship Id="rId4" Type="http://schemas.openxmlformats.org/officeDocument/2006/relationships/hyperlink" Target="mailto:laudels@auburn.edu" TargetMode="External"/><Relationship Id="rId9" Type="http://schemas.openxmlformats.org/officeDocument/2006/relationships/hyperlink" Target="mailto:quinngs@auburn.edu"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hyperlink" Target="https://sites.auburn.edu/admin/universitypolicies/Policies/GiftsandSponsoredProjectsPolicy.pdf" TargetMode="External"/><Relationship Id="rId4" Type="http://schemas.openxmlformats.org/officeDocument/2006/relationships/hyperlink" Target="https://sites.auburn.edu/admin/universitypolicies/policies/moveableequipmentpolicy.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hyperlink" Target="http://www.auburn.edu/administration/business_office/pdf/bo8001.pdf"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AU%20tower%20logo[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5541932"/>
            <a:ext cx="873125" cy="79428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6" name="Rectangle 5"/>
          <p:cNvSpPr/>
          <p:nvPr/>
        </p:nvSpPr>
        <p:spPr>
          <a:xfrm>
            <a:off x="1676400" y="304800"/>
            <a:ext cx="6858000" cy="1143000"/>
          </a:xfrm>
          <a:prstGeom prst="rect">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04800" y="304800"/>
            <a:ext cx="1371600" cy="6096000"/>
          </a:xfrm>
          <a:prstGeom prst="rect">
            <a:avLst/>
          </a:prstGeom>
          <a:solidFill>
            <a:srgbClr val="0000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2"/>
          <p:cNvSpPr>
            <a:spLocks/>
          </p:cNvSpPr>
          <p:nvPr/>
        </p:nvSpPr>
        <p:spPr bwMode="auto">
          <a:xfrm>
            <a:off x="316344" y="855662"/>
            <a:ext cx="8218056"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314325" y="914400"/>
            <a:ext cx="8220075" cy="744538"/>
          </a:xfrm>
          <a:custGeom>
            <a:avLst/>
            <a:gdLst>
              <a:gd name="T0" fmla="*/ 0 w 2448"/>
              <a:gd name="T1" fmla="*/ 248 h 248"/>
              <a:gd name="T2" fmla="*/ 2448 w 2448"/>
              <a:gd name="T3" fmla="*/ 55 h 248"/>
            </a:gdLst>
            <a:ahLst/>
            <a:cxnLst>
              <a:cxn ang="0">
                <a:pos x="T0" y="T1"/>
              </a:cxn>
              <a:cxn ang="0">
                <a:pos x="T2" y="T3"/>
              </a:cxn>
            </a:cxnLst>
            <a:rect l="0" t="0" r="r" b="b"/>
            <a:pathLst>
              <a:path w="2448" h="248">
                <a:moveTo>
                  <a:pt x="0" y="248"/>
                </a:moveTo>
                <a:cubicBezTo>
                  <a:pt x="929" y="0"/>
                  <a:pt x="1821" y="1"/>
                  <a:pt x="2448" y="55"/>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ln>
                <a:solidFill>
                  <a:schemeClr val="bg1"/>
                </a:solidFill>
              </a:ln>
            </a:endParaRPr>
          </a:p>
        </p:txBody>
      </p:sp>
      <p:sp>
        <p:nvSpPr>
          <p:cNvPr id="11" name="Freeform 2"/>
          <p:cNvSpPr>
            <a:spLocks/>
          </p:cNvSpPr>
          <p:nvPr/>
        </p:nvSpPr>
        <p:spPr bwMode="auto">
          <a:xfrm>
            <a:off x="228600" y="1008062"/>
            <a:ext cx="8382000"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2" name="Freeform 2"/>
          <p:cNvSpPr>
            <a:spLocks/>
          </p:cNvSpPr>
          <p:nvPr/>
        </p:nvSpPr>
        <p:spPr bwMode="auto">
          <a:xfrm>
            <a:off x="316345" y="1066800"/>
            <a:ext cx="8218055"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3" name="Rectangle 12"/>
          <p:cNvSpPr/>
          <p:nvPr/>
        </p:nvSpPr>
        <p:spPr>
          <a:xfrm>
            <a:off x="304800" y="304800"/>
            <a:ext cx="8229600" cy="6096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rot="16200000">
            <a:off x="-1269712" y="3769667"/>
            <a:ext cx="4495800" cy="461665"/>
          </a:xfrm>
          <a:prstGeom prst="rect">
            <a:avLst/>
          </a:prstGeom>
          <a:noFill/>
        </p:spPr>
        <p:txBody>
          <a:bodyPr wrap="square" rtlCol="0">
            <a:spAutoFit/>
          </a:bodyPr>
          <a:lstStyle/>
          <a:p>
            <a:r>
              <a:rPr lang="en-US" sz="2400" cap="all" dirty="0" smtClean="0">
                <a:solidFill>
                  <a:schemeClr val="bg1"/>
                </a:solidFill>
                <a:latin typeface="Century Schoolbook" pitchFamily="18" charset="0"/>
              </a:rPr>
              <a:t>Certification Program</a:t>
            </a:r>
            <a:endParaRPr lang="en-US" sz="2400" cap="all" dirty="0">
              <a:solidFill>
                <a:schemeClr val="bg1"/>
              </a:solidFill>
              <a:latin typeface="Century Schoolbook" pitchFamily="18" charset="0"/>
            </a:endParaRPr>
          </a:p>
        </p:txBody>
      </p:sp>
      <p:sp>
        <p:nvSpPr>
          <p:cNvPr id="16" name="TextBox 15"/>
          <p:cNvSpPr txBox="1"/>
          <p:nvPr/>
        </p:nvSpPr>
        <p:spPr>
          <a:xfrm>
            <a:off x="1981200" y="393997"/>
            <a:ext cx="6172200" cy="523220"/>
          </a:xfrm>
          <a:prstGeom prst="rect">
            <a:avLst/>
          </a:prstGeom>
          <a:noFill/>
        </p:spPr>
        <p:txBody>
          <a:bodyPr wrap="square" rtlCol="0">
            <a:spAutoFit/>
          </a:bodyPr>
          <a:lstStyle/>
          <a:p>
            <a:pPr algn="ctr"/>
            <a:r>
              <a:rPr lang="en-US" sz="2800" cap="all" dirty="0" smtClean="0">
                <a:solidFill>
                  <a:schemeClr val="bg1"/>
                </a:solidFill>
                <a:latin typeface="Century Schoolbook" pitchFamily="18" charset="0"/>
              </a:rPr>
              <a:t>Introduction &amp; overview</a:t>
            </a:r>
            <a:endParaRPr lang="en-US" sz="2800" cap="all" dirty="0">
              <a:solidFill>
                <a:schemeClr val="bg1"/>
              </a:solidFill>
              <a:latin typeface="Century Schoolbook" pitchFamily="18" charset="0"/>
            </a:endParaRPr>
          </a:p>
        </p:txBody>
      </p:sp>
      <p:pic>
        <p:nvPicPr>
          <p:cNvPr id="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l="4094" r="4094"/>
          <a:stretch>
            <a:fillRect/>
          </a:stretch>
        </p:blipFill>
        <p:spPr bwMode="auto">
          <a:xfrm>
            <a:off x="228600" y="280940"/>
            <a:ext cx="1512887" cy="126691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3" name="Rectangle 2"/>
          <p:cNvSpPr/>
          <p:nvPr/>
        </p:nvSpPr>
        <p:spPr>
          <a:xfrm>
            <a:off x="2286000" y="1843951"/>
            <a:ext cx="4572000" cy="3170099"/>
          </a:xfrm>
          <a:prstGeom prst="rect">
            <a:avLst/>
          </a:prstGeom>
        </p:spPr>
        <p:txBody>
          <a:bodyPr>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000" b="0" i="0" u="none" strike="noStrike" kern="0" cap="none" spc="0" normalizeH="0" baseline="0" noProof="0" dirty="0" smtClean="0">
                <a:ln>
                  <a:noFill/>
                </a:ln>
                <a:solidFill>
                  <a:srgbClr val="000000"/>
                </a:solidFill>
                <a:effectLst/>
                <a:uLnTx/>
                <a:uFillTx/>
                <a:latin typeface="Arial"/>
                <a:ea typeface="+mj-ea"/>
                <a:cs typeface="+mj-cs"/>
              </a:rPr>
              <a:t>PROPERTY</a:t>
            </a:r>
            <a:br>
              <a:rPr kumimoji="0" lang="en-US" sz="4000" b="0" i="0" u="none" strike="noStrike" kern="0" cap="none" spc="0" normalizeH="0" baseline="0" noProof="0" dirty="0" smtClean="0">
                <a:ln>
                  <a:noFill/>
                </a:ln>
                <a:solidFill>
                  <a:srgbClr val="000000"/>
                </a:solidFill>
                <a:effectLst/>
                <a:uLnTx/>
                <a:uFillTx/>
                <a:latin typeface="Arial"/>
                <a:ea typeface="+mj-ea"/>
                <a:cs typeface="+mj-cs"/>
              </a:rPr>
            </a:br>
            <a:r>
              <a:rPr kumimoji="0" lang="en-US" sz="4000" b="0" i="0" u="none" strike="noStrike" kern="0" cap="none" spc="0" normalizeH="0" baseline="0" noProof="0" dirty="0" smtClean="0">
                <a:ln>
                  <a:noFill/>
                </a:ln>
                <a:solidFill>
                  <a:srgbClr val="000000"/>
                </a:solidFill>
                <a:effectLst/>
                <a:uLnTx/>
                <a:uFillTx/>
                <a:latin typeface="Arial"/>
                <a:ea typeface="+mj-ea"/>
                <a:cs typeface="+mj-cs"/>
              </a:rPr>
              <a:t>SERVICES</a:t>
            </a:r>
            <a:br>
              <a:rPr kumimoji="0" lang="en-US" sz="4000" b="0" i="0" u="none" strike="noStrike" kern="0" cap="none" spc="0" normalizeH="0" baseline="0" noProof="0" dirty="0" smtClean="0">
                <a:ln>
                  <a:noFill/>
                </a:ln>
                <a:solidFill>
                  <a:srgbClr val="000000"/>
                </a:solidFill>
                <a:effectLst/>
                <a:uLnTx/>
                <a:uFillTx/>
                <a:latin typeface="Arial"/>
                <a:ea typeface="+mj-ea"/>
                <a:cs typeface="+mj-cs"/>
              </a:rPr>
            </a:br>
            <a:r>
              <a:rPr kumimoji="0" lang="en-US" sz="4000" b="0" i="0" u="none" strike="noStrike" kern="0" cap="none" spc="0" normalizeH="0" baseline="0" noProof="0" dirty="0" smtClean="0">
                <a:ln>
                  <a:noFill/>
                </a:ln>
                <a:solidFill>
                  <a:srgbClr val="000000"/>
                </a:solidFill>
                <a:effectLst/>
                <a:uLnTx/>
                <a:uFillTx/>
                <a:latin typeface="Arial"/>
                <a:ea typeface="+mj-ea"/>
                <a:cs typeface="+mj-cs"/>
              </a:rPr>
              <a:t>&amp;</a:t>
            </a:r>
            <a:br>
              <a:rPr kumimoji="0" lang="en-US" sz="4000" b="0" i="0" u="none" strike="noStrike" kern="0" cap="none" spc="0" normalizeH="0" baseline="0" noProof="0" dirty="0" smtClean="0">
                <a:ln>
                  <a:noFill/>
                </a:ln>
                <a:solidFill>
                  <a:srgbClr val="000000"/>
                </a:solidFill>
                <a:effectLst/>
                <a:uLnTx/>
                <a:uFillTx/>
                <a:latin typeface="Arial"/>
                <a:ea typeface="+mj-ea"/>
                <a:cs typeface="+mj-cs"/>
              </a:rPr>
            </a:br>
            <a:r>
              <a:rPr kumimoji="0" lang="en-US" sz="4000" b="0" i="0" u="none" strike="noStrike" kern="0" cap="none" spc="0" normalizeH="0" baseline="0" noProof="0" dirty="0" smtClean="0">
                <a:ln>
                  <a:noFill/>
                </a:ln>
                <a:solidFill>
                  <a:srgbClr val="000000"/>
                </a:solidFill>
                <a:effectLst/>
                <a:uLnTx/>
                <a:uFillTx/>
                <a:latin typeface="Arial"/>
                <a:ea typeface="+mj-ea"/>
                <a:cs typeface="+mj-cs"/>
              </a:rPr>
              <a:t>SURPLUS</a:t>
            </a:r>
            <a:br>
              <a:rPr kumimoji="0" lang="en-US" sz="4000" b="0" i="0" u="none" strike="noStrike" kern="0" cap="none" spc="0" normalizeH="0" baseline="0" noProof="0" dirty="0" smtClean="0">
                <a:ln>
                  <a:noFill/>
                </a:ln>
                <a:solidFill>
                  <a:srgbClr val="000000"/>
                </a:solidFill>
                <a:effectLst/>
                <a:uLnTx/>
                <a:uFillTx/>
                <a:latin typeface="Arial"/>
                <a:ea typeface="+mj-ea"/>
                <a:cs typeface="+mj-cs"/>
              </a:rPr>
            </a:br>
            <a:r>
              <a:rPr kumimoji="0" lang="en-US" sz="4000" b="0" i="0" u="none" strike="noStrike" kern="0" cap="none" spc="0" normalizeH="0" baseline="0" noProof="0" dirty="0" smtClean="0">
                <a:ln>
                  <a:noFill/>
                </a:ln>
                <a:solidFill>
                  <a:srgbClr val="000000"/>
                </a:solidFill>
                <a:effectLst/>
                <a:uLnTx/>
                <a:uFillTx/>
                <a:latin typeface="Arial"/>
                <a:ea typeface="+mj-ea"/>
                <a:cs typeface="+mj-cs"/>
              </a:rPr>
              <a:t>PROPERTY</a:t>
            </a:r>
            <a:endParaRPr kumimoji="0" lang="en-US" sz="1800" b="0" i="0" u="none" strike="noStrike" kern="0" cap="none" spc="0" normalizeH="0" baseline="0" noProof="0" dirty="0" smtClean="0">
              <a:ln>
                <a:noFill/>
              </a:ln>
              <a:solidFill>
                <a:sysClr val="windowText" lastClr="000000"/>
              </a:solidFill>
              <a:effectLst/>
              <a:uLnTx/>
              <a:uFillTx/>
            </a:endParaRPr>
          </a:p>
        </p:txBody>
      </p:sp>
    </p:spTree>
    <p:extLst>
      <p:ext uri="{BB962C8B-B14F-4D97-AF65-F5344CB8AC3E}">
        <p14:creationId xmlns:p14="http://schemas.microsoft.com/office/powerpoint/2010/main" val="807046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AU%20tower%20logo[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5541932"/>
            <a:ext cx="873125" cy="79428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6" name="Rectangle 5"/>
          <p:cNvSpPr/>
          <p:nvPr/>
        </p:nvSpPr>
        <p:spPr>
          <a:xfrm>
            <a:off x="1676400" y="304800"/>
            <a:ext cx="6858000" cy="1143000"/>
          </a:xfrm>
          <a:prstGeom prst="rect">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04800" y="304800"/>
            <a:ext cx="1371600" cy="6096000"/>
          </a:xfrm>
          <a:prstGeom prst="rect">
            <a:avLst/>
          </a:prstGeom>
          <a:solidFill>
            <a:srgbClr val="0000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2"/>
          <p:cNvSpPr>
            <a:spLocks/>
          </p:cNvSpPr>
          <p:nvPr/>
        </p:nvSpPr>
        <p:spPr bwMode="auto">
          <a:xfrm>
            <a:off x="316344" y="855662"/>
            <a:ext cx="8218056"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314325" y="914400"/>
            <a:ext cx="8220075" cy="744538"/>
          </a:xfrm>
          <a:custGeom>
            <a:avLst/>
            <a:gdLst>
              <a:gd name="T0" fmla="*/ 0 w 2448"/>
              <a:gd name="T1" fmla="*/ 248 h 248"/>
              <a:gd name="T2" fmla="*/ 2448 w 2448"/>
              <a:gd name="T3" fmla="*/ 55 h 248"/>
            </a:gdLst>
            <a:ahLst/>
            <a:cxnLst>
              <a:cxn ang="0">
                <a:pos x="T0" y="T1"/>
              </a:cxn>
              <a:cxn ang="0">
                <a:pos x="T2" y="T3"/>
              </a:cxn>
            </a:cxnLst>
            <a:rect l="0" t="0" r="r" b="b"/>
            <a:pathLst>
              <a:path w="2448" h="248">
                <a:moveTo>
                  <a:pt x="0" y="248"/>
                </a:moveTo>
                <a:cubicBezTo>
                  <a:pt x="929" y="0"/>
                  <a:pt x="1821" y="1"/>
                  <a:pt x="2448" y="55"/>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ln>
                <a:solidFill>
                  <a:schemeClr val="bg1"/>
                </a:solidFill>
              </a:ln>
            </a:endParaRPr>
          </a:p>
        </p:txBody>
      </p:sp>
      <p:sp>
        <p:nvSpPr>
          <p:cNvPr id="11" name="Freeform 2"/>
          <p:cNvSpPr>
            <a:spLocks/>
          </p:cNvSpPr>
          <p:nvPr/>
        </p:nvSpPr>
        <p:spPr bwMode="auto">
          <a:xfrm>
            <a:off x="228600" y="1008062"/>
            <a:ext cx="8382000"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2" name="Freeform 2"/>
          <p:cNvSpPr>
            <a:spLocks/>
          </p:cNvSpPr>
          <p:nvPr/>
        </p:nvSpPr>
        <p:spPr bwMode="auto">
          <a:xfrm>
            <a:off x="316345" y="1066800"/>
            <a:ext cx="8218055"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3" name="Rectangle 12"/>
          <p:cNvSpPr/>
          <p:nvPr/>
        </p:nvSpPr>
        <p:spPr>
          <a:xfrm>
            <a:off x="304800" y="304800"/>
            <a:ext cx="8229600" cy="6096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rot="16200000">
            <a:off x="-1269712" y="3769667"/>
            <a:ext cx="4495800" cy="461665"/>
          </a:xfrm>
          <a:prstGeom prst="rect">
            <a:avLst/>
          </a:prstGeom>
          <a:noFill/>
        </p:spPr>
        <p:txBody>
          <a:bodyPr wrap="square" rtlCol="0">
            <a:spAutoFit/>
          </a:bodyPr>
          <a:lstStyle/>
          <a:p>
            <a:r>
              <a:rPr lang="en-US" sz="2400" cap="all" dirty="0" smtClean="0">
                <a:solidFill>
                  <a:schemeClr val="bg1"/>
                </a:solidFill>
                <a:latin typeface="Century Schoolbook" pitchFamily="18" charset="0"/>
              </a:rPr>
              <a:t>Certification Program</a:t>
            </a:r>
            <a:endParaRPr lang="en-US" sz="2400" cap="all" dirty="0">
              <a:solidFill>
                <a:schemeClr val="bg1"/>
              </a:solidFill>
              <a:latin typeface="Century Schoolbook" pitchFamily="18" charset="0"/>
            </a:endParaRPr>
          </a:p>
        </p:txBody>
      </p:sp>
      <p:sp>
        <p:nvSpPr>
          <p:cNvPr id="14" name="TextBox 13"/>
          <p:cNvSpPr txBox="1"/>
          <p:nvPr/>
        </p:nvSpPr>
        <p:spPr>
          <a:xfrm>
            <a:off x="1905000" y="393997"/>
            <a:ext cx="6324600" cy="461665"/>
          </a:xfrm>
          <a:prstGeom prst="rect">
            <a:avLst/>
          </a:prstGeom>
          <a:noFill/>
        </p:spPr>
        <p:txBody>
          <a:bodyPr wrap="square" rtlCol="0">
            <a:spAutoFit/>
          </a:bodyPr>
          <a:lstStyle/>
          <a:p>
            <a:pPr algn="ctr"/>
            <a:r>
              <a:rPr lang="en-US" sz="2400" cap="all" dirty="0">
                <a:solidFill>
                  <a:schemeClr val="bg1"/>
                </a:solidFill>
                <a:latin typeface="Century Schoolbook" pitchFamily="18" charset="0"/>
              </a:rPr>
              <a:t>THEFT OF </a:t>
            </a:r>
            <a:r>
              <a:rPr lang="en-US" sz="2400" cap="all" dirty="0" smtClean="0">
                <a:solidFill>
                  <a:schemeClr val="bg1"/>
                </a:solidFill>
                <a:latin typeface="Century Schoolbook" pitchFamily="18" charset="0"/>
              </a:rPr>
              <a:t>EQUIPMENT</a:t>
            </a:r>
            <a:endParaRPr lang="en-US" sz="2400" cap="all" dirty="0">
              <a:solidFill>
                <a:schemeClr val="bg1"/>
              </a:solidFill>
              <a:latin typeface="Century Schoolbook" pitchFamily="18" charset="0"/>
            </a:endParaRPr>
          </a:p>
        </p:txBody>
      </p:sp>
      <p:sp>
        <p:nvSpPr>
          <p:cNvPr id="2" name="Rectangle 1"/>
          <p:cNvSpPr/>
          <p:nvPr/>
        </p:nvSpPr>
        <p:spPr>
          <a:xfrm>
            <a:off x="2362200" y="1862078"/>
            <a:ext cx="4572000" cy="3785652"/>
          </a:xfrm>
          <a:prstGeom prst="rect">
            <a:avLst/>
          </a:prstGeom>
        </p:spPr>
        <p:txBody>
          <a:bodyPr>
            <a:spAutoFit/>
          </a:bodyPr>
          <a:lstStyle/>
          <a:p>
            <a:pPr marL="342900" indent="-342900">
              <a:buFont typeface="Arial" pitchFamily="34" charset="0"/>
              <a:buChar char="•"/>
            </a:pPr>
            <a:r>
              <a:rPr lang="en-US" sz="2000" dirty="0"/>
              <a:t>When it is believed that equipment has been stolen, the Accountable Officer should immediately inform the Auburn Police and request an investigation.</a:t>
            </a:r>
          </a:p>
          <a:p>
            <a:endParaRPr lang="en-US" sz="2000" dirty="0"/>
          </a:p>
          <a:p>
            <a:pPr marL="342900" indent="-342900">
              <a:buFont typeface="Arial" pitchFamily="34" charset="0"/>
              <a:buChar char="•"/>
            </a:pPr>
            <a:r>
              <a:rPr lang="en-US" sz="2000" dirty="0"/>
              <a:t>A memo from the Dean or Department Head should be sent to Property Service to state that the equipment is stolen along with a copy of the police report so that the item may be deleted from the inventory.</a:t>
            </a:r>
          </a:p>
        </p:txBody>
      </p:sp>
    </p:spTree>
    <p:extLst>
      <p:ext uri="{BB962C8B-B14F-4D97-AF65-F5344CB8AC3E}">
        <p14:creationId xmlns:p14="http://schemas.microsoft.com/office/powerpoint/2010/main" val="7240140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76400" y="304800"/>
            <a:ext cx="6858000" cy="1143000"/>
          </a:xfrm>
          <a:prstGeom prst="rect">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04800" y="304800"/>
            <a:ext cx="1371600" cy="6096000"/>
          </a:xfrm>
          <a:prstGeom prst="rect">
            <a:avLst/>
          </a:prstGeom>
          <a:solidFill>
            <a:srgbClr val="0000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2"/>
          <p:cNvSpPr>
            <a:spLocks/>
          </p:cNvSpPr>
          <p:nvPr/>
        </p:nvSpPr>
        <p:spPr bwMode="auto">
          <a:xfrm>
            <a:off x="316344" y="855662"/>
            <a:ext cx="8218056"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314325" y="914400"/>
            <a:ext cx="8220075" cy="744538"/>
          </a:xfrm>
          <a:custGeom>
            <a:avLst/>
            <a:gdLst>
              <a:gd name="T0" fmla="*/ 0 w 2448"/>
              <a:gd name="T1" fmla="*/ 248 h 248"/>
              <a:gd name="T2" fmla="*/ 2448 w 2448"/>
              <a:gd name="T3" fmla="*/ 55 h 248"/>
            </a:gdLst>
            <a:ahLst/>
            <a:cxnLst>
              <a:cxn ang="0">
                <a:pos x="T0" y="T1"/>
              </a:cxn>
              <a:cxn ang="0">
                <a:pos x="T2" y="T3"/>
              </a:cxn>
            </a:cxnLst>
            <a:rect l="0" t="0" r="r" b="b"/>
            <a:pathLst>
              <a:path w="2448" h="248">
                <a:moveTo>
                  <a:pt x="0" y="248"/>
                </a:moveTo>
                <a:cubicBezTo>
                  <a:pt x="929" y="0"/>
                  <a:pt x="1821" y="1"/>
                  <a:pt x="2448" y="55"/>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ln>
                <a:solidFill>
                  <a:schemeClr val="bg1"/>
                </a:solidFill>
              </a:ln>
            </a:endParaRPr>
          </a:p>
        </p:txBody>
      </p:sp>
      <p:sp>
        <p:nvSpPr>
          <p:cNvPr id="11" name="Freeform 2"/>
          <p:cNvSpPr>
            <a:spLocks/>
          </p:cNvSpPr>
          <p:nvPr/>
        </p:nvSpPr>
        <p:spPr bwMode="auto">
          <a:xfrm>
            <a:off x="228600" y="1008062"/>
            <a:ext cx="8382000"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2" name="Freeform 2"/>
          <p:cNvSpPr>
            <a:spLocks/>
          </p:cNvSpPr>
          <p:nvPr/>
        </p:nvSpPr>
        <p:spPr bwMode="auto">
          <a:xfrm>
            <a:off x="316345" y="1066800"/>
            <a:ext cx="8218055"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3" name="Rectangle 12"/>
          <p:cNvSpPr/>
          <p:nvPr/>
        </p:nvSpPr>
        <p:spPr>
          <a:xfrm>
            <a:off x="304800" y="304800"/>
            <a:ext cx="8229600" cy="6096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rot="16200000">
            <a:off x="-1269712" y="3769667"/>
            <a:ext cx="4495800" cy="461665"/>
          </a:xfrm>
          <a:prstGeom prst="rect">
            <a:avLst/>
          </a:prstGeom>
          <a:noFill/>
        </p:spPr>
        <p:txBody>
          <a:bodyPr wrap="square" rtlCol="0">
            <a:spAutoFit/>
          </a:bodyPr>
          <a:lstStyle/>
          <a:p>
            <a:r>
              <a:rPr lang="en-US" sz="2400" cap="all" dirty="0" smtClean="0">
                <a:solidFill>
                  <a:schemeClr val="bg1"/>
                </a:solidFill>
                <a:latin typeface="Century Schoolbook" pitchFamily="18" charset="0"/>
              </a:rPr>
              <a:t>Certification Program</a:t>
            </a:r>
            <a:endParaRPr lang="en-US" sz="2400" cap="all" dirty="0">
              <a:solidFill>
                <a:schemeClr val="bg1"/>
              </a:solidFill>
              <a:latin typeface="Century Schoolbook" pitchFamily="18" charset="0"/>
            </a:endParaRPr>
          </a:p>
        </p:txBody>
      </p:sp>
      <p:sp>
        <p:nvSpPr>
          <p:cNvPr id="14" name="TextBox 13"/>
          <p:cNvSpPr txBox="1"/>
          <p:nvPr/>
        </p:nvSpPr>
        <p:spPr>
          <a:xfrm>
            <a:off x="1905000" y="393997"/>
            <a:ext cx="6324600" cy="830997"/>
          </a:xfrm>
          <a:prstGeom prst="rect">
            <a:avLst/>
          </a:prstGeom>
          <a:noFill/>
        </p:spPr>
        <p:txBody>
          <a:bodyPr wrap="square" rtlCol="0">
            <a:spAutoFit/>
          </a:bodyPr>
          <a:lstStyle/>
          <a:p>
            <a:pPr algn="ctr"/>
            <a:r>
              <a:rPr lang="en-US" sz="2400" cap="all" dirty="0">
                <a:solidFill>
                  <a:schemeClr val="bg1"/>
                </a:solidFill>
                <a:latin typeface="Century Schoolbook" pitchFamily="18" charset="0"/>
              </a:rPr>
              <a:t>PHYSICAL VERIFICATION</a:t>
            </a:r>
            <a:br>
              <a:rPr lang="en-US" sz="2400" cap="all" dirty="0">
                <a:solidFill>
                  <a:schemeClr val="bg1"/>
                </a:solidFill>
                <a:latin typeface="Century Schoolbook" pitchFamily="18" charset="0"/>
              </a:rPr>
            </a:br>
            <a:r>
              <a:rPr lang="en-US" sz="2400" cap="all" dirty="0">
                <a:solidFill>
                  <a:schemeClr val="bg1"/>
                </a:solidFill>
                <a:latin typeface="Century Schoolbook" pitchFamily="18" charset="0"/>
              </a:rPr>
              <a:t>OF </a:t>
            </a:r>
            <a:r>
              <a:rPr lang="en-US" sz="2400" cap="all" dirty="0" smtClean="0">
                <a:solidFill>
                  <a:schemeClr val="bg1"/>
                </a:solidFill>
                <a:latin typeface="Century Schoolbook" pitchFamily="18" charset="0"/>
              </a:rPr>
              <a:t>INVENTORY</a:t>
            </a:r>
            <a:endParaRPr lang="en-US" sz="2400" cap="all" dirty="0">
              <a:solidFill>
                <a:schemeClr val="bg1"/>
              </a:solidFill>
              <a:latin typeface="Century Schoolbook" pitchFamily="18" charset="0"/>
            </a:endParaRPr>
          </a:p>
        </p:txBody>
      </p:sp>
      <p:pic>
        <p:nvPicPr>
          <p:cNvPr id="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l="3105" r="3105"/>
          <a:stretch>
            <a:fillRect/>
          </a:stretch>
        </p:blipFill>
        <p:spPr bwMode="auto">
          <a:xfrm>
            <a:off x="282635" y="304800"/>
            <a:ext cx="1415929" cy="116016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3" name="Rectangle 2"/>
          <p:cNvSpPr/>
          <p:nvPr/>
        </p:nvSpPr>
        <p:spPr>
          <a:xfrm>
            <a:off x="1676400" y="1371600"/>
            <a:ext cx="6705599" cy="4770537"/>
          </a:xfrm>
          <a:prstGeom prst="rect">
            <a:avLst/>
          </a:prstGeom>
        </p:spPr>
        <p:txBody>
          <a:bodyPr wrap="square">
            <a:spAutoFit/>
          </a:bodyPr>
          <a:lstStyle/>
          <a:p>
            <a:pPr marL="285750" indent="-285750">
              <a:buFont typeface="Arial" pitchFamily="34" charset="0"/>
              <a:buChar char="•"/>
            </a:pPr>
            <a:r>
              <a:rPr lang="en-US" sz="1600" dirty="0"/>
              <a:t>A physical inventory of equipment is performed at least once every two years.  At the scheduled time, Property Services will supply each Accountable Officer with two copies of the most current equipment inventory report, along with instructions for the inventory.  The department must physically locate all equipment and confirm that the items are on hand.</a:t>
            </a:r>
          </a:p>
          <a:p>
            <a:pPr marL="285750" indent="-285750">
              <a:buFont typeface="Arial" pitchFamily="34" charset="0"/>
              <a:buChar char="•"/>
            </a:pPr>
            <a:r>
              <a:rPr lang="en-US" sz="1600" dirty="0"/>
              <a:t>A copy of the inventory report must be returned to Property Services within 30 days of receipt.  The report should be dated and signed by the Accountable Officer and Department Head.</a:t>
            </a:r>
          </a:p>
          <a:p>
            <a:pPr marL="285750" indent="-285750">
              <a:buFont typeface="Arial" pitchFamily="34" charset="0"/>
              <a:buChar char="•"/>
            </a:pPr>
            <a:r>
              <a:rPr lang="en-US" sz="1600" dirty="0"/>
              <a:t>Sample inventory verifications will be performed by Property Services and arranged with the Accountable Officer.  If the inventory verification indicates that the number or value of missing equipment exceeds acceptable levels (&gt;10% of total assets), Property Services will review the inventory with the Accountable Officer and Department Head.   </a:t>
            </a:r>
          </a:p>
          <a:p>
            <a:pPr marL="285750" indent="-285750">
              <a:buFont typeface="Arial" pitchFamily="34" charset="0"/>
              <a:buChar char="•"/>
            </a:pPr>
            <a:r>
              <a:rPr lang="en-US" sz="1600" dirty="0"/>
              <a:t>Upon identification of unresolved discrepancies, the Department Head through the Dean, should immediately write a letter to the Controller describing the circumstances surrounding the equipment which can not be located and request permission to have it removed from inventory records. Budget assessments will be immediately applied, per the policy. </a:t>
            </a:r>
          </a:p>
        </p:txBody>
      </p:sp>
    </p:spTree>
    <p:extLst>
      <p:ext uri="{BB962C8B-B14F-4D97-AF65-F5344CB8AC3E}">
        <p14:creationId xmlns:p14="http://schemas.microsoft.com/office/powerpoint/2010/main" val="9537295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76400" y="304800"/>
            <a:ext cx="6858000" cy="1143000"/>
          </a:xfrm>
          <a:prstGeom prst="rect">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04800" y="304800"/>
            <a:ext cx="1371600" cy="6096000"/>
          </a:xfrm>
          <a:prstGeom prst="rect">
            <a:avLst/>
          </a:prstGeom>
          <a:solidFill>
            <a:srgbClr val="0000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2"/>
          <p:cNvSpPr>
            <a:spLocks/>
          </p:cNvSpPr>
          <p:nvPr/>
        </p:nvSpPr>
        <p:spPr bwMode="auto">
          <a:xfrm>
            <a:off x="316344" y="855662"/>
            <a:ext cx="8218056"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314325" y="914400"/>
            <a:ext cx="8220075" cy="744538"/>
          </a:xfrm>
          <a:custGeom>
            <a:avLst/>
            <a:gdLst>
              <a:gd name="T0" fmla="*/ 0 w 2448"/>
              <a:gd name="T1" fmla="*/ 248 h 248"/>
              <a:gd name="T2" fmla="*/ 2448 w 2448"/>
              <a:gd name="T3" fmla="*/ 55 h 248"/>
            </a:gdLst>
            <a:ahLst/>
            <a:cxnLst>
              <a:cxn ang="0">
                <a:pos x="T0" y="T1"/>
              </a:cxn>
              <a:cxn ang="0">
                <a:pos x="T2" y="T3"/>
              </a:cxn>
            </a:cxnLst>
            <a:rect l="0" t="0" r="r" b="b"/>
            <a:pathLst>
              <a:path w="2448" h="248">
                <a:moveTo>
                  <a:pt x="0" y="248"/>
                </a:moveTo>
                <a:cubicBezTo>
                  <a:pt x="929" y="0"/>
                  <a:pt x="1821" y="1"/>
                  <a:pt x="2448" y="55"/>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ln>
                <a:solidFill>
                  <a:schemeClr val="bg1"/>
                </a:solidFill>
              </a:ln>
            </a:endParaRPr>
          </a:p>
        </p:txBody>
      </p:sp>
      <p:sp>
        <p:nvSpPr>
          <p:cNvPr id="11" name="Freeform 2"/>
          <p:cNvSpPr>
            <a:spLocks/>
          </p:cNvSpPr>
          <p:nvPr/>
        </p:nvSpPr>
        <p:spPr bwMode="auto">
          <a:xfrm>
            <a:off x="228600" y="1008062"/>
            <a:ext cx="8382000"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2" name="Freeform 2"/>
          <p:cNvSpPr>
            <a:spLocks/>
          </p:cNvSpPr>
          <p:nvPr/>
        </p:nvSpPr>
        <p:spPr bwMode="auto">
          <a:xfrm>
            <a:off x="316345" y="1066800"/>
            <a:ext cx="8218055"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3" name="Rectangle 12"/>
          <p:cNvSpPr/>
          <p:nvPr/>
        </p:nvSpPr>
        <p:spPr>
          <a:xfrm>
            <a:off x="304800" y="304800"/>
            <a:ext cx="8229600" cy="6096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rot="16200000">
            <a:off x="-1269712" y="3769667"/>
            <a:ext cx="4495800" cy="461665"/>
          </a:xfrm>
          <a:prstGeom prst="rect">
            <a:avLst/>
          </a:prstGeom>
          <a:noFill/>
        </p:spPr>
        <p:txBody>
          <a:bodyPr wrap="square" rtlCol="0">
            <a:spAutoFit/>
          </a:bodyPr>
          <a:lstStyle/>
          <a:p>
            <a:r>
              <a:rPr lang="en-US" sz="2400" cap="all" dirty="0" smtClean="0">
                <a:solidFill>
                  <a:schemeClr val="bg1"/>
                </a:solidFill>
                <a:latin typeface="Century Schoolbook" pitchFamily="18" charset="0"/>
              </a:rPr>
              <a:t>Certification Program</a:t>
            </a:r>
            <a:endParaRPr lang="en-US" sz="2400" cap="all" dirty="0">
              <a:solidFill>
                <a:schemeClr val="bg1"/>
              </a:solidFill>
              <a:latin typeface="Century Schoolbook" pitchFamily="18" charset="0"/>
            </a:endParaRPr>
          </a:p>
        </p:txBody>
      </p:sp>
      <p:sp>
        <p:nvSpPr>
          <p:cNvPr id="14" name="TextBox 13"/>
          <p:cNvSpPr txBox="1"/>
          <p:nvPr/>
        </p:nvSpPr>
        <p:spPr>
          <a:xfrm>
            <a:off x="1905000" y="393997"/>
            <a:ext cx="6324600" cy="461665"/>
          </a:xfrm>
          <a:prstGeom prst="rect">
            <a:avLst/>
          </a:prstGeom>
          <a:noFill/>
        </p:spPr>
        <p:txBody>
          <a:bodyPr wrap="square" rtlCol="0">
            <a:spAutoFit/>
          </a:bodyPr>
          <a:lstStyle/>
          <a:p>
            <a:pPr algn="ctr"/>
            <a:r>
              <a:rPr lang="en-US" sz="2400" cap="all" dirty="0">
                <a:solidFill>
                  <a:schemeClr val="bg1"/>
                </a:solidFill>
                <a:latin typeface="Century Schoolbook" pitchFamily="18" charset="0"/>
              </a:rPr>
              <a:t>TRADE-INS</a:t>
            </a:r>
          </a:p>
        </p:txBody>
      </p:sp>
      <p:sp>
        <p:nvSpPr>
          <p:cNvPr id="2" name="Rectangle 1"/>
          <p:cNvSpPr/>
          <p:nvPr/>
        </p:nvSpPr>
        <p:spPr>
          <a:xfrm>
            <a:off x="1676400" y="1371600"/>
            <a:ext cx="6588124" cy="4801314"/>
          </a:xfrm>
          <a:prstGeom prst="rect">
            <a:avLst/>
          </a:prstGeom>
        </p:spPr>
        <p:txBody>
          <a:bodyPr wrap="square">
            <a:spAutoFit/>
          </a:bodyPr>
          <a:lstStyle/>
          <a:p>
            <a:pPr marL="285750" indent="-285750">
              <a:buFont typeface="Arial" pitchFamily="34" charset="0"/>
              <a:buChar char="•"/>
            </a:pPr>
            <a:r>
              <a:rPr lang="en-US" dirty="0"/>
              <a:t>A Purchase Requisition for the new equipment should be prepared which includes the following information on the item being traded.</a:t>
            </a:r>
          </a:p>
          <a:p>
            <a:pPr marL="742950" lvl="1" indent="-285750">
              <a:buFont typeface="Arial" pitchFamily="34" charset="0"/>
              <a:buChar char="•"/>
            </a:pPr>
            <a:r>
              <a:rPr lang="en-US" dirty="0"/>
              <a:t>Description of the item</a:t>
            </a:r>
          </a:p>
          <a:p>
            <a:pPr marL="742950" lvl="1" indent="-285750">
              <a:buFont typeface="Arial" pitchFamily="34" charset="0"/>
              <a:buChar char="•"/>
            </a:pPr>
            <a:r>
              <a:rPr lang="en-US" dirty="0"/>
              <a:t>Serial Number</a:t>
            </a:r>
          </a:p>
          <a:p>
            <a:pPr marL="742950" lvl="1" indent="-285750">
              <a:buFont typeface="Arial" pitchFamily="34" charset="0"/>
              <a:buChar char="•"/>
            </a:pPr>
            <a:r>
              <a:rPr lang="en-US" dirty="0"/>
              <a:t>Property Control Number</a:t>
            </a:r>
          </a:p>
          <a:p>
            <a:pPr marL="285750" indent="-285750">
              <a:buFont typeface="Arial" pitchFamily="34" charset="0"/>
              <a:buChar char="•"/>
            </a:pPr>
            <a:r>
              <a:rPr lang="en-US" dirty="0"/>
              <a:t>Care should be given not to violate State bid law when trading items.  Please call the Procurement and Payment Services department when an item is bid and a trade-in is involved.</a:t>
            </a:r>
          </a:p>
          <a:p>
            <a:endParaRPr lang="en-US" dirty="0"/>
          </a:p>
          <a:p>
            <a:pPr marL="285750" indent="-285750">
              <a:buFont typeface="Arial" pitchFamily="34" charset="0"/>
              <a:buChar char="•"/>
            </a:pPr>
            <a:r>
              <a:rPr lang="en-US" dirty="0"/>
              <a:t>The Accountable Officer must complete an Equipment Transaction Form (or memo) when the purchase order is issued and send it to Property Services for removal from University property records.</a:t>
            </a:r>
          </a:p>
          <a:p>
            <a:endParaRPr lang="en-US" dirty="0"/>
          </a:p>
          <a:p>
            <a:pPr marL="285750" indent="-285750">
              <a:buFont typeface="Arial" pitchFamily="34" charset="0"/>
              <a:buChar char="•"/>
            </a:pPr>
            <a:r>
              <a:rPr lang="en-US" dirty="0"/>
              <a:t>Property Control tags should be removed or obliterated before the property is released.</a:t>
            </a:r>
          </a:p>
        </p:txBody>
      </p:sp>
    </p:spTree>
    <p:extLst>
      <p:ext uri="{BB962C8B-B14F-4D97-AF65-F5344CB8AC3E}">
        <p14:creationId xmlns:p14="http://schemas.microsoft.com/office/powerpoint/2010/main" val="876967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76400" y="304800"/>
            <a:ext cx="6858000" cy="1143000"/>
          </a:xfrm>
          <a:prstGeom prst="rect">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04800" y="304800"/>
            <a:ext cx="1371600" cy="6096000"/>
          </a:xfrm>
          <a:prstGeom prst="rect">
            <a:avLst/>
          </a:prstGeom>
          <a:solidFill>
            <a:srgbClr val="0000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2"/>
          <p:cNvSpPr>
            <a:spLocks/>
          </p:cNvSpPr>
          <p:nvPr/>
        </p:nvSpPr>
        <p:spPr bwMode="auto">
          <a:xfrm>
            <a:off x="316344" y="855662"/>
            <a:ext cx="8218056"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314325" y="914400"/>
            <a:ext cx="8220075" cy="744538"/>
          </a:xfrm>
          <a:custGeom>
            <a:avLst/>
            <a:gdLst>
              <a:gd name="T0" fmla="*/ 0 w 2448"/>
              <a:gd name="T1" fmla="*/ 248 h 248"/>
              <a:gd name="T2" fmla="*/ 2448 w 2448"/>
              <a:gd name="T3" fmla="*/ 55 h 248"/>
            </a:gdLst>
            <a:ahLst/>
            <a:cxnLst>
              <a:cxn ang="0">
                <a:pos x="T0" y="T1"/>
              </a:cxn>
              <a:cxn ang="0">
                <a:pos x="T2" y="T3"/>
              </a:cxn>
            </a:cxnLst>
            <a:rect l="0" t="0" r="r" b="b"/>
            <a:pathLst>
              <a:path w="2448" h="248">
                <a:moveTo>
                  <a:pt x="0" y="248"/>
                </a:moveTo>
                <a:cubicBezTo>
                  <a:pt x="929" y="0"/>
                  <a:pt x="1821" y="1"/>
                  <a:pt x="2448" y="55"/>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ln>
                <a:solidFill>
                  <a:schemeClr val="bg1"/>
                </a:solidFill>
              </a:ln>
            </a:endParaRPr>
          </a:p>
        </p:txBody>
      </p:sp>
      <p:sp>
        <p:nvSpPr>
          <p:cNvPr id="11" name="Freeform 2"/>
          <p:cNvSpPr>
            <a:spLocks/>
          </p:cNvSpPr>
          <p:nvPr/>
        </p:nvSpPr>
        <p:spPr bwMode="auto">
          <a:xfrm>
            <a:off x="228600" y="1008062"/>
            <a:ext cx="8382000"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2" name="Freeform 2"/>
          <p:cNvSpPr>
            <a:spLocks/>
          </p:cNvSpPr>
          <p:nvPr/>
        </p:nvSpPr>
        <p:spPr bwMode="auto">
          <a:xfrm>
            <a:off x="316345" y="1066800"/>
            <a:ext cx="8218055"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3" name="Rectangle 12"/>
          <p:cNvSpPr/>
          <p:nvPr/>
        </p:nvSpPr>
        <p:spPr>
          <a:xfrm>
            <a:off x="304800" y="304800"/>
            <a:ext cx="8229600" cy="6096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rot="16200000">
            <a:off x="-1269712" y="3769667"/>
            <a:ext cx="4495800" cy="461665"/>
          </a:xfrm>
          <a:prstGeom prst="rect">
            <a:avLst/>
          </a:prstGeom>
          <a:noFill/>
        </p:spPr>
        <p:txBody>
          <a:bodyPr wrap="square" rtlCol="0">
            <a:spAutoFit/>
          </a:bodyPr>
          <a:lstStyle/>
          <a:p>
            <a:r>
              <a:rPr lang="en-US" sz="2400" cap="all" dirty="0" smtClean="0">
                <a:solidFill>
                  <a:schemeClr val="bg1"/>
                </a:solidFill>
                <a:latin typeface="Century Schoolbook" pitchFamily="18" charset="0"/>
              </a:rPr>
              <a:t>Certification Program</a:t>
            </a:r>
            <a:endParaRPr lang="en-US" sz="2400" cap="all" dirty="0">
              <a:solidFill>
                <a:schemeClr val="bg1"/>
              </a:solidFill>
              <a:latin typeface="Century Schoolbook" pitchFamily="18" charset="0"/>
            </a:endParaRPr>
          </a:p>
        </p:txBody>
      </p:sp>
      <p:sp>
        <p:nvSpPr>
          <p:cNvPr id="14" name="TextBox 13"/>
          <p:cNvSpPr txBox="1"/>
          <p:nvPr/>
        </p:nvSpPr>
        <p:spPr>
          <a:xfrm>
            <a:off x="1905000" y="393997"/>
            <a:ext cx="6324600" cy="461665"/>
          </a:xfrm>
          <a:prstGeom prst="rect">
            <a:avLst/>
          </a:prstGeom>
          <a:noFill/>
        </p:spPr>
        <p:txBody>
          <a:bodyPr wrap="square" rtlCol="0">
            <a:spAutoFit/>
          </a:bodyPr>
          <a:lstStyle/>
          <a:p>
            <a:pPr algn="ctr"/>
            <a:r>
              <a:rPr lang="en-US" sz="2400" cap="all" dirty="0" smtClean="0">
                <a:solidFill>
                  <a:schemeClr val="bg1"/>
                </a:solidFill>
                <a:latin typeface="Century Schoolbook" pitchFamily="18" charset="0"/>
              </a:rPr>
              <a:t>SURPLUS PROPERTY</a:t>
            </a:r>
            <a:endParaRPr lang="en-US" sz="2400" cap="all" dirty="0">
              <a:solidFill>
                <a:schemeClr val="bg1"/>
              </a:solidFill>
              <a:latin typeface="Century Schoolbook" pitchFamily="18" charset="0"/>
            </a:endParaRPr>
          </a:p>
        </p:txBody>
      </p:sp>
      <p:pic>
        <p:nvPicPr>
          <p:cNvPr id="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l="3105" r="3105"/>
          <a:stretch>
            <a:fillRect/>
          </a:stretch>
        </p:blipFill>
        <p:spPr bwMode="auto">
          <a:xfrm>
            <a:off x="316345" y="303518"/>
            <a:ext cx="1385888" cy="113555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3" name="Rectangle 2"/>
          <p:cNvSpPr/>
          <p:nvPr/>
        </p:nvSpPr>
        <p:spPr>
          <a:xfrm>
            <a:off x="1752600" y="1371600"/>
            <a:ext cx="6781800" cy="5078313"/>
          </a:xfrm>
          <a:prstGeom prst="rect">
            <a:avLst/>
          </a:prstGeom>
        </p:spPr>
        <p:txBody>
          <a:bodyPr wrap="square">
            <a:spAutoFit/>
          </a:bodyPr>
          <a:lstStyle/>
          <a:p>
            <a:pPr marL="285750" indent="-285750">
              <a:buFont typeface="Arial" pitchFamily="34" charset="0"/>
              <a:buChar char="•"/>
            </a:pPr>
            <a:r>
              <a:rPr lang="en-US" dirty="0"/>
              <a:t>When </a:t>
            </a:r>
            <a:r>
              <a:rPr lang="en-US" sz="2000" b="1" dirty="0"/>
              <a:t>University owned </a:t>
            </a:r>
            <a:r>
              <a:rPr lang="en-US" dirty="0"/>
              <a:t>equipment is no longer useful or needed by a department, Surplus Property will accept accountability and responsibility for reutilization or disposal provided adequate space for storage is available.</a:t>
            </a:r>
          </a:p>
          <a:p>
            <a:pPr marL="285750" indent="-285750">
              <a:buFont typeface="Arial" pitchFamily="34" charset="0"/>
              <a:buChar char="•"/>
            </a:pPr>
            <a:r>
              <a:rPr lang="en-US" dirty="0"/>
              <a:t>Departments wishing to transfer unwanted equipment to Surplus Property may do so by preparing an Equipment Transaction Form or by memorandum to Surplus Property.</a:t>
            </a:r>
          </a:p>
          <a:p>
            <a:pPr marL="285750" indent="-285750">
              <a:buFont typeface="Arial" pitchFamily="34" charset="0"/>
              <a:buChar char="•"/>
            </a:pPr>
            <a:r>
              <a:rPr lang="en-US" dirty="0"/>
              <a:t>Upon receipt of the appropriate form, the Surplus Property office will schedule the physical move of the items.  Only the specific items listed on the form will be moved by Surplus Property or the Facilities Division.</a:t>
            </a:r>
          </a:p>
          <a:p>
            <a:pPr marL="285750" indent="-285750">
              <a:buFont typeface="Arial" pitchFamily="34" charset="0"/>
              <a:buChar char="•"/>
            </a:pPr>
            <a:r>
              <a:rPr lang="en-US" dirty="0"/>
              <a:t>An Equipment Release Form will be completed by Surplus Property personnel for items of equipment that are released by any department with a copy provided to the releasing department and Property Services.</a:t>
            </a:r>
          </a:p>
          <a:p>
            <a:pPr marL="285750" indent="-285750">
              <a:buFont typeface="Arial" pitchFamily="34" charset="0"/>
              <a:buChar char="•"/>
            </a:pPr>
            <a:r>
              <a:rPr lang="en-US" dirty="0"/>
              <a:t>Note that when equipment is transferred to Surplus Property, the transferring department automatically relinquishes control over the equipment. </a:t>
            </a:r>
          </a:p>
        </p:txBody>
      </p:sp>
    </p:spTree>
    <p:extLst>
      <p:ext uri="{BB962C8B-B14F-4D97-AF65-F5344CB8AC3E}">
        <p14:creationId xmlns:p14="http://schemas.microsoft.com/office/powerpoint/2010/main" val="28447307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76400" y="304800"/>
            <a:ext cx="6858000" cy="1143000"/>
          </a:xfrm>
          <a:prstGeom prst="rect">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04800" y="304800"/>
            <a:ext cx="1371600" cy="6096000"/>
          </a:xfrm>
          <a:prstGeom prst="rect">
            <a:avLst/>
          </a:prstGeom>
          <a:solidFill>
            <a:srgbClr val="0000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2"/>
          <p:cNvSpPr>
            <a:spLocks/>
          </p:cNvSpPr>
          <p:nvPr/>
        </p:nvSpPr>
        <p:spPr bwMode="auto">
          <a:xfrm>
            <a:off x="316344" y="855662"/>
            <a:ext cx="8218056"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314325" y="914400"/>
            <a:ext cx="8220075" cy="744538"/>
          </a:xfrm>
          <a:custGeom>
            <a:avLst/>
            <a:gdLst>
              <a:gd name="T0" fmla="*/ 0 w 2448"/>
              <a:gd name="T1" fmla="*/ 248 h 248"/>
              <a:gd name="T2" fmla="*/ 2448 w 2448"/>
              <a:gd name="T3" fmla="*/ 55 h 248"/>
            </a:gdLst>
            <a:ahLst/>
            <a:cxnLst>
              <a:cxn ang="0">
                <a:pos x="T0" y="T1"/>
              </a:cxn>
              <a:cxn ang="0">
                <a:pos x="T2" y="T3"/>
              </a:cxn>
            </a:cxnLst>
            <a:rect l="0" t="0" r="r" b="b"/>
            <a:pathLst>
              <a:path w="2448" h="248">
                <a:moveTo>
                  <a:pt x="0" y="248"/>
                </a:moveTo>
                <a:cubicBezTo>
                  <a:pt x="929" y="0"/>
                  <a:pt x="1821" y="1"/>
                  <a:pt x="2448" y="55"/>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ln>
                <a:solidFill>
                  <a:schemeClr val="bg1"/>
                </a:solidFill>
              </a:ln>
            </a:endParaRPr>
          </a:p>
        </p:txBody>
      </p:sp>
      <p:sp>
        <p:nvSpPr>
          <p:cNvPr id="11" name="Freeform 2"/>
          <p:cNvSpPr>
            <a:spLocks/>
          </p:cNvSpPr>
          <p:nvPr/>
        </p:nvSpPr>
        <p:spPr bwMode="auto">
          <a:xfrm>
            <a:off x="228600" y="1008062"/>
            <a:ext cx="8382000"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2" name="Freeform 2"/>
          <p:cNvSpPr>
            <a:spLocks/>
          </p:cNvSpPr>
          <p:nvPr/>
        </p:nvSpPr>
        <p:spPr bwMode="auto">
          <a:xfrm>
            <a:off x="316345" y="1066800"/>
            <a:ext cx="8218055"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3" name="Rectangle 12"/>
          <p:cNvSpPr/>
          <p:nvPr/>
        </p:nvSpPr>
        <p:spPr>
          <a:xfrm>
            <a:off x="304800" y="304800"/>
            <a:ext cx="8229600" cy="6096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rot="16200000">
            <a:off x="-1269712" y="3769667"/>
            <a:ext cx="4495800" cy="461665"/>
          </a:xfrm>
          <a:prstGeom prst="rect">
            <a:avLst/>
          </a:prstGeom>
          <a:noFill/>
        </p:spPr>
        <p:txBody>
          <a:bodyPr wrap="square" rtlCol="0">
            <a:spAutoFit/>
          </a:bodyPr>
          <a:lstStyle/>
          <a:p>
            <a:r>
              <a:rPr lang="en-US" sz="2400" cap="all" dirty="0" smtClean="0">
                <a:solidFill>
                  <a:schemeClr val="bg1"/>
                </a:solidFill>
                <a:latin typeface="Century Schoolbook" pitchFamily="18" charset="0"/>
              </a:rPr>
              <a:t>Certification Program</a:t>
            </a:r>
            <a:endParaRPr lang="en-US" sz="2400" cap="all" dirty="0">
              <a:solidFill>
                <a:schemeClr val="bg1"/>
              </a:solidFill>
              <a:latin typeface="Century Schoolbook" pitchFamily="18" charset="0"/>
            </a:endParaRPr>
          </a:p>
        </p:txBody>
      </p:sp>
      <p:sp>
        <p:nvSpPr>
          <p:cNvPr id="14" name="TextBox 13"/>
          <p:cNvSpPr txBox="1"/>
          <p:nvPr/>
        </p:nvSpPr>
        <p:spPr>
          <a:xfrm>
            <a:off x="1905000" y="393997"/>
            <a:ext cx="6324600" cy="461665"/>
          </a:xfrm>
          <a:prstGeom prst="rect">
            <a:avLst/>
          </a:prstGeom>
          <a:noFill/>
        </p:spPr>
        <p:txBody>
          <a:bodyPr wrap="square" rtlCol="0">
            <a:spAutoFit/>
          </a:bodyPr>
          <a:lstStyle/>
          <a:p>
            <a:pPr algn="ctr"/>
            <a:r>
              <a:rPr lang="en-US" sz="2400" cap="all" dirty="0">
                <a:solidFill>
                  <a:schemeClr val="bg1"/>
                </a:solidFill>
                <a:latin typeface="Century Schoolbook" pitchFamily="18" charset="0"/>
              </a:rPr>
              <a:t>SURPLUS PROPERTY </a:t>
            </a:r>
            <a:r>
              <a:rPr lang="en-US" sz="2400" cap="all" dirty="0" smtClean="0">
                <a:solidFill>
                  <a:schemeClr val="bg1"/>
                </a:solidFill>
                <a:latin typeface="Century Schoolbook" pitchFamily="18" charset="0"/>
              </a:rPr>
              <a:t>DISPOSALS</a:t>
            </a:r>
            <a:endParaRPr lang="en-US" sz="2400" cap="all" dirty="0">
              <a:solidFill>
                <a:schemeClr val="bg1"/>
              </a:solidFill>
              <a:latin typeface="Century Schoolbook" pitchFamily="18" charset="0"/>
            </a:endParaRPr>
          </a:p>
        </p:txBody>
      </p:sp>
      <p:sp>
        <p:nvSpPr>
          <p:cNvPr id="2" name="Rectangle 1"/>
          <p:cNvSpPr/>
          <p:nvPr/>
        </p:nvSpPr>
        <p:spPr>
          <a:xfrm>
            <a:off x="1752601" y="1676400"/>
            <a:ext cx="6664324" cy="4247317"/>
          </a:xfrm>
          <a:prstGeom prst="rect">
            <a:avLst/>
          </a:prstGeom>
        </p:spPr>
        <p:txBody>
          <a:bodyPr wrap="square">
            <a:spAutoFit/>
          </a:bodyPr>
          <a:lstStyle/>
          <a:p>
            <a:pPr marL="285750" indent="-285750">
              <a:buFont typeface="Arial" pitchFamily="34" charset="0"/>
              <a:buChar char="•"/>
            </a:pPr>
            <a:r>
              <a:rPr lang="en-US" dirty="0"/>
              <a:t>Property is available at a nominal cost to departments.  Any equipment not requested by a University department will be sold to the public or donated to public schools or other State agencies.</a:t>
            </a:r>
          </a:p>
          <a:p>
            <a:r>
              <a:rPr lang="en-US" dirty="0"/>
              <a:t>   </a:t>
            </a:r>
          </a:p>
          <a:p>
            <a:pPr marL="285750" indent="-285750">
              <a:buFont typeface="Arial" pitchFamily="34" charset="0"/>
              <a:buChar char="•"/>
            </a:pPr>
            <a:r>
              <a:rPr lang="en-US" dirty="0"/>
              <a:t>All sales of Surplus Property will be conducted exclusively by the Surplus Property Officer in accordance with State laws pertaining to the disposal of surplus property.</a:t>
            </a:r>
          </a:p>
          <a:p>
            <a:endParaRPr lang="en-US" dirty="0"/>
          </a:p>
          <a:p>
            <a:pPr marL="285750" indent="-285750">
              <a:buFont typeface="Arial" pitchFamily="34" charset="0"/>
              <a:buChar char="•"/>
            </a:pPr>
            <a:r>
              <a:rPr lang="en-US" dirty="0"/>
              <a:t>Equipment requested/required to be sold in place will not be removed from the departmental inventory listing, since Surplus Property does not have physical possession of the equipment.  This equipment will be advertised by Surplus Property in space provided by the responsible department, with the responsible department providing personnel to show the equipment during the bid process</a:t>
            </a:r>
          </a:p>
        </p:txBody>
      </p:sp>
    </p:spTree>
    <p:extLst>
      <p:ext uri="{BB962C8B-B14F-4D97-AF65-F5344CB8AC3E}">
        <p14:creationId xmlns:p14="http://schemas.microsoft.com/office/powerpoint/2010/main" val="42657855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AU%20tower%20logo[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5541932"/>
            <a:ext cx="873125" cy="79428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6" name="Rectangle 5"/>
          <p:cNvSpPr/>
          <p:nvPr/>
        </p:nvSpPr>
        <p:spPr>
          <a:xfrm>
            <a:off x="1676400" y="304800"/>
            <a:ext cx="6858000" cy="1143000"/>
          </a:xfrm>
          <a:prstGeom prst="rect">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04800" y="304800"/>
            <a:ext cx="1371600" cy="6096000"/>
          </a:xfrm>
          <a:prstGeom prst="rect">
            <a:avLst/>
          </a:prstGeom>
          <a:solidFill>
            <a:srgbClr val="0000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2"/>
          <p:cNvSpPr>
            <a:spLocks/>
          </p:cNvSpPr>
          <p:nvPr/>
        </p:nvSpPr>
        <p:spPr bwMode="auto">
          <a:xfrm>
            <a:off x="316344" y="855662"/>
            <a:ext cx="8218056"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314325" y="914400"/>
            <a:ext cx="8220075" cy="744538"/>
          </a:xfrm>
          <a:custGeom>
            <a:avLst/>
            <a:gdLst>
              <a:gd name="T0" fmla="*/ 0 w 2448"/>
              <a:gd name="T1" fmla="*/ 248 h 248"/>
              <a:gd name="T2" fmla="*/ 2448 w 2448"/>
              <a:gd name="T3" fmla="*/ 55 h 248"/>
            </a:gdLst>
            <a:ahLst/>
            <a:cxnLst>
              <a:cxn ang="0">
                <a:pos x="T0" y="T1"/>
              </a:cxn>
              <a:cxn ang="0">
                <a:pos x="T2" y="T3"/>
              </a:cxn>
            </a:cxnLst>
            <a:rect l="0" t="0" r="r" b="b"/>
            <a:pathLst>
              <a:path w="2448" h="248">
                <a:moveTo>
                  <a:pt x="0" y="248"/>
                </a:moveTo>
                <a:cubicBezTo>
                  <a:pt x="929" y="0"/>
                  <a:pt x="1821" y="1"/>
                  <a:pt x="2448" y="55"/>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ln>
                <a:solidFill>
                  <a:schemeClr val="bg1"/>
                </a:solidFill>
              </a:ln>
            </a:endParaRPr>
          </a:p>
        </p:txBody>
      </p:sp>
      <p:sp>
        <p:nvSpPr>
          <p:cNvPr id="11" name="Freeform 2"/>
          <p:cNvSpPr>
            <a:spLocks/>
          </p:cNvSpPr>
          <p:nvPr/>
        </p:nvSpPr>
        <p:spPr bwMode="auto">
          <a:xfrm>
            <a:off x="228600" y="1008062"/>
            <a:ext cx="8382000"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2" name="Freeform 2"/>
          <p:cNvSpPr>
            <a:spLocks/>
          </p:cNvSpPr>
          <p:nvPr/>
        </p:nvSpPr>
        <p:spPr bwMode="auto">
          <a:xfrm>
            <a:off x="316345" y="1066800"/>
            <a:ext cx="8218055"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3" name="Rectangle 12"/>
          <p:cNvSpPr/>
          <p:nvPr/>
        </p:nvSpPr>
        <p:spPr>
          <a:xfrm>
            <a:off x="304800" y="304800"/>
            <a:ext cx="8229600" cy="6096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rot="16200000">
            <a:off x="-1269712" y="3769667"/>
            <a:ext cx="4495800" cy="461665"/>
          </a:xfrm>
          <a:prstGeom prst="rect">
            <a:avLst/>
          </a:prstGeom>
          <a:noFill/>
        </p:spPr>
        <p:txBody>
          <a:bodyPr wrap="square" rtlCol="0">
            <a:spAutoFit/>
          </a:bodyPr>
          <a:lstStyle/>
          <a:p>
            <a:r>
              <a:rPr lang="en-US" sz="2400" cap="all" dirty="0" smtClean="0">
                <a:solidFill>
                  <a:schemeClr val="bg1"/>
                </a:solidFill>
                <a:latin typeface="Century Schoolbook" pitchFamily="18" charset="0"/>
              </a:rPr>
              <a:t>Certification Program</a:t>
            </a:r>
            <a:endParaRPr lang="en-US" sz="2400" cap="all" dirty="0">
              <a:solidFill>
                <a:schemeClr val="bg1"/>
              </a:solidFill>
              <a:latin typeface="Century Schoolbook" pitchFamily="18" charset="0"/>
            </a:endParaRPr>
          </a:p>
        </p:txBody>
      </p:sp>
      <p:sp>
        <p:nvSpPr>
          <p:cNvPr id="14" name="TextBox 13"/>
          <p:cNvSpPr txBox="1"/>
          <p:nvPr/>
        </p:nvSpPr>
        <p:spPr>
          <a:xfrm>
            <a:off x="1905000" y="393997"/>
            <a:ext cx="6324600" cy="461665"/>
          </a:xfrm>
          <a:prstGeom prst="rect">
            <a:avLst/>
          </a:prstGeom>
          <a:noFill/>
        </p:spPr>
        <p:txBody>
          <a:bodyPr wrap="square" rtlCol="0">
            <a:spAutoFit/>
          </a:bodyPr>
          <a:lstStyle/>
          <a:p>
            <a:pPr algn="ctr"/>
            <a:r>
              <a:rPr lang="en-US" sz="2400" cap="all" dirty="0" smtClean="0">
                <a:solidFill>
                  <a:schemeClr val="bg1"/>
                </a:solidFill>
                <a:latin typeface="Century Schoolbook" pitchFamily="18" charset="0"/>
              </a:rPr>
              <a:t>CONTACTS</a:t>
            </a:r>
            <a:endParaRPr lang="en-US" sz="2400" cap="all" dirty="0">
              <a:solidFill>
                <a:schemeClr val="bg1"/>
              </a:solidFill>
              <a:latin typeface="Century Schoolbook" pitchFamily="18" charset="0"/>
            </a:endParaRPr>
          </a:p>
        </p:txBody>
      </p:sp>
      <p:pic>
        <p:nvPicPr>
          <p:cNvPr id="1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l="3105" r="3105"/>
          <a:stretch>
            <a:fillRect/>
          </a:stretch>
        </p:blipFill>
        <p:spPr bwMode="auto">
          <a:xfrm>
            <a:off x="316345" y="303518"/>
            <a:ext cx="1385888" cy="113555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2" name="Rectangle 1"/>
          <p:cNvSpPr/>
          <p:nvPr/>
        </p:nvSpPr>
        <p:spPr>
          <a:xfrm>
            <a:off x="1721826" y="1465262"/>
            <a:ext cx="6898299" cy="4524315"/>
          </a:xfrm>
          <a:prstGeom prst="rect">
            <a:avLst/>
          </a:prstGeom>
        </p:spPr>
        <p:txBody>
          <a:bodyPr wrap="square">
            <a:spAutoFit/>
          </a:bodyPr>
          <a:lstStyle/>
          <a:p>
            <a:pPr marL="285750" indent="-285750">
              <a:buFont typeface="Arial" pitchFamily="34" charset="0"/>
              <a:buChar char="•"/>
            </a:pPr>
            <a:r>
              <a:rPr lang="en-US" dirty="0" smtClean="0"/>
              <a:t>Property Services Is now reporting to the Controller/Financial Reporting. Auxiliary Services is in charge of Surplus Property</a:t>
            </a:r>
          </a:p>
          <a:p>
            <a:pPr marL="285750" indent="-285750">
              <a:buFont typeface="Arial" pitchFamily="34" charset="0"/>
              <a:buChar char="•"/>
            </a:pPr>
            <a:r>
              <a:rPr lang="en-US" dirty="0" smtClean="0"/>
              <a:t>PROPERTY </a:t>
            </a:r>
            <a:r>
              <a:rPr lang="en-US" dirty="0"/>
              <a:t>SERVICES</a:t>
            </a:r>
          </a:p>
          <a:p>
            <a:pPr marL="285750" indent="-285750">
              <a:buFont typeface="Wingdings" pitchFamily="2" charset="2"/>
              <a:buChar char="Ø"/>
            </a:pPr>
            <a:r>
              <a:rPr lang="en-US" dirty="0"/>
              <a:t>Main Number		844-5937</a:t>
            </a:r>
          </a:p>
          <a:p>
            <a:pPr marL="285750" indent="-285750">
              <a:buFont typeface="Wingdings" pitchFamily="2" charset="2"/>
              <a:buChar char="Ø"/>
            </a:pPr>
            <a:r>
              <a:rPr lang="en-US" dirty="0" smtClean="0"/>
              <a:t>Linda Lauderdale</a:t>
            </a:r>
            <a:r>
              <a:rPr lang="en-US" dirty="0"/>
              <a:t>	</a:t>
            </a:r>
            <a:r>
              <a:rPr lang="en-US" dirty="0" smtClean="0"/>
              <a:t>844-4759</a:t>
            </a:r>
            <a:r>
              <a:rPr lang="en-US" dirty="0"/>
              <a:t>	</a:t>
            </a:r>
            <a:r>
              <a:rPr lang="en-US" dirty="0" smtClean="0"/>
              <a:t>	</a:t>
            </a:r>
            <a:r>
              <a:rPr lang="en-US" dirty="0" smtClean="0">
                <a:hlinkClick r:id="rId4"/>
              </a:rPr>
              <a:t>laudels@auburn.edu</a:t>
            </a:r>
            <a:endParaRPr lang="en-US" dirty="0" smtClean="0"/>
          </a:p>
          <a:p>
            <a:pPr marL="285750" indent="-285750">
              <a:buFont typeface="Wingdings" pitchFamily="2" charset="2"/>
              <a:buChar char="Ø"/>
            </a:pPr>
            <a:r>
              <a:rPr lang="en-US" dirty="0" smtClean="0"/>
              <a:t>Amy </a:t>
            </a:r>
            <a:r>
              <a:rPr lang="en-US" dirty="0" err="1" smtClean="0"/>
              <a:t>Shonesy</a:t>
            </a:r>
            <a:r>
              <a:rPr lang="en-US" dirty="0" smtClean="0"/>
              <a:t>	</a:t>
            </a:r>
            <a:r>
              <a:rPr lang="en-US" dirty="0"/>
              <a:t>	</a:t>
            </a:r>
            <a:r>
              <a:rPr lang="en-US" dirty="0" smtClean="0"/>
              <a:t>844-4761</a:t>
            </a:r>
            <a:r>
              <a:rPr lang="en-US" dirty="0"/>
              <a:t>	</a:t>
            </a:r>
            <a:r>
              <a:rPr lang="en-US" dirty="0" smtClean="0"/>
              <a:t>	</a:t>
            </a:r>
            <a:r>
              <a:rPr lang="en-US" dirty="0" smtClean="0">
                <a:hlinkClick r:id="rId5"/>
              </a:rPr>
              <a:t>azs0019@auburn.edu</a:t>
            </a:r>
            <a:endParaRPr lang="en-US" dirty="0" smtClean="0"/>
          </a:p>
          <a:p>
            <a:pPr marL="285750" indent="-285750">
              <a:buFont typeface="Wingdings" pitchFamily="2" charset="2"/>
              <a:buChar char="Ø"/>
            </a:pPr>
            <a:r>
              <a:rPr lang="en-US" dirty="0" smtClean="0"/>
              <a:t>Jennifer Richardson Holt</a:t>
            </a:r>
            <a:r>
              <a:rPr lang="en-US" dirty="0"/>
              <a:t>	844-4762	</a:t>
            </a:r>
            <a:r>
              <a:rPr lang="en-US" dirty="0" smtClean="0"/>
              <a:t>	</a:t>
            </a:r>
            <a:r>
              <a:rPr lang="en-US" dirty="0" smtClean="0">
                <a:hlinkClick r:id="rId6"/>
              </a:rPr>
              <a:t>richaje@auburn.edu</a:t>
            </a:r>
            <a:endParaRPr lang="en-US" dirty="0"/>
          </a:p>
          <a:p>
            <a:pPr marL="285750" indent="-285750">
              <a:buFont typeface="Wingdings" pitchFamily="2" charset="2"/>
              <a:buChar char="Ø"/>
            </a:pPr>
            <a:r>
              <a:rPr lang="en-US" dirty="0"/>
              <a:t>Nicholas Pugh		844-4758	</a:t>
            </a:r>
            <a:r>
              <a:rPr lang="en-US" dirty="0" smtClean="0"/>
              <a:t>	</a:t>
            </a:r>
            <a:r>
              <a:rPr lang="en-US" dirty="0" smtClean="0">
                <a:hlinkClick r:id="rId7"/>
              </a:rPr>
              <a:t>nep0003@auburn.edu</a:t>
            </a:r>
            <a:endParaRPr lang="en-US" dirty="0"/>
          </a:p>
          <a:p>
            <a:pPr marL="285750" indent="-285750">
              <a:buFont typeface="Wingdings" pitchFamily="2" charset="2"/>
              <a:buChar char="Ø"/>
            </a:pPr>
            <a:r>
              <a:rPr lang="en-US" dirty="0"/>
              <a:t>Fax			</a:t>
            </a:r>
            <a:r>
              <a:rPr lang="en-US" dirty="0" smtClean="0"/>
              <a:t>844-2332</a:t>
            </a:r>
            <a:endParaRPr lang="en-US" dirty="0" smtClean="0"/>
          </a:p>
          <a:p>
            <a:endParaRPr lang="en-US" dirty="0"/>
          </a:p>
          <a:p>
            <a:pPr marL="285750" indent="-285750">
              <a:buFont typeface="Arial" pitchFamily="34" charset="0"/>
              <a:buChar char="•"/>
            </a:pPr>
            <a:r>
              <a:rPr lang="en-US" dirty="0"/>
              <a:t>SURPLUS PROPERTY</a:t>
            </a:r>
          </a:p>
          <a:p>
            <a:pPr marL="285750" indent="-285750">
              <a:buFont typeface="Wingdings" pitchFamily="2" charset="2"/>
              <a:buChar char="Ø"/>
            </a:pPr>
            <a:r>
              <a:rPr lang="en-US" dirty="0"/>
              <a:t>Bill Capps		</a:t>
            </a:r>
            <a:r>
              <a:rPr lang="en-US" dirty="0" smtClean="0"/>
              <a:t>844-4984		</a:t>
            </a:r>
            <a:r>
              <a:rPr lang="en-US" dirty="0" smtClean="0">
                <a:hlinkClick r:id="rId8"/>
              </a:rPr>
              <a:t>cappswb@auburn.edu</a:t>
            </a:r>
            <a:endParaRPr lang="en-US" dirty="0" smtClean="0"/>
          </a:p>
          <a:p>
            <a:pPr marL="285750" indent="-285750">
              <a:buFont typeface="Wingdings" pitchFamily="2" charset="2"/>
              <a:buChar char="Ø"/>
            </a:pPr>
            <a:r>
              <a:rPr lang="en-US" dirty="0" smtClean="0"/>
              <a:t>Scott </a:t>
            </a:r>
            <a:r>
              <a:rPr lang="en-US" dirty="0"/>
              <a:t>Quinn		844-4979	</a:t>
            </a:r>
            <a:r>
              <a:rPr lang="en-US" dirty="0" smtClean="0"/>
              <a:t>	</a:t>
            </a:r>
            <a:r>
              <a:rPr lang="en-US" dirty="0" smtClean="0">
                <a:hlinkClick r:id="rId9"/>
              </a:rPr>
              <a:t>quinngs@auburn.edu</a:t>
            </a:r>
            <a:endParaRPr lang="en-US" dirty="0" smtClean="0"/>
          </a:p>
          <a:p>
            <a:pPr marL="285750" indent="-285750">
              <a:buFont typeface="Wingdings" pitchFamily="2" charset="2"/>
              <a:buChar char="Ø"/>
            </a:pPr>
            <a:r>
              <a:rPr lang="en-US" dirty="0" smtClean="0"/>
              <a:t>Gavin </a:t>
            </a:r>
            <a:r>
              <a:rPr lang="en-US" dirty="0"/>
              <a:t>Yates		844-4752	</a:t>
            </a:r>
            <a:r>
              <a:rPr lang="en-US" dirty="0" smtClean="0"/>
              <a:t>	</a:t>
            </a:r>
            <a:r>
              <a:rPr lang="en-US" dirty="0" smtClean="0">
                <a:hlinkClick r:id="rId10"/>
              </a:rPr>
              <a:t>gdy0001@auburn.edu</a:t>
            </a:r>
            <a:endParaRPr lang="en-US" dirty="0" smtClean="0"/>
          </a:p>
          <a:p>
            <a:endParaRPr lang="en-US" dirty="0"/>
          </a:p>
          <a:p>
            <a:endParaRPr lang="en-US" dirty="0"/>
          </a:p>
        </p:txBody>
      </p:sp>
    </p:spTree>
    <p:extLst>
      <p:ext uri="{BB962C8B-B14F-4D97-AF65-F5344CB8AC3E}">
        <p14:creationId xmlns:p14="http://schemas.microsoft.com/office/powerpoint/2010/main" val="23956025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AU%20tower%20logo[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5541932"/>
            <a:ext cx="873125" cy="79428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6" name="Rectangle 5"/>
          <p:cNvSpPr/>
          <p:nvPr/>
        </p:nvSpPr>
        <p:spPr>
          <a:xfrm>
            <a:off x="1665515" y="304800"/>
            <a:ext cx="6858000" cy="1143000"/>
          </a:xfrm>
          <a:prstGeom prst="rect">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04800" y="304800"/>
            <a:ext cx="1371600" cy="6096000"/>
          </a:xfrm>
          <a:prstGeom prst="rect">
            <a:avLst/>
          </a:prstGeom>
          <a:solidFill>
            <a:srgbClr val="0000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2"/>
          <p:cNvSpPr>
            <a:spLocks/>
          </p:cNvSpPr>
          <p:nvPr/>
        </p:nvSpPr>
        <p:spPr bwMode="auto">
          <a:xfrm>
            <a:off x="316344" y="855662"/>
            <a:ext cx="8218056"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314325" y="914400"/>
            <a:ext cx="8220075" cy="744538"/>
          </a:xfrm>
          <a:custGeom>
            <a:avLst/>
            <a:gdLst>
              <a:gd name="T0" fmla="*/ 0 w 2448"/>
              <a:gd name="T1" fmla="*/ 248 h 248"/>
              <a:gd name="T2" fmla="*/ 2448 w 2448"/>
              <a:gd name="T3" fmla="*/ 55 h 248"/>
            </a:gdLst>
            <a:ahLst/>
            <a:cxnLst>
              <a:cxn ang="0">
                <a:pos x="T0" y="T1"/>
              </a:cxn>
              <a:cxn ang="0">
                <a:pos x="T2" y="T3"/>
              </a:cxn>
            </a:cxnLst>
            <a:rect l="0" t="0" r="r" b="b"/>
            <a:pathLst>
              <a:path w="2448" h="248">
                <a:moveTo>
                  <a:pt x="0" y="248"/>
                </a:moveTo>
                <a:cubicBezTo>
                  <a:pt x="929" y="0"/>
                  <a:pt x="1821" y="1"/>
                  <a:pt x="2448" y="55"/>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ln>
                <a:solidFill>
                  <a:schemeClr val="bg1"/>
                </a:solidFill>
              </a:ln>
            </a:endParaRPr>
          </a:p>
        </p:txBody>
      </p:sp>
      <p:sp>
        <p:nvSpPr>
          <p:cNvPr id="11" name="Freeform 2"/>
          <p:cNvSpPr>
            <a:spLocks/>
          </p:cNvSpPr>
          <p:nvPr/>
        </p:nvSpPr>
        <p:spPr bwMode="auto">
          <a:xfrm>
            <a:off x="228600" y="1008062"/>
            <a:ext cx="8382000"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2" name="Freeform 2"/>
          <p:cNvSpPr>
            <a:spLocks/>
          </p:cNvSpPr>
          <p:nvPr/>
        </p:nvSpPr>
        <p:spPr bwMode="auto">
          <a:xfrm>
            <a:off x="316345" y="1066800"/>
            <a:ext cx="8218055"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3" name="Rectangle 12"/>
          <p:cNvSpPr/>
          <p:nvPr/>
        </p:nvSpPr>
        <p:spPr>
          <a:xfrm>
            <a:off x="304800" y="304800"/>
            <a:ext cx="8229600" cy="6096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rot="16200000">
            <a:off x="-1269712" y="3769667"/>
            <a:ext cx="4495800" cy="461665"/>
          </a:xfrm>
          <a:prstGeom prst="rect">
            <a:avLst/>
          </a:prstGeom>
          <a:noFill/>
        </p:spPr>
        <p:txBody>
          <a:bodyPr wrap="square" rtlCol="0">
            <a:spAutoFit/>
          </a:bodyPr>
          <a:lstStyle/>
          <a:p>
            <a:r>
              <a:rPr lang="en-US" sz="2400" cap="all" dirty="0" smtClean="0">
                <a:solidFill>
                  <a:schemeClr val="bg1"/>
                </a:solidFill>
                <a:latin typeface="Century Schoolbook" pitchFamily="18" charset="0"/>
              </a:rPr>
              <a:t>Certification Program</a:t>
            </a:r>
            <a:endParaRPr lang="en-US" sz="2400" cap="all" dirty="0">
              <a:solidFill>
                <a:schemeClr val="bg1"/>
              </a:solidFill>
              <a:latin typeface="Century Schoolbook" pitchFamily="18" charset="0"/>
            </a:endParaRPr>
          </a:p>
        </p:txBody>
      </p:sp>
      <p:sp>
        <p:nvSpPr>
          <p:cNvPr id="16" name="TextBox 15"/>
          <p:cNvSpPr txBox="1"/>
          <p:nvPr/>
        </p:nvSpPr>
        <p:spPr>
          <a:xfrm>
            <a:off x="1905000" y="393997"/>
            <a:ext cx="6400800" cy="461665"/>
          </a:xfrm>
          <a:prstGeom prst="rect">
            <a:avLst/>
          </a:prstGeom>
          <a:noFill/>
        </p:spPr>
        <p:txBody>
          <a:bodyPr wrap="square" rtlCol="0">
            <a:spAutoFit/>
          </a:bodyPr>
          <a:lstStyle/>
          <a:p>
            <a:pPr algn="ctr"/>
            <a:r>
              <a:rPr lang="en-US" sz="2400" cap="all" dirty="0" smtClean="0">
                <a:solidFill>
                  <a:schemeClr val="bg1"/>
                </a:solidFill>
                <a:latin typeface="Century Schoolbook" pitchFamily="18" charset="0"/>
              </a:rPr>
              <a:t>Property Services-An Overview</a:t>
            </a:r>
            <a:endParaRPr lang="en-US" sz="2400" cap="all" dirty="0">
              <a:solidFill>
                <a:schemeClr val="bg1"/>
              </a:solidFill>
              <a:latin typeface="Century Schoolbook" pitchFamily="18" charset="0"/>
            </a:endParaRPr>
          </a:p>
        </p:txBody>
      </p:sp>
      <p:pic>
        <p:nvPicPr>
          <p:cNvPr id="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l="720" r="720"/>
          <a:stretch>
            <a:fillRect/>
          </a:stretch>
        </p:blipFill>
        <p:spPr bwMode="auto">
          <a:xfrm>
            <a:off x="277468" y="310717"/>
            <a:ext cx="1398932" cy="114754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3" name="Rectangle 2"/>
          <p:cNvSpPr/>
          <p:nvPr/>
        </p:nvSpPr>
        <p:spPr>
          <a:xfrm>
            <a:off x="1640031" y="1286669"/>
            <a:ext cx="6879770" cy="5115246"/>
          </a:xfrm>
          <a:prstGeom prst="rect">
            <a:avLst/>
          </a:prstGeom>
        </p:spPr>
        <p:txBody>
          <a:bodyPr wrap="square">
            <a:spAutoFit/>
          </a:bodyPr>
          <a:lstStyle/>
          <a:p>
            <a:pPr marL="342900" lvl="0" indent="-342900" fontAlgn="base">
              <a:spcBef>
                <a:spcPct val="20000"/>
              </a:spcBef>
              <a:spcAft>
                <a:spcPct val="0"/>
              </a:spcAft>
              <a:buFontTx/>
              <a:buChar char="•"/>
            </a:pPr>
            <a:r>
              <a:rPr lang="en-US" sz="2400" kern="0" dirty="0">
                <a:solidFill>
                  <a:srgbClr val="000000"/>
                </a:solidFill>
                <a:latin typeface="Arial"/>
              </a:rPr>
              <a:t>Responsibilities:</a:t>
            </a:r>
            <a:r>
              <a:rPr lang="en-US" sz="3200" kern="0" dirty="0">
                <a:solidFill>
                  <a:srgbClr val="000000"/>
                </a:solidFill>
                <a:latin typeface="Arial"/>
              </a:rPr>
              <a:t> </a:t>
            </a:r>
            <a:r>
              <a:rPr lang="en-US" sz="2400" kern="0" dirty="0">
                <a:solidFill>
                  <a:srgbClr val="000000"/>
                </a:solidFill>
                <a:latin typeface="Arial"/>
              </a:rPr>
              <a:t>Add, delete, adjust equipment asset 	values in the fixed asset system, subsidiary ledger</a:t>
            </a:r>
            <a:endParaRPr lang="en-US" sz="3200" kern="0" dirty="0">
              <a:solidFill>
                <a:srgbClr val="000000"/>
              </a:solidFill>
              <a:latin typeface="Arial"/>
            </a:endParaRPr>
          </a:p>
          <a:p>
            <a:pPr marL="342900" lvl="0" indent="-342900" fontAlgn="base">
              <a:spcBef>
                <a:spcPct val="20000"/>
              </a:spcBef>
              <a:spcAft>
                <a:spcPct val="0"/>
              </a:spcAft>
              <a:buFontTx/>
              <a:buChar char="•"/>
            </a:pPr>
            <a:r>
              <a:rPr lang="en-US" sz="2400" kern="0" dirty="0">
                <a:solidFill>
                  <a:srgbClr val="000000"/>
                </a:solidFill>
                <a:latin typeface="Arial"/>
              </a:rPr>
              <a:t>Record and track location-all movable equipment for </a:t>
            </a:r>
            <a:r>
              <a:rPr lang="en-US" sz="2400" kern="0" dirty="0" smtClean="0">
                <a:solidFill>
                  <a:srgbClr val="000000"/>
                </a:solidFill>
                <a:latin typeface="Arial"/>
              </a:rPr>
              <a:t>AU</a:t>
            </a:r>
          </a:p>
          <a:p>
            <a:pPr marL="342900" lvl="0" indent="-342900" fontAlgn="base">
              <a:spcBef>
                <a:spcPct val="20000"/>
              </a:spcBef>
              <a:spcAft>
                <a:spcPct val="0"/>
              </a:spcAft>
              <a:buFontTx/>
              <a:buChar char="•"/>
            </a:pPr>
            <a:r>
              <a:rPr lang="en-US" sz="2400" kern="0" dirty="0" smtClean="0">
                <a:solidFill>
                  <a:srgbClr val="000000"/>
                </a:solidFill>
                <a:latin typeface="Arial"/>
              </a:rPr>
              <a:t>Document </a:t>
            </a:r>
            <a:r>
              <a:rPr lang="en-US" sz="2400" kern="0" dirty="0">
                <a:solidFill>
                  <a:srgbClr val="000000"/>
                </a:solidFill>
                <a:latin typeface="Arial"/>
              </a:rPr>
              <a:t>individual asset information for audit of federal acquired </a:t>
            </a:r>
            <a:r>
              <a:rPr lang="en-US" sz="2400" kern="0" dirty="0" smtClean="0">
                <a:solidFill>
                  <a:srgbClr val="000000"/>
                </a:solidFill>
                <a:latin typeface="Arial"/>
              </a:rPr>
              <a:t>equipment:</a:t>
            </a:r>
          </a:p>
          <a:p>
            <a:pPr marL="342900" lvl="0" indent="-342900" fontAlgn="base">
              <a:spcBef>
                <a:spcPct val="20000"/>
              </a:spcBef>
              <a:spcAft>
                <a:spcPct val="0"/>
              </a:spcAft>
              <a:buFontTx/>
              <a:buChar char="•"/>
            </a:pPr>
            <a:r>
              <a:rPr lang="en-US" sz="2400" kern="0" dirty="0" smtClean="0">
                <a:solidFill>
                  <a:srgbClr val="000000"/>
                </a:solidFill>
                <a:latin typeface="Arial"/>
              </a:rPr>
              <a:t>Website – Policies</a:t>
            </a:r>
          </a:p>
          <a:p>
            <a:pPr marL="342900" lvl="0" indent="-342900" fontAlgn="base">
              <a:spcBef>
                <a:spcPct val="20000"/>
              </a:spcBef>
              <a:spcAft>
                <a:spcPct val="0"/>
              </a:spcAft>
              <a:buFontTx/>
              <a:buChar char="•"/>
            </a:pPr>
            <a:r>
              <a:rPr lang="en-US" sz="2000" kern="0" dirty="0" smtClean="0">
                <a:solidFill>
                  <a:srgbClr val="000000"/>
                </a:solidFill>
                <a:latin typeface="Arial"/>
                <a:hlinkClick r:id="rId4"/>
              </a:rPr>
              <a:t>https</a:t>
            </a:r>
            <a:r>
              <a:rPr lang="en-US" sz="2000" kern="0" dirty="0">
                <a:solidFill>
                  <a:srgbClr val="000000"/>
                </a:solidFill>
                <a:latin typeface="Arial"/>
                <a:hlinkClick r:id="rId4"/>
              </a:rPr>
              <a:t>://</a:t>
            </a:r>
            <a:r>
              <a:rPr lang="en-US" sz="2000" kern="0" dirty="0" smtClean="0">
                <a:solidFill>
                  <a:srgbClr val="000000"/>
                </a:solidFill>
                <a:latin typeface="Arial"/>
                <a:hlinkClick r:id="rId4"/>
              </a:rPr>
              <a:t>sites.auburn.edu/admin/universitypolicies/policies/moveableequipmentpolicy.pdf</a:t>
            </a:r>
            <a:endParaRPr lang="en-US" sz="2000" kern="0" dirty="0" smtClean="0">
              <a:solidFill>
                <a:srgbClr val="000000"/>
              </a:solidFill>
              <a:latin typeface="Arial"/>
            </a:endParaRPr>
          </a:p>
          <a:p>
            <a:pPr marL="342900" lvl="0" indent="-342900" fontAlgn="base">
              <a:spcBef>
                <a:spcPct val="20000"/>
              </a:spcBef>
              <a:spcAft>
                <a:spcPct val="0"/>
              </a:spcAft>
              <a:buFontTx/>
              <a:buChar char="•"/>
            </a:pPr>
            <a:r>
              <a:rPr lang="en-US" sz="2000" kern="0" dirty="0">
                <a:solidFill>
                  <a:srgbClr val="000000"/>
                </a:solidFill>
                <a:latin typeface="Arial"/>
                <a:hlinkClick r:id="rId5"/>
              </a:rPr>
              <a:t>https://</a:t>
            </a:r>
            <a:r>
              <a:rPr lang="en-US" sz="2000" kern="0" dirty="0" smtClean="0">
                <a:solidFill>
                  <a:srgbClr val="000000"/>
                </a:solidFill>
                <a:latin typeface="Arial"/>
                <a:hlinkClick r:id="rId5"/>
              </a:rPr>
              <a:t>sites.auburn.edu/admin/universitypolicies/Policies/GiftsandSponsoredProjectsPolicy.pdf</a:t>
            </a:r>
            <a:endParaRPr lang="en-US" sz="2000" kern="0" dirty="0" smtClean="0">
              <a:solidFill>
                <a:srgbClr val="000000"/>
              </a:solidFill>
              <a:latin typeface="Arial"/>
            </a:endParaRPr>
          </a:p>
          <a:p>
            <a:pPr marL="342900" lvl="0" indent="-342900" fontAlgn="base">
              <a:spcBef>
                <a:spcPct val="20000"/>
              </a:spcBef>
              <a:spcAft>
                <a:spcPct val="0"/>
              </a:spcAft>
              <a:buFontTx/>
              <a:buChar char="•"/>
            </a:pPr>
            <a:endParaRPr lang="en-US" sz="2000" kern="0" dirty="0">
              <a:solidFill>
                <a:srgbClr val="000000"/>
              </a:solidFill>
              <a:latin typeface="Arial"/>
            </a:endParaRPr>
          </a:p>
        </p:txBody>
      </p:sp>
    </p:spTree>
    <p:extLst>
      <p:ext uri="{BB962C8B-B14F-4D97-AF65-F5344CB8AC3E}">
        <p14:creationId xmlns:p14="http://schemas.microsoft.com/office/powerpoint/2010/main" val="1797944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AU%20tower%20logo[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5541932"/>
            <a:ext cx="873125" cy="79428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6" name="Rectangle 5"/>
          <p:cNvSpPr/>
          <p:nvPr/>
        </p:nvSpPr>
        <p:spPr>
          <a:xfrm>
            <a:off x="1676400" y="304800"/>
            <a:ext cx="6858000" cy="1143000"/>
          </a:xfrm>
          <a:prstGeom prst="rect">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04800" y="304800"/>
            <a:ext cx="1371600" cy="6096000"/>
          </a:xfrm>
          <a:prstGeom prst="rect">
            <a:avLst/>
          </a:prstGeom>
          <a:solidFill>
            <a:srgbClr val="0000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2"/>
          <p:cNvSpPr>
            <a:spLocks/>
          </p:cNvSpPr>
          <p:nvPr/>
        </p:nvSpPr>
        <p:spPr bwMode="auto">
          <a:xfrm>
            <a:off x="316344" y="855662"/>
            <a:ext cx="8218056"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314325" y="914400"/>
            <a:ext cx="8220075" cy="744538"/>
          </a:xfrm>
          <a:custGeom>
            <a:avLst/>
            <a:gdLst>
              <a:gd name="T0" fmla="*/ 0 w 2448"/>
              <a:gd name="T1" fmla="*/ 248 h 248"/>
              <a:gd name="T2" fmla="*/ 2448 w 2448"/>
              <a:gd name="T3" fmla="*/ 55 h 248"/>
            </a:gdLst>
            <a:ahLst/>
            <a:cxnLst>
              <a:cxn ang="0">
                <a:pos x="T0" y="T1"/>
              </a:cxn>
              <a:cxn ang="0">
                <a:pos x="T2" y="T3"/>
              </a:cxn>
            </a:cxnLst>
            <a:rect l="0" t="0" r="r" b="b"/>
            <a:pathLst>
              <a:path w="2448" h="248">
                <a:moveTo>
                  <a:pt x="0" y="248"/>
                </a:moveTo>
                <a:cubicBezTo>
                  <a:pt x="929" y="0"/>
                  <a:pt x="1821" y="1"/>
                  <a:pt x="2448" y="55"/>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ln>
                <a:solidFill>
                  <a:schemeClr val="bg1"/>
                </a:solidFill>
              </a:ln>
            </a:endParaRPr>
          </a:p>
        </p:txBody>
      </p:sp>
      <p:sp>
        <p:nvSpPr>
          <p:cNvPr id="11" name="Freeform 2"/>
          <p:cNvSpPr>
            <a:spLocks/>
          </p:cNvSpPr>
          <p:nvPr/>
        </p:nvSpPr>
        <p:spPr bwMode="auto">
          <a:xfrm>
            <a:off x="228600" y="1008062"/>
            <a:ext cx="8382000"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2" name="Freeform 2"/>
          <p:cNvSpPr>
            <a:spLocks/>
          </p:cNvSpPr>
          <p:nvPr/>
        </p:nvSpPr>
        <p:spPr bwMode="auto">
          <a:xfrm>
            <a:off x="316345" y="1066800"/>
            <a:ext cx="8218055"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3" name="Rectangle 12"/>
          <p:cNvSpPr/>
          <p:nvPr/>
        </p:nvSpPr>
        <p:spPr>
          <a:xfrm>
            <a:off x="304800" y="304800"/>
            <a:ext cx="8229600" cy="6096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rot="16200000">
            <a:off x="-1269712" y="3769667"/>
            <a:ext cx="4495800" cy="461665"/>
          </a:xfrm>
          <a:prstGeom prst="rect">
            <a:avLst/>
          </a:prstGeom>
          <a:noFill/>
        </p:spPr>
        <p:txBody>
          <a:bodyPr wrap="square" rtlCol="0">
            <a:spAutoFit/>
          </a:bodyPr>
          <a:lstStyle/>
          <a:p>
            <a:r>
              <a:rPr lang="en-US" sz="2400" cap="all" dirty="0" smtClean="0">
                <a:solidFill>
                  <a:schemeClr val="bg1"/>
                </a:solidFill>
                <a:latin typeface="Century Schoolbook" pitchFamily="18" charset="0"/>
              </a:rPr>
              <a:t>Certification Program</a:t>
            </a:r>
            <a:endParaRPr lang="en-US" sz="2400" cap="all" dirty="0">
              <a:solidFill>
                <a:schemeClr val="bg1"/>
              </a:solidFill>
              <a:latin typeface="Century Schoolbook" pitchFamily="18" charset="0"/>
            </a:endParaRPr>
          </a:p>
        </p:txBody>
      </p:sp>
      <p:sp>
        <p:nvSpPr>
          <p:cNvPr id="14" name="TextBox 13"/>
          <p:cNvSpPr txBox="1"/>
          <p:nvPr/>
        </p:nvSpPr>
        <p:spPr>
          <a:xfrm>
            <a:off x="2362200" y="393997"/>
            <a:ext cx="5334000" cy="461665"/>
          </a:xfrm>
          <a:prstGeom prst="rect">
            <a:avLst/>
          </a:prstGeom>
          <a:noFill/>
        </p:spPr>
        <p:txBody>
          <a:bodyPr wrap="square" rtlCol="0">
            <a:spAutoFit/>
          </a:bodyPr>
          <a:lstStyle/>
          <a:p>
            <a:pPr algn="ctr"/>
            <a:r>
              <a:rPr lang="en-US" sz="2400" cap="all" dirty="0" smtClean="0">
                <a:solidFill>
                  <a:schemeClr val="bg1"/>
                </a:solidFill>
                <a:latin typeface="Century Schoolbook" pitchFamily="18" charset="0"/>
              </a:rPr>
              <a:t>Accountable Officer</a:t>
            </a:r>
            <a:endParaRPr lang="en-US" sz="2400" cap="all" dirty="0">
              <a:solidFill>
                <a:schemeClr val="bg1"/>
              </a:solidFill>
              <a:latin typeface="Century Schoolbook" pitchFamily="18" charset="0"/>
            </a:endParaRPr>
          </a:p>
        </p:txBody>
      </p:sp>
      <p:pic>
        <p:nvPicPr>
          <p:cNvPr id="307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l="3105" r="3105"/>
          <a:stretch>
            <a:fillRect/>
          </a:stretch>
        </p:blipFill>
        <p:spPr bwMode="auto">
          <a:xfrm>
            <a:off x="317175" y="316527"/>
            <a:ext cx="1346850" cy="110356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2" name="Rectangle 1"/>
          <p:cNvSpPr/>
          <p:nvPr/>
        </p:nvSpPr>
        <p:spPr>
          <a:xfrm>
            <a:off x="1828800" y="1762304"/>
            <a:ext cx="6705600" cy="3724096"/>
          </a:xfrm>
          <a:prstGeom prst="rect">
            <a:avLst/>
          </a:prstGeom>
        </p:spPr>
        <p:txBody>
          <a:bodyPr wrap="square">
            <a:spAutoFit/>
          </a:bodyPr>
          <a:lstStyle/>
          <a:p>
            <a:pPr marL="342900" lvl="0" indent="-342900" fontAlgn="base">
              <a:spcBef>
                <a:spcPct val="20000"/>
              </a:spcBef>
              <a:spcAft>
                <a:spcPct val="0"/>
              </a:spcAft>
              <a:buFontTx/>
              <a:buChar char="•"/>
            </a:pPr>
            <a:r>
              <a:rPr lang="en-US" sz="2000" kern="0" dirty="0">
                <a:solidFill>
                  <a:srgbClr val="000000"/>
                </a:solidFill>
                <a:latin typeface="Arial"/>
              </a:rPr>
              <a:t>Each Dean, Director, or Department Head may serve as the Accountable Officer or may delegate that responsibility to a full-time staff member.</a:t>
            </a:r>
          </a:p>
          <a:p>
            <a:pPr marL="342900" lvl="0" indent="-342900" fontAlgn="base">
              <a:spcBef>
                <a:spcPct val="20000"/>
              </a:spcBef>
              <a:spcAft>
                <a:spcPct val="0"/>
              </a:spcAft>
              <a:buFontTx/>
              <a:buChar char="•"/>
            </a:pPr>
            <a:endParaRPr lang="en-US" sz="2000" kern="0" dirty="0">
              <a:solidFill>
                <a:srgbClr val="000000"/>
              </a:solidFill>
              <a:latin typeface="Arial"/>
            </a:endParaRPr>
          </a:p>
          <a:p>
            <a:pPr marL="342900" lvl="0" indent="-342900" fontAlgn="base">
              <a:spcBef>
                <a:spcPct val="20000"/>
              </a:spcBef>
              <a:spcAft>
                <a:spcPct val="0"/>
              </a:spcAft>
              <a:buFontTx/>
              <a:buChar char="•"/>
            </a:pPr>
            <a:r>
              <a:rPr lang="en-US" sz="2000" kern="0" dirty="0">
                <a:solidFill>
                  <a:srgbClr val="000000"/>
                </a:solidFill>
                <a:latin typeface="Arial"/>
              </a:rPr>
              <a:t>The Accountable Officer is responsible for seeing that University equipment is acquired, inventoried, accounted for and ultimately disposed of according to University policy and procedures.</a:t>
            </a:r>
          </a:p>
          <a:p>
            <a:pPr marL="342900" lvl="0" indent="-342900" fontAlgn="base">
              <a:spcBef>
                <a:spcPct val="20000"/>
              </a:spcBef>
              <a:spcAft>
                <a:spcPct val="0"/>
              </a:spcAft>
              <a:buFontTx/>
              <a:buChar char="•"/>
            </a:pPr>
            <a:endParaRPr lang="en-US" sz="2000" kern="0" dirty="0">
              <a:solidFill>
                <a:srgbClr val="000000"/>
              </a:solidFill>
              <a:latin typeface="Arial"/>
            </a:endParaRPr>
          </a:p>
          <a:p>
            <a:pPr marL="342900" lvl="0" indent="-342900" fontAlgn="base">
              <a:spcBef>
                <a:spcPct val="20000"/>
              </a:spcBef>
              <a:spcAft>
                <a:spcPct val="0"/>
              </a:spcAft>
              <a:buFontTx/>
              <a:buChar char="•"/>
            </a:pPr>
            <a:r>
              <a:rPr lang="en-US" sz="2000" kern="0" dirty="0">
                <a:solidFill>
                  <a:srgbClr val="000000"/>
                </a:solidFill>
                <a:latin typeface="Arial"/>
              </a:rPr>
              <a:t>Each AU </a:t>
            </a:r>
            <a:r>
              <a:rPr lang="en-US" sz="2000" b="1" kern="0" dirty="0">
                <a:solidFill>
                  <a:srgbClr val="000000"/>
                </a:solidFill>
                <a:latin typeface="Arial"/>
              </a:rPr>
              <a:t>department is responsible</a:t>
            </a:r>
            <a:r>
              <a:rPr lang="en-US" sz="2000" kern="0" dirty="0">
                <a:solidFill>
                  <a:srgbClr val="000000"/>
                </a:solidFill>
                <a:latin typeface="Arial"/>
              </a:rPr>
              <a:t> for all property or equipment that is in its custody.</a:t>
            </a:r>
          </a:p>
        </p:txBody>
      </p:sp>
    </p:spTree>
    <p:extLst>
      <p:ext uri="{BB962C8B-B14F-4D97-AF65-F5344CB8AC3E}">
        <p14:creationId xmlns:p14="http://schemas.microsoft.com/office/powerpoint/2010/main" val="244285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AU%20tower%20logo[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5541932"/>
            <a:ext cx="873125" cy="79428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6" name="Rectangle 5"/>
          <p:cNvSpPr/>
          <p:nvPr/>
        </p:nvSpPr>
        <p:spPr>
          <a:xfrm>
            <a:off x="1676400" y="304800"/>
            <a:ext cx="6858000" cy="1143000"/>
          </a:xfrm>
          <a:prstGeom prst="rect">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04800" y="304800"/>
            <a:ext cx="1371600" cy="6096000"/>
          </a:xfrm>
          <a:prstGeom prst="rect">
            <a:avLst/>
          </a:prstGeom>
          <a:solidFill>
            <a:srgbClr val="0000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2"/>
          <p:cNvSpPr>
            <a:spLocks/>
          </p:cNvSpPr>
          <p:nvPr/>
        </p:nvSpPr>
        <p:spPr bwMode="auto">
          <a:xfrm>
            <a:off x="316344" y="855662"/>
            <a:ext cx="8218056"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314325" y="914400"/>
            <a:ext cx="8220075" cy="744538"/>
          </a:xfrm>
          <a:custGeom>
            <a:avLst/>
            <a:gdLst>
              <a:gd name="T0" fmla="*/ 0 w 2448"/>
              <a:gd name="T1" fmla="*/ 248 h 248"/>
              <a:gd name="T2" fmla="*/ 2448 w 2448"/>
              <a:gd name="T3" fmla="*/ 55 h 248"/>
            </a:gdLst>
            <a:ahLst/>
            <a:cxnLst>
              <a:cxn ang="0">
                <a:pos x="T0" y="T1"/>
              </a:cxn>
              <a:cxn ang="0">
                <a:pos x="T2" y="T3"/>
              </a:cxn>
            </a:cxnLst>
            <a:rect l="0" t="0" r="r" b="b"/>
            <a:pathLst>
              <a:path w="2448" h="248">
                <a:moveTo>
                  <a:pt x="0" y="248"/>
                </a:moveTo>
                <a:cubicBezTo>
                  <a:pt x="929" y="0"/>
                  <a:pt x="1821" y="1"/>
                  <a:pt x="2448" y="55"/>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ln>
                <a:solidFill>
                  <a:schemeClr val="bg1"/>
                </a:solidFill>
              </a:ln>
            </a:endParaRPr>
          </a:p>
        </p:txBody>
      </p:sp>
      <p:sp>
        <p:nvSpPr>
          <p:cNvPr id="11" name="Freeform 2"/>
          <p:cNvSpPr>
            <a:spLocks/>
          </p:cNvSpPr>
          <p:nvPr/>
        </p:nvSpPr>
        <p:spPr bwMode="auto">
          <a:xfrm>
            <a:off x="228600" y="1008062"/>
            <a:ext cx="8382000"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2" name="Freeform 2"/>
          <p:cNvSpPr>
            <a:spLocks/>
          </p:cNvSpPr>
          <p:nvPr/>
        </p:nvSpPr>
        <p:spPr bwMode="auto">
          <a:xfrm>
            <a:off x="316345" y="1066800"/>
            <a:ext cx="8218055"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3" name="Rectangle 12"/>
          <p:cNvSpPr/>
          <p:nvPr/>
        </p:nvSpPr>
        <p:spPr>
          <a:xfrm>
            <a:off x="304800" y="304800"/>
            <a:ext cx="8229600" cy="6096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rot="16200000">
            <a:off x="-1269712" y="3769667"/>
            <a:ext cx="4495800" cy="461665"/>
          </a:xfrm>
          <a:prstGeom prst="rect">
            <a:avLst/>
          </a:prstGeom>
          <a:noFill/>
        </p:spPr>
        <p:txBody>
          <a:bodyPr wrap="square" rtlCol="0">
            <a:spAutoFit/>
          </a:bodyPr>
          <a:lstStyle/>
          <a:p>
            <a:r>
              <a:rPr lang="en-US" sz="2400" cap="all" dirty="0" smtClean="0">
                <a:solidFill>
                  <a:schemeClr val="bg1"/>
                </a:solidFill>
                <a:latin typeface="Century Schoolbook" pitchFamily="18" charset="0"/>
              </a:rPr>
              <a:t>Certification Program</a:t>
            </a:r>
            <a:endParaRPr lang="en-US" sz="2400" cap="all" dirty="0">
              <a:solidFill>
                <a:schemeClr val="bg1"/>
              </a:solidFill>
              <a:latin typeface="Century Schoolbook" pitchFamily="18" charset="0"/>
            </a:endParaRPr>
          </a:p>
        </p:txBody>
      </p:sp>
      <p:sp>
        <p:nvSpPr>
          <p:cNvPr id="14" name="TextBox 13"/>
          <p:cNvSpPr txBox="1"/>
          <p:nvPr/>
        </p:nvSpPr>
        <p:spPr>
          <a:xfrm>
            <a:off x="2514600" y="393997"/>
            <a:ext cx="4800600" cy="1200329"/>
          </a:xfrm>
          <a:prstGeom prst="rect">
            <a:avLst/>
          </a:prstGeom>
          <a:noFill/>
        </p:spPr>
        <p:txBody>
          <a:bodyPr wrap="square" rtlCol="0">
            <a:spAutoFit/>
          </a:bodyPr>
          <a:lstStyle/>
          <a:p>
            <a:pPr algn="ctr"/>
            <a:r>
              <a:rPr lang="en-US" sz="2400" cap="all" dirty="0">
                <a:solidFill>
                  <a:schemeClr val="bg1"/>
                </a:solidFill>
                <a:latin typeface="Century Schoolbook" pitchFamily="18" charset="0"/>
              </a:rPr>
              <a:t>MOVEABLE EQUIPMENT AND PROPERTY WHICH IS </a:t>
            </a:r>
            <a:r>
              <a:rPr lang="en-US" sz="2400" cap="all" dirty="0" smtClean="0">
                <a:solidFill>
                  <a:schemeClr val="bg1"/>
                </a:solidFill>
                <a:latin typeface="Century Schoolbook" pitchFamily="18" charset="0"/>
              </a:rPr>
              <a:t>CAPITALIZED</a:t>
            </a:r>
            <a:endParaRPr lang="en-US" sz="2400" cap="all" dirty="0">
              <a:solidFill>
                <a:schemeClr val="bg1"/>
              </a:solidFill>
              <a:latin typeface="Century Schoolbook" pitchFamily="18" charset="0"/>
            </a:endParaRPr>
          </a:p>
        </p:txBody>
      </p:sp>
      <p:pic>
        <p:nvPicPr>
          <p:cNvPr id="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l="3105" r="3105"/>
          <a:stretch>
            <a:fillRect/>
          </a:stretch>
        </p:blipFill>
        <p:spPr bwMode="auto">
          <a:xfrm>
            <a:off x="327584" y="352478"/>
            <a:ext cx="1326031" cy="10865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3" name="Rectangle 2"/>
          <p:cNvSpPr/>
          <p:nvPr/>
        </p:nvSpPr>
        <p:spPr>
          <a:xfrm>
            <a:off x="1981200" y="1603950"/>
            <a:ext cx="5715000" cy="4339650"/>
          </a:xfrm>
          <a:prstGeom prst="rect">
            <a:avLst/>
          </a:prstGeom>
        </p:spPr>
        <p:txBody>
          <a:bodyPr wrap="square">
            <a:spAutoFit/>
          </a:bodyPr>
          <a:lstStyle/>
          <a:p>
            <a:pPr marL="342900" lvl="0" indent="-342900" fontAlgn="base">
              <a:spcBef>
                <a:spcPct val="20000"/>
              </a:spcBef>
              <a:spcAft>
                <a:spcPct val="0"/>
              </a:spcAft>
              <a:buFontTx/>
              <a:buChar char="•"/>
            </a:pPr>
            <a:r>
              <a:rPr lang="en-US" sz="2000" kern="0" dirty="0">
                <a:solidFill>
                  <a:srgbClr val="000000"/>
                </a:solidFill>
                <a:latin typeface="Arial"/>
              </a:rPr>
              <a:t>Any equipment, furniture, machinery, or other tangible property of a non-expendable nature that is normally not attached to or made a part of a building.  Books, maps, film, or equipment costing less that $5,000 are not capitalized.</a:t>
            </a:r>
          </a:p>
          <a:p>
            <a:pPr marL="342900" lvl="0" indent="-342900" fontAlgn="base">
              <a:spcBef>
                <a:spcPct val="20000"/>
              </a:spcBef>
              <a:spcAft>
                <a:spcPct val="0"/>
              </a:spcAft>
              <a:buFontTx/>
              <a:buChar char="•"/>
            </a:pPr>
            <a:endParaRPr lang="en-US" sz="2000" kern="0" dirty="0">
              <a:solidFill>
                <a:srgbClr val="000000"/>
              </a:solidFill>
              <a:latin typeface="Arial"/>
            </a:endParaRPr>
          </a:p>
          <a:p>
            <a:pPr marL="342900" lvl="0" indent="-342900" fontAlgn="base">
              <a:spcBef>
                <a:spcPct val="20000"/>
              </a:spcBef>
              <a:spcAft>
                <a:spcPct val="0"/>
              </a:spcAft>
              <a:buFontTx/>
              <a:buChar char="•"/>
            </a:pPr>
            <a:r>
              <a:rPr lang="en-US" sz="2000" kern="0" dirty="0">
                <a:solidFill>
                  <a:srgbClr val="000000"/>
                </a:solidFill>
                <a:latin typeface="Arial"/>
              </a:rPr>
              <a:t>The $5,000 threshold includes freight and the costs to put the equipment in service.</a:t>
            </a:r>
          </a:p>
          <a:p>
            <a:pPr marL="342900" lvl="0" indent="-342900" fontAlgn="base">
              <a:spcBef>
                <a:spcPct val="20000"/>
              </a:spcBef>
              <a:spcAft>
                <a:spcPct val="0"/>
              </a:spcAft>
              <a:buFontTx/>
              <a:buChar char="•"/>
            </a:pPr>
            <a:endParaRPr lang="en-US" sz="2000" kern="0" dirty="0">
              <a:solidFill>
                <a:srgbClr val="000000"/>
              </a:solidFill>
              <a:latin typeface="Arial"/>
            </a:endParaRPr>
          </a:p>
          <a:p>
            <a:pPr marL="342900" lvl="0" indent="-342900" fontAlgn="base">
              <a:spcBef>
                <a:spcPct val="20000"/>
              </a:spcBef>
              <a:spcAft>
                <a:spcPct val="0"/>
              </a:spcAft>
              <a:buFontTx/>
              <a:buChar char="•"/>
            </a:pPr>
            <a:r>
              <a:rPr lang="en-US" sz="2000" kern="0" dirty="0">
                <a:solidFill>
                  <a:srgbClr val="000000"/>
                </a:solidFill>
                <a:latin typeface="Arial"/>
              </a:rPr>
              <a:t>Repair or maintenance costs should not be capitalized and should be in Account codes 70155 – 70225.</a:t>
            </a:r>
          </a:p>
        </p:txBody>
      </p:sp>
    </p:spTree>
    <p:extLst>
      <p:ext uri="{BB962C8B-B14F-4D97-AF65-F5344CB8AC3E}">
        <p14:creationId xmlns:p14="http://schemas.microsoft.com/office/powerpoint/2010/main" val="345417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AU%20tower%20logo[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5541932"/>
            <a:ext cx="873125" cy="79428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6" name="Rectangle 5"/>
          <p:cNvSpPr/>
          <p:nvPr/>
        </p:nvSpPr>
        <p:spPr>
          <a:xfrm>
            <a:off x="1676400" y="304800"/>
            <a:ext cx="6858000" cy="550862"/>
          </a:xfrm>
          <a:prstGeom prst="rect">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04800" y="304800"/>
            <a:ext cx="1371600" cy="6096000"/>
          </a:xfrm>
          <a:prstGeom prst="rect">
            <a:avLst/>
          </a:prstGeom>
          <a:solidFill>
            <a:srgbClr val="0000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2"/>
          <p:cNvSpPr>
            <a:spLocks/>
          </p:cNvSpPr>
          <p:nvPr/>
        </p:nvSpPr>
        <p:spPr bwMode="auto">
          <a:xfrm>
            <a:off x="316344" y="855662"/>
            <a:ext cx="8218056"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314325" y="914400"/>
            <a:ext cx="8220075" cy="744538"/>
          </a:xfrm>
          <a:custGeom>
            <a:avLst/>
            <a:gdLst>
              <a:gd name="T0" fmla="*/ 0 w 2448"/>
              <a:gd name="T1" fmla="*/ 248 h 248"/>
              <a:gd name="T2" fmla="*/ 2448 w 2448"/>
              <a:gd name="T3" fmla="*/ 55 h 248"/>
            </a:gdLst>
            <a:ahLst/>
            <a:cxnLst>
              <a:cxn ang="0">
                <a:pos x="T0" y="T1"/>
              </a:cxn>
              <a:cxn ang="0">
                <a:pos x="T2" y="T3"/>
              </a:cxn>
            </a:cxnLst>
            <a:rect l="0" t="0" r="r" b="b"/>
            <a:pathLst>
              <a:path w="2448" h="248">
                <a:moveTo>
                  <a:pt x="0" y="248"/>
                </a:moveTo>
                <a:cubicBezTo>
                  <a:pt x="929" y="0"/>
                  <a:pt x="1821" y="1"/>
                  <a:pt x="2448" y="55"/>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ln>
                <a:solidFill>
                  <a:schemeClr val="bg1"/>
                </a:solidFill>
              </a:ln>
            </a:endParaRPr>
          </a:p>
        </p:txBody>
      </p:sp>
      <p:sp>
        <p:nvSpPr>
          <p:cNvPr id="13" name="Rectangle 12"/>
          <p:cNvSpPr/>
          <p:nvPr/>
        </p:nvSpPr>
        <p:spPr>
          <a:xfrm>
            <a:off x="304800" y="304800"/>
            <a:ext cx="8229600" cy="6096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rot="16200000">
            <a:off x="-1269712" y="3769667"/>
            <a:ext cx="4495800" cy="461665"/>
          </a:xfrm>
          <a:prstGeom prst="rect">
            <a:avLst/>
          </a:prstGeom>
          <a:noFill/>
        </p:spPr>
        <p:txBody>
          <a:bodyPr wrap="square" rtlCol="0">
            <a:spAutoFit/>
          </a:bodyPr>
          <a:lstStyle/>
          <a:p>
            <a:r>
              <a:rPr lang="en-US" sz="2400" cap="all" dirty="0" smtClean="0">
                <a:solidFill>
                  <a:schemeClr val="bg1"/>
                </a:solidFill>
                <a:latin typeface="Century Schoolbook" pitchFamily="18" charset="0"/>
              </a:rPr>
              <a:t>Certification Program</a:t>
            </a:r>
            <a:endParaRPr lang="en-US" sz="2400" cap="all" dirty="0">
              <a:solidFill>
                <a:schemeClr val="bg1"/>
              </a:solidFill>
              <a:latin typeface="Century Schoolbook" pitchFamily="18" charset="0"/>
            </a:endParaRPr>
          </a:p>
        </p:txBody>
      </p:sp>
      <p:sp>
        <p:nvSpPr>
          <p:cNvPr id="14" name="TextBox 13"/>
          <p:cNvSpPr txBox="1"/>
          <p:nvPr/>
        </p:nvSpPr>
        <p:spPr>
          <a:xfrm>
            <a:off x="1676400" y="393997"/>
            <a:ext cx="6858000" cy="415498"/>
          </a:xfrm>
          <a:prstGeom prst="rect">
            <a:avLst/>
          </a:prstGeom>
          <a:noFill/>
        </p:spPr>
        <p:txBody>
          <a:bodyPr wrap="square" rtlCol="0">
            <a:spAutoFit/>
          </a:bodyPr>
          <a:lstStyle/>
          <a:p>
            <a:pPr algn="ctr"/>
            <a:r>
              <a:rPr lang="en-US" sz="2100" cap="all" dirty="0" smtClean="0">
                <a:solidFill>
                  <a:schemeClr val="bg1"/>
                </a:solidFill>
                <a:latin typeface="Century Schoolbook" pitchFamily="18" charset="0"/>
              </a:rPr>
              <a:t>Acquisitions</a:t>
            </a:r>
            <a:endParaRPr lang="en-US" sz="2100" cap="all" dirty="0">
              <a:solidFill>
                <a:schemeClr val="bg1"/>
              </a:solidFill>
              <a:latin typeface="Century Schoolbook" pitchFamily="18" charset="0"/>
            </a:endParaRPr>
          </a:p>
        </p:txBody>
      </p:sp>
      <p:pic>
        <p:nvPicPr>
          <p:cNvPr id="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l="3105" r="3105"/>
          <a:stretch>
            <a:fillRect/>
          </a:stretch>
        </p:blipFill>
        <p:spPr bwMode="auto">
          <a:xfrm>
            <a:off x="313986" y="304800"/>
            <a:ext cx="1353227" cy="110878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Rectangle 4"/>
          <p:cNvSpPr/>
          <p:nvPr/>
        </p:nvSpPr>
        <p:spPr>
          <a:xfrm>
            <a:off x="1752600" y="1182398"/>
            <a:ext cx="6553200" cy="5066002"/>
          </a:xfrm>
          <a:prstGeom prst="rect">
            <a:avLst/>
          </a:prstGeom>
        </p:spPr>
        <p:txBody>
          <a:bodyPr wrap="square">
            <a:spAutoFit/>
          </a:bodyPr>
          <a:lstStyle/>
          <a:p>
            <a:pPr>
              <a:lnSpc>
                <a:spcPct val="80000"/>
              </a:lnSpc>
            </a:pPr>
            <a:r>
              <a:rPr lang="en-US" sz="2000" dirty="0"/>
              <a:t>Equipment meeting the criteria for capitalization should be Account coded in the 74XXX range of Account codes.  (If it is purchased from a Plant Fund account, it should be coded as 75470).</a:t>
            </a:r>
          </a:p>
          <a:p>
            <a:pPr>
              <a:lnSpc>
                <a:spcPct val="80000"/>
              </a:lnSpc>
            </a:pPr>
            <a:r>
              <a:rPr lang="en-US" sz="2000" dirty="0"/>
              <a:t>Account Code Listings</a:t>
            </a:r>
          </a:p>
          <a:p>
            <a:pPr lvl="1">
              <a:lnSpc>
                <a:spcPct val="80000"/>
              </a:lnSpc>
            </a:pPr>
            <a:r>
              <a:rPr lang="en-US" sz="1600" dirty="0"/>
              <a:t>74000	Art &amp; Collections		74100	Office Equipment</a:t>
            </a:r>
          </a:p>
          <a:p>
            <a:pPr lvl="1">
              <a:lnSpc>
                <a:spcPct val="80000"/>
              </a:lnSpc>
            </a:pPr>
            <a:r>
              <a:rPr lang="en-US" sz="1600" dirty="0"/>
              <a:t>74010	Lease Purchase		74110	Photographic Equipment</a:t>
            </a:r>
          </a:p>
          <a:p>
            <a:pPr lvl="1">
              <a:lnSpc>
                <a:spcPct val="80000"/>
              </a:lnSpc>
            </a:pPr>
            <a:r>
              <a:rPr lang="en-US" sz="1600" dirty="0"/>
              <a:t>74020	Automotive Equipment	74120	Major Appliances</a:t>
            </a:r>
          </a:p>
          <a:p>
            <a:pPr lvl="1">
              <a:lnSpc>
                <a:spcPct val="80000"/>
              </a:lnSpc>
            </a:pPr>
            <a:r>
              <a:rPr lang="en-US" sz="1600" dirty="0"/>
              <a:t>74030	Vehicle Purchase		74130	Laboratory Equipment</a:t>
            </a:r>
          </a:p>
          <a:p>
            <a:pPr lvl="1">
              <a:lnSpc>
                <a:spcPct val="80000"/>
              </a:lnSpc>
            </a:pPr>
            <a:r>
              <a:rPr lang="en-US" sz="1600" dirty="0"/>
              <a:t>74040	Aircraft/Boats		74140	Television Equipment</a:t>
            </a:r>
          </a:p>
          <a:p>
            <a:pPr lvl="1">
              <a:lnSpc>
                <a:spcPct val="80000"/>
              </a:lnSpc>
            </a:pPr>
            <a:r>
              <a:rPr lang="en-US" sz="1600" dirty="0"/>
              <a:t>74050	Classroom Equipment	74150	Telecom Switching</a:t>
            </a:r>
          </a:p>
          <a:p>
            <a:pPr lvl="1">
              <a:lnSpc>
                <a:spcPct val="80000"/>
              </a:lnSpc>
            </a:pPr>
            <a:r>
              <a:rPr lang="en-US" sz="1600" dirty="0"/>
              <a:t>74060	Library Books		74160	Telecom Station</a:t>
            </a:r>
          </a:p>
          <a:p>
            <a:pPr lvl="1">
              <a:lnSpc>
                <a:spcPct val="80000"/>
              </a:lnSpc>
            </a:pPr>
            <a:r>
              <a:rPr lang="en-US" sz="1600" dirty="0"/>
              <a:t>74070	Library Periodicals		74170	Telecom Distribution</a:t>
            </a:r>
          </a:p>
          <a:p>
            <a:pPr lvl="1">
              <a:lnSpc>
                <a:spcPct val="80000"/>
              </a:lnSpc>
            </a:pPr>
            <a:r>
              <a:rPr lang="en-US" sz="1600" dirty="0"/>
              <a:t>74080	Computer Equipment	74180	Fabricated/Upgrades</a:t>
            </a:r>
          </a:p>
          <a:p>
            <a:pPr lvl="1">
              <a:lnSpc>
                <a:spcPct val="80000"/>
              </a:lnSpc>
            </a:pPr>
            <a:r>
              <a:rPr lang="en-US" sz="1600" dirty="0"/>
              <a:t>74090	Medical Equipment		74190	Other Equipment</a:t>
            </a:r>
          </a:p>
          <a:p>
            <a:pPr lvl="1">
              <a:lnSpc>
                <a:spcPct val="80000"/>
              </a:lnSpc>
            </a:pPr>
            <a:r>
              <a:rPr lang="en-US" sz="1600" dirty="0"/>
              <a:t>75470	Moveable Equipment (Plant Funds Only)</a:t>
            </a:r>
          </a:p>
        </p:txBody>
      </p:sp>
    </p:spTree>
    <p:extLst>
      <p:ext uri="{BB962C8B-B14F-4D97-AF65-F5344CB8AC3E}">
        <p14:creationId xmlns:p14="http://schemas.microsoft.com/office/powerpoint/2010/main" val="3878501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AU%20tower%20logo[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5541932"/>
            <a:ext cx="873125" cy="79428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6" name="Rectangle 5"/>
          <p:cNvSpPr/>
          <p:nvPr/>
        </p:nvSpPr>
        <p:spPr>
          <a:xfrm>
            <a:off x="1676400" y="304800"/>
            <a:ext cx="6858000" cy="1143000"/>
          </a:xfrm>
          <a:prstGeom prst="rect">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04800" y="304800"/>
            <a:ext cx="1371600" cy="6096000"/>
          </a:xfrm>
          <a:prstGeom prst="rect">
            <a:avLst/>
          </a:prstGeom>
          <a:solidFill>
            <a:srgbClr val="0000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2"/>
          <p:cNvSpPr>
            <a:spLocks/>
          </p:cNvSpPr>
          <p:nvPr/>
        </p:nvSpPr>
        <p:spPr bwMode="auto">
          <a:xfrm>
            <a:off x="316344" y="855662"/>
            <a:ext cx="8218056"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314325" y="914400"/>
            <a:ext cx="8220075" cy="744538"/>
          </a:xfrm>
          <a:custGeom>
            <a:avLst/>
            <a:gdLst>
              <a:gd name="T0" fmla="*/ 0 w 2448"/>
              <a:gd name="T1" fmla="*/ 248 h 248"/>
              <a:gd name="T2" fmla="*/ 2448 w 2448"/>
              <a:gd name="T3" fmla="*/ 55 h 248"/>
            </a:gdLst>
            <a:ahLst/>
            <a:cxnLst>
              <a:cxn ang="0">
                <a:pos x="T0" y="T1"/>
              </a:cxn>
              <a:cxn ang="0">
                <a:pos x="T2" y="T3"/>
              </a:cxn>
            </a:cxnLst>
            <a:rect l="0" t="0" r="r" b="b"/>
            <a:pathLst>
              <a:path w="2448" h="248">
                <a:moveTo>
                  <a:pt x="0" y="248"/>
                </a:moveTo>
                <a:cubicBezTo>
                  <a:pt x="929" y="0"/>
                  <a:pt x="1821" y="1"/>
                  <a:pt x="2448" y="55"/>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ln>
                <a:solidFill>
                  <a:schemeClr val="bg1"/>
                </a:solidFill>
              </a:ln>
            </a:endParaRPr>
          </a:p>
        </p:txBody>
      </p:sp>
      <p:sp>
        <p:nvSpPr>
          <p:cNvPr id="11" name="Freeform 2"/>
          <p:cNvSpPr>
            <a:spLocks/>
          </p:cNvSpPr>
          <p:nvPr/>
        </p:nvSpPr>
        <p:spPr bwMode="auto">
          <a:xfrm>
            <a:off x="228600" y="1008062"/>
            <a:ext cx="8382000"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2" name="Freeform 2"/>
          <p:cNvSpPr>
            <a:spLocks/>
          </p:cNvSpPr>
          <p:nvPr/>
        </p:nvSpPr>
        <p:spPr bwMode="auto">
          <a:xfrm>
            <a:off x="316345" y="1066800"/>
            <a:ext cx="8218055"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3" name="Rectangle 12"/>
          <p:cNvSpPr/>
          <p:nvPr/>
        </p:nvSpPr>
        <p:spPr>
          <a:xfrm>
            <a:off x="304800" y="304800"/>
            <a:ext cx="8229600" cy="6096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rot="16200000">
            <a:off x="-1269712" y="3769667"/>
            <a:ext cx="4495800" cy="461665"/>
          </a:xfrm>
          <a:prstGeom prst="rect">
            <a:avLst/>
          </a:prstGeom>
          <a:noFill/>
        </p:spPr>
        <p:txBody>
          <a:bodyPr wrap="square" rtlCol="0">
            <a:spAutoFit/>
          </a:bodyPr>
          <a:lstStyle/>
          <a:p>
            <a:r>
              <a:rPr lang="en-US" sz="2400" cap="all" dirty="0" smtClean="0">
                <a:solidFill>
                  <a:schemeClr val="bg1"/>
                </a:solidFill>
                <a:latin typeface="Century Schoolbook" pitchFamily="18" charset="0"/>
              </a:rPr>
              <a:t>Certification Program</a:t>
            </a:r>
            <a:endParaRPr lang="en-US" sz="2400" cap="all" dirty="0">
              <a:solidFill>
                <a:schemeClr val="bg1"/>
              </a:solidFill>
              <a:latin typeface="Century Schoolbook" pitchFamily="18" charset="0"/>
            </a:endParaRPr>
          </a:p>
        </p:txBody>
      </p:sp>
      <p:sp>
        <p:nvSpPr>
          <p:cNvPr id="14" name="TextBox 13"/>
          <p:cNvSpPr txBox="1"/>
          <p:nvPr/>
        </p:nvSpPr>
        <p:spPr>
          <a:xfrm>
            <a:off x="2590800" y="393997"/>
            <a:ext cx="4876800" cy="461665"/>
          </a:xfrm>
          <a:prstGeom prst="rect">
            <a:avLst/>
          </a:prstGeom>
          <a:noFill/>
        </p:spPr>
        <p:txBody>
          <a:bodyPr wrap="square" rtlCol="0">
            <a:spAutoFit/>
          </a:bodyPr>
          <a:lstStyle/>
          <a:p>
            <a:pPr algn="ctr"/>
            <a:r>
              <a:rPr lang="en-US" sz="2400" cap="all" dirty="0" smtClean="0">
                <a:solidFill>
                  <a:schemeClr val="bg1"/>
                </a:solidFill>
                <a:latin typeface="Century Schoolbook" pitchFamily="18" charset="0"/>
              </a:rPr>
              <a:t>Gifts and Donations</a:t>
            </a:r>
            <a:endParaRPr lang="en-US" sz="2400" cap="all" dirty="0">
              <a:solidFill>
                <a:schemeClr val="bg1"/>
              </a:solidFill>
              <a:latin typeface="Century Schoolbook" pitchFamily="18" charset="0"/>
            </a:endParaRPr>
          </a:p>
        </p:txBody>
      </p:sp>
      <p:sp>
        <p:nvSpPr>
          <p:cNvPr id="2" name="Rectangle 1"/>
          <p:cNvSpPr/>
          <p:nvPr/>
        </p:nvSpPr>
        <p:spPr>
          <a:xfrm>
            <a:off x="2133600" y="1905000"/>
            <a:ext cx="5562600" cy="4093428"/>
          </a:xfrm>
          <a:prstGeom prst="rect">
            <a:avLst/>
          </a:prstGeom>
        </p:spPr>
        <p:txBody>
          <a:bodyPr wrap="square">
            <a:spAutoFit/>
          </a:bodyPr>
          <a:lstStyle/>
          <a:p>
            <a:pPr marL="342900" indent="-342900">
              <a:buFont typeface="Arial" pitchFamily="34" charset="0"/>
              <a:buChar char="•"/>
            </a:pPr>
            <a:r>
              <a:rPr lang="en-US" sz="2000" dirty="0"/>
              <a:t>Any equipment or other property donated to a University department must be approved before it can be accepted.</a:t>
            </a:r>
          </a:p>
          <a:p>
            <a:pPr marL="342900" indent="-342900">
              <a:buFont typeface="Arial" pitchFamily="34" charset="0"/>
              <a:buChar char="•"/>
            </a:pPr>
            <a:r>
              <a:rPr lang="en-US" sz="2000" dirty="0"/>
              <a:t>A Gift and Donation Application Form, BO-80-02, must be completed and sent to the Controller/Financial Reporting after Auburn University Foundation accepts the gift on behalf of the University.</a:t>
            </a:r>
          </a:p>
          <a:p>
            <a:pPr marL="342900" indent="-342900">
              <a:buFont typeface="Arial" pitchFamily="34" charset="0"/>
              <a:buChar char="•"/>
            </a:pPr>
            <a:r>
              <a:rPr lang="en-US" sz="2000" dirty="0"/>
              <a:t>If the donated item is determined to be a capital asset, the gift form and all documentation will be sent to Property Services.</a:t>
            </a:r>
          </a:p>
          <a:p>
            <a:pPr marL="342900" indent="-342900">
              <a:buFont typeface="Arial" pitchFamily="34" charset="0"/>
              <a:buChar char="•"/>
            </a:pPr>
            <a:r>
              <a:rPr lang="en-US" sz="2000" dirty="0"/>
              <a:t>All gifts and donations must go through the Auburn University Foundation.</a:t>
            </a:r>
          </a:p>
        </p:txBody>
      </p:sp>
    </p:spTree>
    <p:extLst>
      <p:ext uri="{BB962C8B-B14F-4D97-AF65-F5344CB8AC3E}">
        <p14:creationId xmlns:p14="http://schemas.microsoft.com/office/powerpoint/2010/main" val="5024422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AU%20tower%20logo[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5541932"/>
            <a:ext cx="873125" cy="79428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6" name="Rectangle 5"/>
          <p:cNvSpPr/>
          <p:nvPr/>
        </p:nvSpPr>
        <p:spPr>
          <a:xfrm>
            <a:off x="1676400" y="304800"/>
            <a:ext cx="6858000" cy="1143000"/>
          </a:xfrm>
          <a:prstGeom prst="rect">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04800" y="304800"/>
            <a:ext cx="1371600" cy="6096000"/>
          </a:xfrm>
          <a:prstGeom prst="rect">
            <a:avLst/>
          </a:prstGeom>
          <a:solidFill>
            <a:srgbClr val="0000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2"/>
          <p:cNvSpPr>
            <a:spLocks/>
          </p:cNvSpPr>
          <p:nvPr/>
        </p:nvSpPr>
        <p:spPr bwMode="auto">
          <a:xfrm>
            <a:off x="316344" y="855662"/>
            <a:ext cx="8218056"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314325" y="914400"/>
            <a:ext cx="8220075" cy="744538"/>
          </a:xfrm>
          <a:custGeom>
            <a:avLst/>
            <a:gdLst>
              <a:gd name="T0" fmla="*/ 0 w 2448"/>
              <a:gd name="T1" fmla="*/ 248 h 248"/>
              <a:gd name="T2" fmla="*/ 2448 w 2448"/>
              <a:gd name="T3" fmla="*/ 55 h 248"/>
            </a:gdLst>
            <a:ahLst/>
            <a:cxnLst>
              <a:cxn ang="0">
                <a:pos x="T0" y="T1"/>
              </a:cxn>
              <a:cxn ang="0">
                <a:pos x="T2" y="T3"/>
              </a:cxn>
            </a:cxnLst>
            <a:rect l="0" t="0" r="r" b="b"/>
            <a:pathLst>
              <a:path w="2448" h="248">
                <a:moveTo>
                  <a:pt x="0" y="248"/>
                </a:moveTo>
                <a:cubicBezTo>
                  <a:pt x="929" y="0"/>
                  <a:pt x="1821" y="1"/>
                  <a:pt x="2448" y="55"/>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ln>
                <a:solidFill>
                  <a:schemeClr val="bg1"/>
                </a:solidFill>
              </a:ln>
            </a:endParaRPr>
          </a:p>
        </p:txBody>
      </p:sp>
      <p:sp>
        <p:nvSpPr>
          <p:cNvPr id="11" name="Freeform 2"/>
          <p:cNvSpPr>
            <a:spLocks/>
          </p:cNvSpPr>
          <p:nvPr/>
        </p:nvSpPr>
        <p:spPr bwMode="auto">
          <a:xfrm>
            <a:off x="228600" y="1008062"/>
            <a:ext cx="8382000"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2" name="Freeform 2"/>
          <p:cNvSpPr>
            <a:spLocks/>
          </p:cNvSpPr>
          <p:nvPr/>
        </p:nvSpPr>
        <p:spPr bwMode="auto">
          <a:xfrm>
            <a:off x="316345" y="1066800"/>
            <a:ext cx="8218055"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3" name="Rectangle 12"/>
          <p:cNvSpPr/>
          <p:nvPr/>
        </p:nvSpPr>
        <p:spPr>
          <a:xfrm>
            <a:off x="304800" y="304800"/>
            <a:ext cx="8229600" cy="6096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rot="16200000">
            <a:off x="-1269712" y="3769667"/>
            <a:ext cx="4495800" cy="461665"/>
          </a:xfrm>
          <a:prstGeom prst="rect">
            <a:avLst/>
          </a:prstGeom>
          <a:noFill/>
        </p:spPr>
        <p:txBody>
          <a:bodyPr wrap="square" rtlCol="0">
            <a:spAutoFit/>
          </a:bodyPr>
          <a:lstStyle/>
          <a:p>
            <a:r>
              <a:rPr lang="en-US" sz="2400" cap="all" dirty="0" smtClean="0">
                <a:solidFill>
                  <a:schemeClr val="bg1"/>
                </a:solidFill>
                <a:latin typeface="Century Schoolbook" pitchFamily="18" charset="0"/>
              </a:rPr>
              <a:t>Certification Program</a:t>
            </a:r>
            <a:endParaRPr lang="en-US" sz="2400" cap="all" dirty="0">
              <a:solidFill>
                <a:schemeClr val="bg1"/>
              </a:solidFill>
              <a:latin typeface="Century Schoolbook" pitchFamily="18" charset="0"/>
            </a:endParaRPr>
          </a:p>
        </p:txBody>
      </p:sp>
      <p:sp>
        <p:nvSpPr>
          <p:cNvPr id="14" name="TextBox 13"/>
          <p:cNvSpPr txBox="1"/>
          <p:nvPr/>
        </p:nvSpPr>
        <p:spPr>
          <a:xfrm>
            <a:off x="2590800" y="393997"/>
            <a:ext cx="4876800" cy="461665"/>
          </a:xfrm>
          <a:prstGeom prst="rect">
            <a:avLst/>
          </a:prstGeom>
          <a:noFill/>
        </p:spPr>
        <p:txBody>
          <a:bodyPr wrap="square" rtlCol="0">
            <a:spAutoFit/>
          </a:bodyPr>
          <a:lstStyle/>
          <a:p>
            <a:pPr algn="ctr"/>
            <a:r>
              <a:rPr lang="en-US" sz="2400" cap="all" dirty="0" smtClean="0">
                <a:solidFill>
                  <a:schemeClr val="bg1"/>
                </a:solidFill>
                <a:latin typeface="Century Schoolbook" pitchFamily="18" charset="0"/>
              </a:rPr>
              <a:t>Equipment Transfers</a:t>
            </a:r>
            <a:endParaRPr lang="en-US" sz="2400" cap="all" dirty="0">
              <a:solidFill>
                <a:schemeClr val="bg1"/>
              </a:solidFill>
              <a:latin typeface="Century Schoolbook" pitchFamily="18" charset="0"/>
            </a:endParaRPr>
          </a:p>
        </p:txBody>
      </p:sp>
      <p:pic>
        <p:nvPicPr>
          <p:cNvPr id="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l="720" r="720"/>
          <a:stretch>
            <a:fillRect/>
          </a:stretch>
        </p:blipFill>
        <p:spPr bwMode="auto">
          <a:xfrm>
            <a:off x="317272" y="321809"/>
            <a:ext cx="1346656" cy="110340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3" name="Rectangle 2"/>
          <p:cNvSpPr/>
          <p:nvPr/>
        </p:nvSpPr>
        <p:spPr>
          <a:xfrm>
            <a:off x="1685925" y="1476812"/>
            <a:ext cx="6807199" cy="4247317"/>
          </a:xfrm>
          <a:prstGeom prst="rect">
            <a:avLst/>
          </a:prstGeom>
        </p:spPr>
        <p:txBody>
          <a:bodyPr wrap="square">
            <a:spAutoFit/>
          </a:bodyPr>
          <a:lstStyle/>
          <a:p>
            <a:pPr marL="285750" indent="-285750">
              <a:buFont typeface="Arial" pitchFamily="34" charset="0"/>
              <a:buChar char="•"/>
            </a:pPr>
            <a:r>
              <a:rPr lang="en-US" dirty="0"/>
              <a:t>Equipment is sometimes transferred from one department to another.  The Accountable Officer transferring the equipment should complete an Equipment Transaction Form, BO-80-01, before the property is transferred.  The receiving and releasing department should both sign their approval for the transfer.  The form is then sent to Property Services for final approval so changes can be made in the system</a:t>
            </a:r>
            <a:r>
              <a:rPr lang="en-US" dirty="0"/>
              <a:t>. </a:t>
            </a:r>
            <a:r>
              <a:rPr lang="en-US" dirty="0">
                <a:hlinkClick r:id="rId4"/>
              </a:rPr>
              <a:t>http://</a:t>
            </a:r>
            <a:r>
              <a:rPr lang="en-US" dirty="0" smtClean="0">
                <a:hlinkClick r:id="rId4"/>
              </a:rPr>
              <a:t>www.auburn.edu/administration/business_office/pdf/bo8001.pdf</a:t>
            </a:r>
            <a:endParaRPr lang="en-US" dirty="0"/>
          </a:p>
          <a:p>
            <a:pPr marL="285750" indent="-285750">
              <a:buFont typeface="Arial" pitchFamily="34" charset="0"/>
              <a:buChar char="•"/>
            </a:pPr>
            <a:r>
              <a:rPr lang="en-US" dirty="0"/>
              <a:t>Four things Property Services needs to know when a department is transferring any equipment.</a:t>
            </a:r>
          </a:p>
          <a:p>
            <a:pPr marL="742950" lvl="1" indent="-285750">
              <a:buFont typeface="Arial" pitchFamily="34" charset="0"/>
              <a:buChar char="•"/>
            </a:pPr>
            <a:r>
              <a:rPr lang="en-US" dirty="0"/>
              <a:t>(1)	Department change?</a:t>
            </a:r>
          </a:p>
          <a:p>
            <a:pPr marL="742950" lvl="1" indent="-285750">
              <a:buFont typeface="Arial" pitchFamily="34" charset="0"/>
              <a:buChar char="•"/>
            </a:pPr>
            <a:r>
              <a:rPr lang="en-US" dirty="0"/>
              <a:t>(2)	Building change?</a:t>
            </a:r>
          </a:p>
          <a:p>
            <a:pPr marL="742950" lvl="1" indent="-285750">
              <a:buFont typeface="Arial" pitchFamily="34" charset="0"/>
              <a:buChar char="•"/>
            </a:pPr>
            <a:r>
              <a:rPr lang="en-US" dirty="0"/>
              <a:t>(3) 	Room change?</a:t>
            </a:r>
          </a:p>
          <a:p>
            <a:pPr marL="742950" lvl="1" indent="-285750">
              <a:buFont typeface="Arial" pitchFamily="34" charset="0"/>
              <a:buChar char="•"/>
            </a:pPr>
            <a:r>
              <a:rPr lang="en-US" dirty="0"/>
              <a:t>(4)	Is assistance required in moving this equipment?</a:t>
            </a:r>
          </a:p>
        </p:txBody>
      </p:sp>
    </p:spTree>
    <p:extLst>
      <p:ext uri="{BB962C8B-B14F-4D97-AF65-F5344CB8AC3E}">
        <p14:creationId xmlns:p14="http://schemas.microsoft.com/office/powerpoint/2010/main" val="1592172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AU%20tower%20logo[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5541932"/>
            <a:ext cx="873125" cy="79428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6" name="Rectangle 5"/>
          <p:cNvSpPr/>
          <p:nvPr/>
        </p:nvSpPr>
        <p:spPr>
          <a:xfrm>
            <a:off x="1676400" y="304800"/>
            <a:ext cx="6858000" cy="1143000"/>
          </a:xfrm>
          <a:prstGeom prst="rect">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04800" y="304800"/>
            <a:ext cx="1371600" cy="6096000"/>
          </a:xfrm>
          <a:prstGeom prst="rect">
            <a:avLst/>
          </a:prstGeom>
          <a:solidFill>
            <a:srgbClr val="0000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2"/>
          <p:cNvSpPr>
            <a:spLocks/>
          </p:cNvSpPr>
          <p:nvPr/>
        </p:nvSpPr>
        <p:spPr bwMode="auto">
          <a:xfrm>
            <a:off x="316344" y="855662"/>
            <a:ext cx="8218056"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314325" y="914400"/>
            <a:ext cx="8220075" cy="744538"/>
          </a:xfrm>
          <a:custGeom>
            <a:avLst/>
            <a:gdLst>
              <a:gd name="T0" fmla="*/ 0 w 2448"/>
              <a:gd name="T1" fmla="*/ 248 h 248"/>
              <a:gd name="T2" fmla="*/ 2448 w 2448"/>
              <a:gd name="T3" fmla="*/ 55 h 248"/>
            </a:gdLst>
            <a:ahLst/>
            <a:cxnLst>
              <a:cxn ang="0">
                <a:pos x="T0" y="T1"/>
              </a:cxn>
              <a:cxn ang="0">
                <a:pos x="T2" y="T3"/>
              </a:cxn>
            </a:cxnLst>
            <a:rect l="0" t="0" r="r" b="b"/>
            <a:pathLst>
              <a:path w="2448" h="248">
                <a:moveTo>
                  <a:pt x="0" y="248"/>
                </a:moveTo>
                <a:cubicBezTo>
                  <a:pt x="929" y="0"/>
                  <a:pt x="1821" y="1"/>
                  <a:pt x="2448" y="55"/>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ln>
                <a:solidFill>
                  <a:schemeClr val="bg1"/>
                </a:solidFill>
              </a:ln>
            </a:endParaRPr>
          </a:p>
        </p:txBody>
      </p:sp>
      <p:sp>
        <p:nvSpPr>
          <p:cNvPr id="11" name="Freeform 2"/>
          <p:cNvSpPr>
            <a:spLocks/>
          </p:cNvSpPr>
          <p:nvPr/>
        </p:nvSpPr>
        <p:spPr bwMode="auto">
          <a:xfrm>
            <a:off x="228600" y="1008062"/>
            <a:ext cx="8382000"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2" name="Freeform 2"/>
          <p:cNvSpPr>
            <a:spLocks/>
          </p:cNvSpPr>
          <p:nvPr/>
        </p:nvSpPr>
        <p:spPr bwMode="auto">
          <a:xfrm>
            <a:off x="316345" y="1066800"/>
            <a:ext cx="8218055"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3" name="Rectangle 12"/>
          <p:cNvSpPr/>
          <p:nvPr/>
        </p:nvSpPr>
        <p:spPr>
          <a:xfrm>
            <a:off x="304800" y="304800"/>
            <a:ext cx="8229600" cy="6096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rot="16200000">
            <a:off x="-1269712" y="3769667"/>
            <a:ext cx="4495800" cy="461665"/>
          </a:xfrm>
          <a:prstGeom prst="rect">
            <a:avLst/>
          </a:prstGeom>
          <a:noFill/>
        </p:spPr>
        <p:txBody>
          <a:bodyPr wrap="square" rtlCol="0">
            <a:spAutoFit/>
          </a:bodyPr>
          <a:lstStyle/>
          <a:p>
            <a:r>
              <a:rPr lang="en-US" sz="2400" cap="all" dirty="0" smtClean="0">
                <a:solidFill>
                  <a:schemeClr val="bg1"/>
                </a:solidFill>
                <a:latin typeface="Century Schoolbook" pitchFamily="18" charset="0"/>
              </a:rPr>
              <a:t>Certification Program</a:t>
            </a:r>
            <a:endParaRPr lang="en-US" sz="2400" cap="all" dirty="0">
              <a:solidFill>
                <a:schemeClr val="bg1"/>
              </a:solidFill>
              <a:latin typeface="Century Schoolbook" pitchFamily="18" charset="0"/>
            </a:endParaRPr>
          </a:p>
        </p:txBody>
      </p:sp>
      <p:sp>
        <p:nvSpPr>
          <p:cNvPr id="14" name="TextBox 13"/>
          <p:cNvSpPr txBox="1"/>
          <p:nvPr/>
        </p:nvSpPr>
        <p:spPr>
          <a:xfrm>
            <a:off x="1828799" y="393997"/>
            <a:ext cx="6588125" cy="430887"/>
          </a:xfrm>
          <a:prstGeom prst="rect">
            <a:avLst/>
          </a:prstGeom>
          <a:noFill/>
        </p:spPr>
        <p:txBody>
          <a:bodyPr wrap="square" rtlCol="0">
            <a:spAutoFit/>
          </a:bodyPr>
          <a:lstStyle/>
          <a:p>
            <a:pPr algn="ctr"/>
            <a:r>
              <a:rPr lang="en-US" sz="2200" cap="all" dirty="0" smtClean="0">
                <a:solidFill>
                  <a:schemeClr val="bg1"/>
                </a:solidFill>
                <a:latin typeface="Century Schoolbook" pitchFamily="18" charset="0"/>
              </a:rPr>
              <a:t>Federal Property</a:t>
            </a:r>
            <a:endParaRPr lang="en-US" sz="2200" cap="all" dirty="0">
              <a:solidFill>
                <a:schemeClr val="bg1"/>
              </a:solidFill>
              <a:latin typeface="Century Schoolbook" pitchFamily="18" charset="0"/>
            </a:endParaRPr>
          </a:p>
        </p:txBody>
      </p:sp>
      <p:sp>
        <p:nvSpPr>
          <p:cNvPr id="2" name="Rectangle 1"/>
          <p:cNvSpPr/>
          <p:nvPr/>
        </p:nvSpPr>
        <p:spPr>
          <a:xfrm>
            <a:off x="1770017" y="1658938"/>
            <a:ext cx="6477001" cy="3970318"/>
          </a:xfrm>
          <a:prstGeom prst="rect">
            <a:avLst/>
          </a:prstGeom>
        </p:spPr>
        <p:txBody>
          <a:bodyPr wrap="square">
            <a:spAutoFit/>
          </a:bodyPr>
          <a:lstStyle/>
          <a:p>
            <a:pPr marL="285750" indent="-285750">
              <a:buFont typeface="Arial" pitchFamily="34" charset="0"/>
              <a:buChar char="•"/>
            </a:pPr>
            <a:r>
              <a:rPr lang="en-US" dirty="0"/>
              <a:t>Each </a:t>
            </a:r>
            <a:r>
              <a:rPr lang="en-US" sz="2000" b="1" dirty="0"/>
              <a:t>principal investigator </a:t>
            </a:r>
            <a:r>
              <a:rPr lang="en-US" dirty="0"/>
              <a:t>must maintain a separate and complete file of purchase orders and receiving reports for equipment acquired under each Federal project.  Receiving reports should show serial numbers and other pertinent data so that equipment can be readily identified.</a:t>
            </a:r>
          </a:p>
          <a:p>
            <a:pPr marL="285750" indent="-285750">
              <a:buFont typeface="Arial" pitchFamily="34" charset="0"/>
              <a:buChar char="•"/>
            </a:pPr>
            <a:r>
              <a:rPr lang="en-US" dirty="0"/>
              <a:t>Equipment purchased under a Federal project should be tagged by Property Services.  If title is to remain with the Federal government, the identification tag will have a specially marked property control number in the 400000 range.</a:t>
            </a:r>
          </a:p>
          <a:p>
            <a:pPr marL="285750" indent="-285750">
              <a:buFont typeface="Arial" pitchFamily="34" charset="0"/>
              <a:buChar char="•"/>
            </a:pPr>
            <a:r>
              <a:rPr lang="en-US" dirty="0"/>
              <a:t>For equipment purchased by contract or grant, any transfer of the equipment outside Auburn University, such as with the departure of the principal investigator, is dependent upon stipulations in the contract or grant and requires approval of the Sponsored Programs Office. </a:t>
            </a:r>
          </a:p>
        </p:txBody>
      </p:sp>
    </p:spTree>
    <p:extLst>
      <p:ext uri="{BB962C8B-B14F-4D97-AF65-F5344CB8AC3E}">
        <p14:creationId xmlns:p14="http://schemas.microsoft.com/office/powerpoint/2010/main" val="3844586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AU%20tower%20logo[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43800" y="5541932"/>
            <a:ext cx="873125" cy="79428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6" name="Rectangle 5"/>
          <p:cNvSpPr/>
          <p:nvPr/>
        </p:nvSpPr>
        <p:spPr>
          <a:xfrm>
            <a:off x="1676400" y="304800"/>
            <a:ext cx="6858000" cy="1143000"/>
          </a:xfrm>
          <a:prstGeom prst="rect">
            <a:avLst/>
          </a:prstGeom>
          <a:solidFill>
            <a:srgbClr val="FF6600"/>
          </a:solidFill>
          <a:ln>
            <a:solidFill>
              <a:srgbClr val="FF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304800" y="304800"/>
            <a:ext cx="1371600" cy="6096000"/>
          </a:xfrm>
          <a:prstGeom prst="rect">
            <a:avLst/>
          </a:prstGeom>
          <a:solidFill>
            <a:srgbClr val="000099"/>
          </a:solidFill>
          <a:ln>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eeform 2"/>
          <p:cNvSpPr>
            <a:spLocks/>
          </p:cNvSpPr>
          <p:nvPr/>
        </p:nvSpPr>
        <p:spPr bwMode="auto">
          <a:xfrm>
            <a:off x="316344" y="855662"/>
            <a:ext cx="8218056"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314325" y="914400"/>
            <a:ext cx="8220075" cy="744538"/>
          </a:xfrm>
          <a:custGeom>
            <a:avLst/>
            <a:gdLst>
              <a:gd name="T0" fmla="*/ 0 w 2448"/>
              <a:gd name="T1" fmla="*/ 248 h 248"/>
              <a:gd name="T2" fmla="*/ 2448 w 2448"/>
              <a:gd name="T3" fmla="*/ 55 h 248"/>
            </a:gdLst>
            <a:ahLst/>
            <a:cxnLst>
              <a:cxn ang="0">
                <a:pos x="T0" y="T1"/>
              </a:cxn>
              <a:cxn ang="0">
                <a:pos x="T2" y="T3"/>
              </a:cxn>
            </a:cxnLst>
            <a:rect l="0" t="0" r="r" b="b"/>
            <a:pathLst>
              <a:path w="2448" h="248">
                <a:moveTo>
                  <a:pt x="0" y="248"/>
                </a:moveTo>
                <a:cubicBezTo>
                  <a:pt x="929" y="0"/>
                  <a:pt x="1821" y="1"/>
                  <a:pt x="2448" y="55"/>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ln>
                <a:solidFill>
                  <a:schemeClr val="bg1"/>
                </a:solidFill>
              </a:ln>
            </a:endParaRPr>
          </a:p>
        </p:txBody>
      </p:sp>
      <p:sp>
        <p:nvSpPr>
          <p:cNvPr id="11" name="Freeform 2"/>
          <p:cNvSpPr>
            <a:spLocks/>
          </p:cNvSpPr>
          <p:nvPr/>
        </p:nvSpPr>
        <p:spPr bwMode="auto">
          <a:xfrm>
            <a:off x="228600" y="1008062"/>
            <a:ext cx="8382000"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chemeClr val="bg1"/>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2" name="Freeform 2"/>
          <p:cNvSpPr>
            <a:spLocks/>
          </p:cNvSpPr>
          <p:nvPr/>
        </p:nvSpPr>
        <p:spPr bwMode="auto">
          <a:xfrm>
            <a:off x="316345" y="1066800"/>
            <a:ext cx="8218055" cy="744538"/>
          </a:xfrm>
          <a:custGeom>
            <a:avLst/>
            <a:gdLst>
              <a:gd name="T0" fmla="*/ 2448 w 2448"/>
              <a:gd name="T1" fmla="*/ 56 h 248"/>
              <a:gd name="T2" fmla="*/ 0 w 2448"/>
              <a:gd name="T3" fmla="*/ 248 h 248"/>
            </a:gdLst>
            <a:ahLst/>
            <a:cxnLst>
              <a:cxn ang="0">
                <a:pos x="T0" y="T1"/>
              </a:cxn>
              <a:cxn ang="0">
                <a:pos x="T2" y="T3"/>
              </a:cxn>
            </a:cxnLst>
            <a:rect l="0" t="0" r="r" b="b"/>
            <a:pathLst>
              <a:path w="2448" h="248">
                <a:moveTo>
                  <a:pt x="2448" y="56"/>
                </a:moveTo>
                <a:cubicBezTo>
                  <a:pt x="1822" y="1"/>
                  <a:pt x="929" y="0"/>
                  <a:pt x="0" y="248"/>
                </a:cubicBezTo>
              </a:path>
            </a:pathLst>
          </a:custGeom>
          <a:noFill/>
          <a:ln w="6350" cap="flat" cmpd="sng">
            <a:solidFill>
              <a:srgbClr val="EFB32F"/>
            </a:solidFill>
            <a:prstDash val="solid"/>
            <a:miter lim="800000"/>
            <a:headEnd/>
            <a:tailEnd/>
          </a:ln>
          <a:effectLst/>
          <a:extLst>
            <a:ext uri="{909E8E84-426E-40DD-AFC4-6F175D3DCCD1}">
              <a14:hiddenFill xmlns:a14="http://schemas.microsoft.com/office/drawing/2010/main">
                <a:solidFill>
                  <a:srgbClr val="FFFFFE"/>
                </a:solidFill>
              </a14:hiddenFill>
            </a:ext>
            <a:ext uri="{AF507438-7753-43E0-B8FC-AC1667EBCBE1}">
              <a14:hiddenEffects xmlns:a14="http://schemas.microsoft.com/office/drawing/2010/main">
                <a:effectLst>
                  <a:outerShdw dist="35921" dir="2700000" algn="ctr" rotWithShape="0">
                    <a:srgbClr val="8C8682"/>
                  </a:outerShdw>
                </a:effectLst>
              </a14:hiddenEffects>
            </a:ext>
          </a:extLst>
        </p:spPr>
        <p:txBody>
          <a:bodyPr vert="horz" wrap="square" lIns="91440" tIns="45720" rIns="91440" bIns="45720" numCol="1" anchor="t" anchorCtr="0" compatLnSpc="1">
            <a:prstTxWarp prst="textNoShape">
              <a:avLst/>
            </a:prstTxWarp>
          </a:bodyPr>
          <a:lstStyle/>
          <a:p>
            <a:endParaRPr lang="en-US"/>
          </a:p>
        </p:txBody>
      </p:sp>
      <p:sp>
        <p:nvSpPr>
          <p:cNvPr id="13" name="Rectangle 12"/>
          <p:cNvSpPr/>
          <p:nvPr/>
        </p:nvSpPr>
        <p:spPr>
          <a:xfrm>
            <a:off x="304800" y="304800"/>
            <a:ext cx="8229600" cy="6096000"/>
          </a:xfrm>
          <a:prstGeom prst="rect">
            <a:avLst/>
          </a:prstGeom>
          <a:no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rot="16200000">
            <a:off x="-1269712" y="3769667"/>
            <a:ext cx="4495800" cy="461665"/>
          </a:xfrm>
          <a:prstGeom prst="rect">
            <a:avLst/>
          </a:prstGeom>
          <a:noFill/>
        </p:spPr>
        <p:txBody>
          <a:bodyPr wrap="square" rtlCol="0">
            <a:spAutoFit/>
          </a:bodyPr>
          <a:lstStyle/>
          <a:p>
            <a:r>
              <a:rPr lang="en-US" sz="2400" cap="all" dirty="0" smtClean="0">
                <a:solidFill>
                  <a:schemeClr val="bg1"/>
                </a:solidFill>
                <a:latin typeface="Century Schoolbook" pitchFamily="18" charset="0"/>
              </a:rPr>
              <a:t>Certification Program</a:t>
            </a:r>
            <a:endParaRPr lang="en-US" sz="2400" cap="all" dirty="0">
              <a:solidFill>
                <a:schemeClr val="bg1"/>
              </a:solidFill>
              <a:latin typeface="Century Schoolbook" pitchFamily="18" charset="0"/>
            </a:endParaRPr>
          </a:p>
        </p:txBody>
      </p:sp>
      <p:sp>
        <p:nvSpPr>
          <p:cNvPr id="14" name="TextBox 13"/>
          <p:cNvSpPr txBox="1"/>
          <p:nvPr/>
        </p:nvSpPr>
        <p:spPr>
          <a:xfrm>
            <a:off x="1828799" y="393997"/>
            <a:ext cx="6588125" cy="769441"/>
          </a:xfrm>
          <a:prstGeom prst="rect">
            <a:avLst/>
          </a:prstGeom>
          <a:noFill/>
        </p:spPr>
        <p:txBody>
          <a:bodyPr wrap="square" rtlCol="0">
            <a:spAutoFit/>
          </a:bodyPr>
          <a:lstStyle/>
          <a:p>
            <a:pPr algn="ctr"/>
            <a:r>
              <a:rPr lang="en-US" sz="2200" cap="all" dirty="0">
                <a:solidFill>
                  <a:schemeClr val="bg1"/>
                </a:solidFill>
                <a:latin typeface="Century Schoolbook" pitchFamily="18" charset="0"/>
              </a:rPr>
              <a:t>REMOVING PROPERTY FROM</a:t>
            </a:r>
            <a:br>
              <a:rPr lang="en-US" sz="2200" cap="all" dirty="0">
                <a:solidFill>
                  <a:schemeClr val="bg1"/>
                </a:solidFill>
                <a:latin typeface="Century Schoolbook" pitchFamily="18" charset="0"/>
              </a:rPr>
            </a:br>
            <a:r>
              <a:rPr lang="en-US" sz="2200" cap="all" dirty="0">
                <a:solidFill>
                  <a:schemeClr val="bg1"/>
                </a:solidFill>
                <a:latin typeface="Century Schoolbook" pitchFamily="18" charset="0"/>
              </a:rPr>
              <a:t>UNIVERSITY </a:t>
            </a:r>
            <a:r>
              <a:rPr lang="en-US" sz="2200" cap="all" dirty="0" smtClean="0">
                <a:solidFill>
                  <a:schemeClr val="bg1"/>
                </a:solidFill>
                <a:latin typeface="Century Schoolbook" pitchFamily="18" charset="0"/>
              </a:rPr>
              <a:t>PREMISES</a:t>
            </a:r>
            <a:endParaRPr lang="en-US" sz="2200" cap="all" dirty="0">
              <a:solidFill>
                <a:schemeClr val="bg1"/>
              </a:solidFill>
              <a:latin typeface="Century Schoolbook" pitchFamily="18" charset="0"/>
            </a:endParaRPr>
          </a:p>
        </p:txBody>
      </p:sp>
      <p:pic>
        <p:nvPicPr>
          <p:cNvPr id="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l="3105" r="3105"/>
          <a:stretch>
            <a:fillRect/>
          </a:stretch>
        </p:blipFill>
        <p:spPr bwMode="auto">
          <a:xfrm>
            <a:off x="285244" y="312249"/>
            <a:ext cx="1385888" cy="113555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3" name="Rectangle 2"/>
          <p:cNvSpPr/>
          <p:nvPr/>
        </p:nvSpPr>
        <p:spPr>
          <a:xfrm>
            <a:off x="2133600" y="1600200"/>
            <a:ext cx="5638800" cy="4093428"/>
          </a:xfrm>
          <a:prstGeom prst="rect">
            <a:avLst/>
          </a:prstGeom>
        </p:spPr>
        <p:txBody>
          <a:bodyPr wrap="square">
            <a:spAutoFit/>
          </a:bodyPr>
          <a:lstStyle/>
          <a:p>
            <a:pPr marL="342900" indent="-342900">
              <a:buFont typeface="Arial" pitchFamily="34" charset="0"/>
              <a:buChar char="•"/>
            </a:pPr>
            <a:r>
              <a:rPr lang="en-US" sz="2000" dirty="0"/>
              <a:t>Written permission from the appropriate department head is required before University owned or controlled equipment can be removed from University premises.  </a:t>
            </a:r>
            <a:endParaRPr lang="en-US" sz="2000" dirty="0" smtClean="0"/>
          </a:p>
          <a:p>
            <a:pPr marL="342900" indent="-342900">
              <a:buFont typeface="Arial" pitchFamily="34" charset="0"/>
              <a:buChar char="•"/>
            </a:pPr>
            <a:r>
              <a:rPr lang="en-US" sz="2000" dirty="0" smtClean="0"/>
              <a:t>Permission </a:t>
            </a:r>
            <a:r>
              <a:rPr lang="en-US" sz="2000" dirty="0"/>
              <a:t>should include a description of the equipment, its condition, any serial number, and the University property control number.  </a:t>
            </a:r>
            <a:endParaRPr lang="en-US" sz="2000" dirty="0" smtClean="0"/>
          </a:p>
          <a:p>
            <a:pPr marL="342900" indent="-342900">
              <a:buFont typeface="Arial" pitchFamily="34" charset="0"/>
              <a:buChar char="•"/>
            </a:pPr>
            <a:r>
              <a:rPr lang="en-US" sz="2000" dirty="0" smtClean="0"/>
              <a:t>The </a:t>
            </a:r>
            <a:r>
              <a:rPr lang="en-US" sz="2000" dirty="0"/>
              <a:t>Accountable Officer should retain this permission for future reference and it may be verified by Property Services.  </a:t>
            </a:r>
            <a:endParaRPr lang="en-US" sz="2000" dirty="0" smtClean="0"/>
          </a:p>
          <a:p>
            <a:pPr marL="342900" indent="-342900">
              <a:buFont typeface="Arial" pitchFamily="34" charset="0"/>
              <a:buChar char="•"/>
            </a:pPr>
            <a:r>
              <a:rPr lang="en-US" sz="2000" dirty="0" smtClean="0"/>
              <a:t>This </a:t>
            </a:r>
            <a:r>
              <a:rPr lang="en-US" sz="2000" dirty="0"/>
              <a:t>procedure should be used whenever equipment is returned to the manufacturer or sent off campus for repairs.</a:t>
            </a:r>
          </a:p>
        </p:txBody>
      </p:sp>
    </p:spTree>
    <p:extLst>
      <p:ext uri="{BB962C8B-B14F-4D97-AF65-F5344CB8AC3E}">
        <p14:creationId xmlns:p14="http://schemas.microsoft.com/office/powerpoint/2010/main" val="18383442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426</TotalTime>
  <Words>1315</Words>
  <Application>Microsoft Office PowerPoint</Application>
  <PresentationFormat>On-screen Show (4:3)</PresentationFormat>
  <Paragraphs>116</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Century Schoolbook</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ACES/CoAg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Latasha Mcilwain</dc:creator>
  <cp:lastModifiedBy>Jennifer Morris</cp:lastModifiedBy>
  <cp:revision>27</cp:revision>
  <dcterms:created xsi:type="dcterms:W3CDTF">2012-06-08T14:26:00Z</dcterms:created>
  <dcterms:modified xsi:type="dcterms:W3CDTF">2015-11-30T19:30:34Z</dcterms:modified>
</cp:coreProperties>
</file>