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7" r:id="rId3"/>
    <p:sldId id="257" r:id="rId4"/>
    <p:sldId id="260" r:id="rId5"/>
    <p:sldId id="261" r:id="rId6"/>
    <p:sldId id="266" r:id="rId7"/>
    <p:sldId id="263" r:id="rId8"/>
    <p:sldId id="258" r:id="rId9"/>
    <p:sldId id="259" r:id="rId10"/>
    <p:sldId id="265" r:id="rId11"/>
    <p:sldId id="280" r:id="rId12"/>
    <p:sldId id="281" r:id="rId13"/>
    <p:sldId id="282" r:id="rId14"/>
    <p:sldId id="283" r:id="rId15"/>
    <p:sldId id="284" r:id="rId16"/>
    <p:sldId id="267" r:id="rId17"/>
    <p:sldId id="268" r:id="rId18"/>
    <p:sldId id="279" r:id="rId19"/>
    <p:sldId id="278" r:id="rId20"/>
    <p:sldId id="271" r:id="rId21"/>
    <p:sldId id="272" r:id="rId22"/>
    <p:sldId id="27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0DAB4B0-FA95-4DBA-B8C0-A02E77CEE210}" type="datetimeFigureOut">
              <a:rPr lang="en-US" smtClean="0"/>
              <a:t>7/24/2018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7821FBE-1131-4AD5-BB4B-FE5E56324931}" type="slidenum">
              <a:rPr lang="en-US" smtClean="0"/>
              <a:t>‹#›</a:t>
            </a:fld>
            <a:endParaRPr lang="en-US"/>
          </a:p>
        </p:txBody>
      </p:sp>
    </p:spTree>
    <p:extLst>
      <p:ext uri="{BB962C8B-B14F-4D97-AF65-F5344CB8AC3E}">
        <p14:creationId xmlns:p14="http://schemas.microsoft.com/office/powerpoint/2010/main" val="97597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B155431-2037-469A-8F58-CB28BA467BFD}" type="datetimeFigureOut">
              <a:rPr lang="en-US" smtClean="0"/>
              <a:t>7/24/2018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E8A540D-DA3F-4DDD-B5FC-C42B1AF2AA34}" type="slidenum">
              <a:rPr lang="en-US" smtClean="0"/>
              <a:t>‹#›</a:t>
            </a:fld>
            <a:endParaRPr lang="en-US"/>
          </a:p>
        </p:txBody>
      </p:sp>
    </p:spTree>
    <p:extLst>
      <p:ext uri="{BB962C8B-B14F-4D97-AF65-F5344CB8AC3E}">
        <p14:creationId xmlns:p14="http://schemas.microsoft.com/office/powerpoint/2010/main" val="83966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A540D-DA3F-4DDD-B5FC-C42B1AF2AA34}" type="slidenum">
              <a:rPr lang="en-US" smtClean="0"/>
              <a:t>3</a:t>
            </a:fld>
            <a:endParaRPr lang="en-US"/>
          </a:p>
        </p:txBody>
      </p:sp>
    </p:spTree>
    <p:extLst>
      <p:ext uri="{BB962C8B-B14F-4D97-AF65-F5344CB8AC3E}">
        <p14:creationId xmlns:p14="http://schemas.microsoft.com/office/powerpoint/2010/main" val="205093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A540D-DA3F-4DDD-B5FC-C42B1AF2AA34}" type="slidenum">
              <a:rPr lang="en-US" smtClean="0"/>
              <a:t>7</a:t>
            </a:fld>
            <a:endParaRPr lang="en-US"/>
          </a:p>
        </p:txBody>
      </p:sp>
    </p:spTree>
    <p:extLst>
      <p:ext uri="{BB962C8B-B14F-4D97-AF65-F5344CB8AC3E}">
        <p14:creationId xmlns:p14="http://schemas.microsoft.com/office/powerpoint/2010/main" val="205093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A540D-DA3F-4DDD-B5FC-C42B1AF2AA34}" type="slidenum">
              <a:rPr lang="en-US" smtClean="0"/>
              <a:t>10</a:t>
            </a:fld>
            <a:endParaRPr lang="en-US"/>
          </a:p>
        </p:txBody>
      </p:sp>
    </p:spTree>
    <p:extLst>
      <p:ext uri="{BB962C8B-B14F-4D97-AF65-F5344CB8AC3E}">
        <p14:creationId xmlns:p14="http://schemas.microsoft.com/office/powerpoint/2010/main" val="205093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A540D-DA3F-4DDD-B5FC-C42B1AF2AA34}" type="slidenum">
              <a:rPr lang="en-US" smtClean="0"/>
              <a:t>16</a:t>
            </a:fld>
            <a:endParaRPr lang="en-US"/>
          </a:p>
        </p:txBody>
      </p:sp>
    </p:spTree>
    <p:extLst>
      <p:ext uri="{BB962C8B-B14F-4D97-AF65-F5344CB8AC3E}">
        <p14:creationId xmlns:p14="http://schemas.microsoft.com/office/powerpoint/2010/main" val="205093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8A540D-DA3F-4DDD-B5FC-C42B1AF2AA34}" type="slidenum">
              <a:rPr lang="en-US" smtClean="0"/>
              <a:t>20</a:t>
            </a:fld>
            <a:endParaRPr lang="en-US"/>
          </a:p>
        </p:txBody>
      </p:sp>
    </p:spTree>
    <p:extLst>
      <p:ext uri="{BB962C8B-B14F-4D97-AF65-F5344CB8AC3E}">
        <p14:creationId xmlns:p14="http://schemas.microsoft.com/office/powerpoint/2010/main" val="205093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7D923-BFD9-45BA-AA78-3A044378DD2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139803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7D923-BFD9-45BA-AA78-3A044378DD2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191402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7D923-BFD9-45BA-AA78-3A044378DD2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116612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7D923-BFD9-45BA-AA78-3A044378DD2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40808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7D923-BFD9-45BA-AA78-3A044378DD29}"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340869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7D923-BFD9-45BA-AA78-3A044378DD2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104068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7D923-BFD9-45BA-AA78-3A044378DD29}"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357433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7D923-BFD9-45BA-AA78-3A044378DD29}"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334458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7D923-BFD9-45BA-AA78-3A044378DD29}"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225004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7D923-BFD9-45BA-AA78-3A044378DD2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191225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7D923-BFD9-45BA-AA78-3A044378DD29}"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DCCC6-FB6B-4938-9197-C1EDF6523ADA}" type="slidenum">
              <a:rPr lang="en-US" smtClean="0"/>
              <a:t>‹#›</a:t>
            </a:fld>
            <a:endParaRPr lang="en-US"/>
          </a:p>
        </p:txBody>
      </p:sp>
    </p:spTree>
    <p:extLst>
      <p:ext uri="{BB962C8B-B14F-4D97-AF65-F5344CB8AC3E}">
        <p14:creationId xmlns:p14="http://schemas.microsoft.com/office/powerpoint/2010/main" val="6033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7D923-BFD9-45BA-AA78-3A044378DD29}" type="datetimeFigureOut">
              <a:rPr lang="en-US" smtClean="0"/>
              <a:t>7/24/2018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DCCC6-FB6B-4938-9197-C1EDF6523ADA}" type="slidenum">
              <a:rPr lang="en-US" smtClean="0"/>
              <a:t>‹#›</a:t>
            </a:fld>
            <a:endParaRPr lang="en-US"/>
          </a:p>
        </p:txBody>
      </p:sp>
    </p:spTree>
    <p:extLst>
      <p:ext uri="{BB962C8B-B14F-4D97-AF65-F5344CB8AC3E}">
        <p14:creationId xmlns:p14="http://schemas.microsoft.com/office/powerpoint/2010/main" val="306010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lstStyle/>
          <a:p>
            <a:r>
              <a:rPr lang="en-US" sz="3200" dirty="0" smtClean="0"/>
              <a:t>Contracts &amp; Grants Accounting’s</a:t>
            </a:r>
            <a:br>
              <a:rPr lang="en-US" sz="3200" dirty="0" smtClean="0"/>
            </a:br>
            <a:r>
              <a:rPr lang="en-US" sz="3200" dirty="0" smtClean="0"/>
              <a:t> </a:t>
            </a:r>
            <a:br>
              <a:rPr lang="en-US" sz="3200" dirty="0" smtClean="0"/>
            </a:br>
            <a:r>
              <a:rPr lang="en-US" dirty="0" smtClean="0"/>
              <a:t>“TOP 5” Series</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solidFill>
                  <a:srgbClr val="0070C0"/>
                </a:solidFill>
              </a:rPr>
              <a:t>“Documenting Expenditures”</a:t>
            </a:r>
            <a:endParaRPr lang="en-US" dirty="0">
              <a:solidFill>
                <a:srgbClr val="0070C0"/>
              </a:solidFill>
            </a:endParaRPr>
          </a:p>
        </p:txBody>
      </p:sp>
    </p:spTree>
    <p:extLst>
      <p:ext uri="{BB962C8B-B14F-4D97-AF65-F5344CB8AC3E}">
        <p14:creationId xmlns:p14="http://schemas.microsoft.com/office/powerpoint/2010/main" val="428752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
            </a:r>
            <a:br>
              <a:rPr lang="en-US" dirty="0" smtClean="0"/>
            </a:br>
            <a:r>
              <a:rPr lang="en-US" dirty="0" smtClean="0"/>
              <a:t>Recommendation #3</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solidFill>
                  <a:srgbClr val="0070C0"/>
                </a:solidFill>
              </a:rPr>
              <a:t>If a charge is split between two or more FOPs, document justification for amounts.</a:t>
            </a:r>
          </a:p>
          <a:p>
            <a:pPr marL="0" indent="0" algn="ctr">
              <a:buNone/>
            </a:pPr>
            <a:endParaRPr lang="en-US" dirty="0">
              <a:solidFill>
                <a:srgbClr val="0070C0"/>
              </a:solidFill>
            </a:endParaRPr>
          </a:p>
          <a:p>
            <a:r>
              <a:rPr lang="en-US" dirty="0" smtClean="0">
                <a:solidFill>
                  <a:srgbClr val="0070C0"/>
                </a:solidFill>
              </a:rPr>
              <a:t>Shouldn’t be arbitrary</a:t>
            </a:r>
          </a:p>
          <a:p>
            <a:r>
              <a:rPr lang="en-US" dirty="0" smtClean="0">
                <a:solidFill>
                  <a:srgbClr val="0070C0"/>
                </a:solidFill>
              </a:rPr>
              <a:t>Shouldn’t be split simply to use up funds</a:t>
            </a:r>
          </a:p>
          <a:p>
            <a:r>
              <a:rPr lang="en-US" dirty="0" smtClean="0">
                <a:solidFill>
                  <a:srgbClr val="0070C0"/>
                </a:solidFill>
              </a:rPr>
              <a:t>Should be reasonable, logical and consistent</a:t>
            </a:r>
            <a:endParaRPr lang="en-US" dirty="0">
              <a:solidFill>
                <a:srgbClr val="0070C0"/>
              </a:solidFill>
            </a:endParaRPr>
          </a:p>
        </p:txBody>
      </p:sp>
    </p:spTree>
    <p:extLst>
      <p:ext uri="{BB962C8B-B14F-4D97-AF65-F5344CB8AC3E}">
        <p14:creationId xmlns:p14="http://schemas.microsoft.com/office/powerpoint/2010/main" val="325636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305800" cy="6032421"/>
          </a:xfrm>
          <a:prstGeom prst="rect">
            <a:avLst/>
          </a:prstGeom>
          <a:noFill/>
        </p:spPr>
        <p:txBody>
          <a:bodyPr wrap="square" rtlCol="0">
            <a:spAutoFit/>
          </a:bodyPr>
          <a:lstStyle/>
          <a:p>
            <a:r>
              <a:rPr lang="en-US" sz="3200" dirty="0" smtClean="0"/>
              <a:t>Case Study:</a:t>
            </a:r>
          </a:p>
          <a:p>
            <a:endParaRPr lang="en-US" sz="2400" dirty="0"/>
          </a:p>
          <a:p>
            <a:r>
              <a:rPr lang="en-US" sz="2400" dirty="0" smtClean="0">
                <a:solidFill>
                  <a:srgbClr val="0070C0"/>
                </a:solidFill>
              </a:rPr>
              <a:t>A PI has two awards to provide camps for kids from Birmingham City Schools and Montgomery City Schools.</a:t>
            </a:r>
          </a:p>
          <a:p>
            <a:endParaRPr lang="en-US" sz="2400" dirty="0">
              <a:solidFill>
                <a:srgbClr val="0070C0"/>
              </a:solidFill>
            </a:endParaRPr>
          </a:p>
          <a:p>
            <a:r>
              <a:rPr lang="en-US" sz="2400" dirty="0" smtClean="0">
                <a:solidFill>
                  <a:srgbClr val="0070C0"/>
                </a:solidFill>
              </a:rPr>
              <a:t>The number of kids attending from each school system varies each week.</a:t>
            </a:r>
          </a:p>
          <a:p>
            <a:endParaRPr lang="en-US" sz="2400" dirty="0">
              <a:solidFill>
                <a:srgbClr val="0070C0"/>
              </a:solidFill>
            </a:endParaRPr>
          </a:p>
          <a:p>
            <a:r>
              <a:rPr lang="en-US" sz="2400" dirty="0" smtClean="0">
                <a:solidFill>
                  <a:srgbClr val="0070C0"/>
                </a:solidFill>
              </a:rPr>
              <a:t>The PI hands you a pizza receipt and asks you to charge each grant half the cost.</a:t>
            </a:r>
          </a:p>
          <a:p>
            <a:endParaRPr lang="en-US" sz="2400" dirty="0" smtClean="0">
              <a:solidFill>
                <a:srgbClr val="0070C0"/>
              </a:solidFill>
            </a:endParaRPr>
          </a:p>
          <a:p>
            <a:endParaRPr lang="en-US" sz="2400" dirty="0" smtClean="0">
              <a:solidFill>
                <a:srgbClr val="0070C0"/>
              </a:solidFill>
            </a:endParaRPr>
          </a:p>
          <a:p>
            <a:r>
              <a:rPr lang="en-US" sz="2400" dirty="0" smtClean="0">
                <a:solidFill>
                  <a:srgbClr val="0070C0"/>
                </a:solidFill>
              </a:rPr>
              <a:t>What questions do you ask?  How would you suggest that the cost be allocated?  What documentation do you need to support your allocation between the two grants?  What if the PI objects?</a:t>
            </a:r>
            <a:endParaRPr lang="en-US" sz="2400" dirty="0"/>
          </a:p>
          <a:p>
            <a:endParaRPr lang="en-US" dirty="0"/>
          </a:p>
        </p:txBody>
      </p:sp>
    </p:spTree>
    <p:extLst>
      <p:ext uri="{BB962C8B-B14F-4D97-AF65-F5344CB8AC3E}">
        <p14:creationId xmlns:p14="http://schemas.microsoft.com/office/powerpoint/2010/main" val="275535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313" y="0"/>
            <a:ext cx="5301374" cy="6858000"/>
          </a:xfrm>
          <a:prstGeom prst="rect">
            <a:avLst/>
          </a:prstGeom>
        </p:spPr>
      </p:pic>
    </p:spTree>
    <p:extLst>
      <p:ext uri="{BB962C8B-B14F-4D97-AF65-F5344CB8AC3E}">
        <p14:creationId xmlns:p14="http://schemas.microsoft.com/office/powerpoint/2010/main" val="133139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841974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62980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774" y="0"/>
            <a:ext cx="5300451" cy="6858000"/>
          </a:xfrm>
          <a:prstGeom prst="rect">
            <a:avLst/>
          </a:prstGeom>
        </p:spPr>
      </p:pic>
    </p:spTree>
    <p:extLst>
      <p:ext uri="{BB962C8B-B14F-4D97-AF65-F5344CB8AC3E}">
        <p14:creationId xmlns:p14="http://schemas.microsoft.com/office/powerpoint/2010/main" val="84406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smtClean="0"/>
              <a:t/>
            </a:r>
            <a:br>
              <a:rPr lang="en-US" dirty="0" smtClean="0"/>
            </a:br>
            <a:r>
              <a:rPr lang="en-US" dirty="0" smtClean="0"/>
              <a:t>Recommendation #4</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solidFill>
                <a:srgbClr val="0070C0"/>
              </a:solidFill>
            </a:endParaRPr>
          </a:p>
          <a:p>
            <a:pPr marL="0" indent="0" algn="ctr">
              <a:buNone/>
            </a:pPr>
            <a:r>
              <a:rPr lang="en-US" dirty="0" smtClean="0">
                <a:solidFill>
                  <a:srgbClr val="0070C0"/>
                </a:solidFill>
              </a:rPr>
              <a:t>Think twice before charging.</a:t>
            </a:r>
            <a:endParaRPr lang="en-US" dirty="0">
              <a:solidFill>
                <a:srgbClr val="0070C0"/>
              </a:solidFill>
            </a:endParaRPr>
          </a:p>
        </p:txBody>
      </p:sp>
    </p:spTree>
    <p:extLst>
      <p:ext uri="{BB962C8B-B14F-4D97-AF65-F5344CB8AC3E}">
        <p14:creationId xmlns:p14="http://schemas.microsoft.com/office/powerpoint/2010/main" val="56131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endParaRPr lang="en-US" dirty="0" smtClean="0"/>
          </a:p>
          <a:p>
            <a:pPr marL="0" indent="0">
              <a:buNone/>
            </a:pPr>
            <a:r>
              <a:rPr lang="en-US" dirty="0" smtClean="0">
                <a:solidFill>
                  <a:srgbClr val="00B0F0"/>
                </a:solidFill>
              </a:rPr>
              <a:t>Make sure FOP is correct and charges are appropriate</a:t>
            </a:r>
          </a:p>
          <a:p>
            <a:pPr marL="457200" lvl="1" indent="0">
              <a:buNone/>
            </a:pPr>
            <a:r>
              <a:rPr lang="en-US" dirty="0" smtClean="0"/>
              <a:t>	Measure twice, cut once</a:t>
            </a:r>
          </a:p>
          <a:p>
            <a:pPr marL="457200" lvl="1" indent="0">
              <a:buNone/>
            </a:pPr>
            <a:r>
              <a:rPr lang="en-US" dirty="0" smtClean="0"/>
              <a:t>	Two sets of eyes, especially with p-card recons</a:t>
            </a:r>
          </a:p>
          <a:p>
            <a:pPr marL="0" indent="0">
              <a:buNone/>
            </a:pPr>
            <a:endParaRPr lang="en-US" dirty="0" smtClean="0"/>
          </a:p>
          <a:p>
            <a:pPr marL="0" lvl="1" indent="0">
              <a:buNone/>
            </a:pPr>
            <a:r>
              <a:rPr lang="en-US" sz="3200" dirty="0" smtClean="0">
                <a:solidFill>
                  <a:srgbClr val="00B0F0"/>
                </a:solidFill>
              </a:rPr>
              <a:t>Has the fund expired?</a:t>
            </a:r>
          </a:p>
          <a:p>
            <a:pPr marL="457200" lvl="1" indent="0">
              <a:buNone/>
            </a:pPr>
            <a:r>
              <a:rPr lang="en-US" dirty="0"/>
              <a:t>	</a:t>
            </a:r>
            <a:r>
              <a:rPr lang="en-US" dirty="0" smtClean="0"/>
              <a:t>Project End Date = last day to incur new charges</a:t>
            </a:r>
          </a:p>
          <a:p>
            <a:pPr marL="457200" lvl="1" indent="0">
              <a:buNone/>
            </a:pPr>
            <a:r>
              <a:rPr lang="en-US" dirty="0"/>
              <a:t>	</a:t>
            </a:r>
            <a:r>
              <a:rPr lang="en-US" dirty="0" smtClean="0"/>
              <a:t>Expenditure End Date = Final Due Date</a:t>
            </a: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30146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047" y="133762"/>
            <a:ext cx="6161905" cy="6590476"/>
          </a:xfrm>
          <a:prstGeom prst="rect">
            <a:avLst/>
          </a:prstGeom>
        </p:spPr>
      </p:pic>
    </p:spTree>
    <p:extLst>
      <p:ext uri="{BB962C8B-B14F-4D97-AF65-F5344CB8AC3E}">
        <p14:creationId xmlns:p14="http://schemas.microsoft.com/office/powerpoint/2010/main" val="417543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654"/>
            <a:ext cx="9144000" cy="4190691"/>
          </a:xfrm>
          <a:prstGeom prst="rect">
            <a:avLst/>
          </a:prstGeom>
        </p:spPr>
      </p:pic>
    </p:spTree>
    <p:extLst>
      <p:ext uri="{BB962C8B-B14F-4D97-AF65-F5344CB8AC3E}">
        <p14:creationId xmlns:p14="http://schemas.microsoft.com/office/powerpoint/2010/main" val="79021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Costs Normally Considered Unallowable</a:t>
            </a:r>
            <a:endParaRPr lang="en-US" sz="4000" dirty="0"/>
          </a:p>
        </p:txBody>
      </p:sp>
      <p:sp>
        <p:nvSpPr>
          <p:cNvPr id="3" name="Content Placeholder 2"/>
          <p:cNvSpPr>
            <a:spLocks noGrp="1"/>
          </p:cNvSpPr>
          <p:nvPr>
            <p:ph idx="1"/>
          </p:nvPr>
        </p:nvSpPr>
        <p:spPr>
          <a:xfrm>
            <a:off x="485078" y="1295400"/>
            <a:ext cx="8229600" cy="4800600"/>
          </a:xfrm>
        </p:spPr>
        <p:txBody>
          <a:bodyPr>
            <a:normAutofit fontScale="92500" lnSpcReduction="20000"/>
          </a:bodyPr>
          <a:lstStyle/>
          <a:p>
            <a:endParaRPr lang="en-US" sz="2800" dirty="0" smtClean="0">
              <a:solidFill>
                <a:srgbClr val="0070C0"/>
              </a:solidFill>
            </a:endParaRPr>
          </a:p>
          <a:p>
            <a:r>
              <a:rPr lang="en-US" sz="2800" dirty="0" smtClean="0">
                <a:solidFill>
                  <a:srgbClr val="0070C0"/>
                </a:solidFill>
              </a:rPr>
              <a:t>General Office Supplies</a:t>
            </a:r>
          </a:p>
          <a:p>
            <a:r>
              <a:rPr lang="en-US" sz="2800" dirty="0" smtClean="0">
                <a:solidFill>
                  <a:srgbClr val="0070C0"/>
                </a:solidFill>
              </a:rPr>
              <a:t>Computing Devices and Peripherals</a:t>
            </a:r>
          </a:p>
          <a:p>
            <a:r>
              <a:rPr lang="en-US" sz="2800" dirty="0" smtClean="0">
                <a:solidFill>
                  <a:srgbClr val="0070C0"/>
                </a:solidFill>
              </a:rPr>
              <a:t>Postage/Express Mail</a:t>
            </a:r>
          </a:p>
          <a:p>
            <a:r>
              <a:rPr lang="en-US" sz="2800" dirty="0" smtClean="0">
                <a:solidFill>
                  <a:srgbClr val="0070C0"/>
                </a:solidFill>
              </a:rPr>
              <a:t>Local phone service and cell phones</a:t>
            </a:r>
          </a:p>
          <a:p>
            <a:r>
              <a:rPr lang="en-US" sz="2800" dirty="0" smtClean="0">
                <a:solidFill>
                  <a:srgbClr val="0070C0"/>
                </a:solidFill>
              </a:rPr>
              <a:t>Photocopies</a:t>
            </a:r>
          </a:p>
          <a:p>
            <a:r>
              <a:rPr lang="en-US" sz="2800" dirty="0" smtClean="0">
                <a:solidFill>
                  <a:srgbClr val="0070C0"/>
                </a:solidFill>
              </a:rPr>
              <a:t>Books and Subscriptions</a:t>
            </a:r>
          </a:p>
          <a:p>
            <a:r>
              <a:rPr lang="en-US" sz="2800" dirty="0" smtClean="0">
                <a:solidFill>
                  <a:srgbClr val="0070C0"/>
                </a:solidFill>
              </a:rPr>
              <a:t>Internet and cloud services</a:t>
            </a:r>
          </a:p>
          <a:p>
            <a:r>
              <a:rPr lang="en-US" sz="2800" dirty="0" smtClean="0">
                <a:solidFill>
                  <a:srgbClr val="0070C0"/>
                </a:solidFill>
              </a:rPr>
              <a:t>Food and drinks</a:t>
            </a:r>
          </a:p>
          <a:p>
            <a:r>
              <a:rPr lang="en-US" sz="2800" dirty="0" smtClean="0">
                <a:solidFill>
                  <a:srgbClr val="0070C0"/>
                </a:solidFill>
              </a:rPr>
              <a:t>Personal </a:t>
            </a:r>
            <a:r>
              <a:rPr lang="en-US" sz="2800" dirty="0">
                <a:solidFill>
                  <a:srgbClr val="0070C0"/>
                </a:solidFill>
              </a:rPr>
              <a:t>protection (bug spray, sunscreen)</a:t>
            </a:r>
          </a:p>
          <a:p>
            <a:r>
              <a:rPr lang="en-US" sz="2800" dirty="0">
                <a:solidFill>
                  <a:srgbClr val="0070C0"/>
                </a:solidFill>
              </a:rPr>
              <a:t>Batteries</a:t>
            </a:r>
          </a:p>
          <a:p>
            <a:r>
              <a:rPr lang="en-US" sz="2800" dirty="0" smtClean="0">
                <a:solidFill>
                  <a:srgbClr val="0070C0"/>
                </a:solidFill>
              </a:rPr>
              <a:t>“What in the world is this for?”</a:t>
            </a:r>
            <a:endParaRPr lang="en-US" sz="2800" dirty="0">
              <a:solidFill>
                <a:srgbClr val="0070C0"/>
              </a:solidFill>
            </a:endParaRPr>
          </a:p>
        </p:txBody>
      </p:sp>
    </p:spTree>
    <p:extLst>
      <p:ext uri="{BB962C8B-B14F-4D97-AF65-F5344CB8AC3E}">
        <p14:creationId xmlns:p14="http://schemas.microsoft.com/office/powerpoint/2010/main" val="2465885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r>
              <a:rPr lang="en-US" dirty="0" smtClean="0"/>
              <a:t/>
            </a:r>
            <a:br>
              <a:rPr lang="en-US" dirty="0" smtClean="0"/>
            </a:br>
            <a:r>
              <a:rPr lang="en-US" dirty="0" smtClean="0"/>
              <a:t>Recommendation #5</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solidFill>
                <a:srgbClr val="0070C0"/>
              </a:solidFill>
            </a:endParaRPr>
          </a:p>
          <a:p>
            <a:pPr marL="0" indent="0" algn="ctr">
              <a:buNone/>
            </a:pPr>
            <a:r>
              <a:rPr lang="en-US" dirty="0" smtClean="0">
                <a:solidFill>
                  <a:srgbClr val="0070C0"/>
                </a:solidFill>
              </a:rPr>
              <a:t>Train your PIs and staff.</a:t>
            </a:r>
            <a:endParaRPr lang="en-US" dirty="0">
              <a:solidFill>
                <a:srgbClr val="0070C0"/>
              </a:solidFill>
            </a:endParaRPr>
          </a:p>
        </p:txBody>
      </p:sp>
    </p:spTree>
    <p:extLst>
      <p:ext uri="{BB962C8B-B14F-4D97-AF65-F5344CB8AC3E}">
        <p14:creationId xmlns:p14="http://schemas.microsoft.com/office/powerpoint/2010/main" val="247537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marL="0" indent="0">
              <a:buNone/>
            </a:pPr>
            <a:endParaRPr lang="en-US" dirty="0" smtClean="0">
              <a:solidFill>
                <a:srgbClr val="0070C0"/>
              </a:solidFill>
            </a:endParaRPr>
          </a:p>
          <a:p>
            <a:pPr marL="0" indent="0">
              <a:buNone/>
            </a:pPr>
            <a:r>
              <a:rPr lang="en-US" sz="2800" dirty="0" smtClean="0">
                <a:solidFill>
                  <a:srgbClr val="0070C0"/>
                </a:solidFill>
              </a:rPr>
              <a:t>Think like an auditor.  </a:t>
            </a:r>
          </a:p>
          <a:p>
            <a:pPr marL="0" indent="0">
              <a:buNone/>
            </a:pPr>
            <a:r>
              <a:rPr lang="en-US" dirty="0" smtClean="0"/>
              <a:t>	</a:t>
            </a:r>
            <a:r>
              <a:rPr lang="en-US" sz="2000" dirty="0" smtClean="0"/>
              <a:t>If you can’t make heads or tails out of a receipt and what it’s for, 		then CGA and auditors won’t be able to, either.</a:t>
            </a:r>
          </a:p>
          <a:p>
            <a:pPr marL="0" indent="0">
              <a:buNone/>
            </a:pPr>
            <a:r>
              <a:rPr lang="en-US" sz="2000" dirty="0" smtClean="0"/>
              <a:t>	Smell test; newspaper test</a:t>
            </a:r>
          </a:p>
          <a:p>
            <a:pPr marL="0" indent="0">
              <a:buNone/>
            </a:pPr>
            <a:endParaRPr lang="en-US" sz="2000" dirty="0"/>
          </a:p>
          <a:p>
            <a:pPr marL="0" indent="0">
              <a:buNone/>
            </a:pPr>
            <a:r>
              <a:rPr lang="en-US" sz="2800" i="1" dirty="0" smtClean="0">
                <a:solidFill>
                  <a:schemeClr val="tx2">
                    <a:lumMod val="60000"/>
                    <a:lumOff val="40000"/>
                  </a:schemeClr>
                </a:solidFill>
              </a:rPr>
              <a:t>Document</a:t>
            </a:r>
            <a:r>
              <a:rPr lang="en-US" sz="2800" dirty="0" smtClean="0">
                <a:solidFill>
                  <a:schemeClr val="tx2">
                    <a:lumMod val="60000"/>
                    <a:lumOff val="40000"/>
                  </a:schemeClr>
                </a:solidFill>
              </a:rPr>
              <a:t> </a:t>
            </a:r>
            <a:r>
              <a:rPr lang="en-US" sz="2800" dirty="0">
                <a:solidFill>
                  <a:schemeClr val="tx2">
                    <a:lumMod val="60000"/>
                    <a:lumOff val="40000"/>
                  </a:schemeClr>
                </a:solidFill>
              </a:rPr>
              <a:t>to clarify purchase description and need.</a:t>
            </a:r>
          </a:p>
          <a:p>
            <a:pPr marL="0" indent="0">
              <a:buNone/>
            </a:pPr>
            <a:endParaRPr lang="en-US" sz="2800" dirty="0">
              <a:solidFill>
                <a:srgbClr val="00B0F0"/>
              </a:solidFill>
            </a:endParaRPr>
          </a:p>
          <a:p>
            <a:pPr marL="0" indent="0">
              <a:buNone/>
            </a:pPr>
            <a:r>
              <a:rPr lang="en-US" sz="2800" dirty="0" smtClean="0">
                <a:solidFill>
                  <a:srgbClr val="0070C0"/>
                </a:solidFill>
              </a:rPr>
              <a:t>Be proactive.</a:t>
            </a:r>
          </a:p>
          <a:p>
            <a:pPr marL="0" indent="0">
              <a:buNone/>
            </a:pPr>
            <a:r>
              <a:rPr lang="en-US" dirty="0">
                <a:solidFill>
                  <a:srgbClr val="0070C0"/>
                </a:solidFill>
              </a:rPr>
              <a:t>	</a:t>
            </a:r>
            <a:r>
              <a:rPr lang="en-US" sz="2000" dirty="0" smtClean="0"/>
              <a:t>If in doubt, ask!</a:t>
            </a:r>
          </a:p>
          <a:p>
            <a:pPr marL="0" indent="0">
              <a:buNone/>
            </a:pPr>
            <a:r>
              <a:rPr lang="en-US" sz="2000" dirty="0" smtClean="0">
                <a:solidFill>
                  <a:srgbClr val="0070C0"/>
                </a:solidFill>
              </a:rPr>
              <a:t>	</a:t>
            </a:r>
            <a:r>
              <a:rPr lang="en-US" sz="2000" dirty="0" smtClean="0"/>
              <a:t>Be aware of when contract and grant awards expire.</a:t>
            </a:r>
            <a:endParaRPr lang="en-US" sz="2000" dirty="0"/>
          </a:p>
          <a:p>
            <a:pPr marL="0" indent="0">
              <a:buNone/>
            </a:pPr>
            <a:endParaRPr lang="en-US" sz="2800" dirty="0" smtClean="0">
              <a:solidFill>
                <a:srgbClr val="0070C0"/>
              </a:solidFill>
            </a:endParaRPr>
          </a:p>
        </p:txBody>
      </p:sp>
    </p:spTree>
    <p:extLst>
      <p:ext uri="{BB962C8B-B14F-4D97-AF65-F5344CB8AC3E}">
        <p14:creationId xmlns:p14="http://schemas.microsoft.com/office/powerpoint/2010/main" val="1608862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marL="0" indent="0">
              <a:buNone/>
            </a:pPr>
            <a:endParaRPr lang="en-US" dirty="0"/>
          </a:p>
          <a:p>
            <a:pPr marL="0" indent="0">
              <a:buNone/>
            </a:pPr>
            <a:endParaRPr lang="en-US" dirty="0" smtClean="0"/>
          </a:p>
          <a:p>
            <a:pPr marL="0" indent="0" algn="ctr">
              <a:buNone/>
            </a:pPr>
            <a:endParaRPr lang="en-US" sz="4800" dirty="0" smtClean="0"/>
          </a:p>
          <a:p>
            <a:pPr marL="0" indent="0" algn="ctr">
              <a:buNone/>
            </a:pPr>
            <a:r>
              <a:rPr lang="en-US" sz="4800" dirty="0" smtClean="0">
                <a:solidFill>
                  <a:schemeClr val="tx2">
                    <a:lumMod val="60000"/>
                    <a:lumOff val="40000"/>
                  </a:schemeClr>
                </a:solidFill>
              </a:rPr>
              <a:t>Trust your training!</a:t>
            </a:r>
            <a:endParaRPr lang="en-US" sz="4800" dirty="0">
              <a:solidFill>
                <a:schemeClr val="tx2">
                  <a:lumMod val="60000"/>
                  <a:lumOff val="40000"/>
                </a:schemeClr>
              </a:solidFill>
            </a:endParaRPr>
          </a:p>
        </p:txBody>
      </p:sp>
    </p:spTree>
    <p:extLst>
      <p:ext uri="{BB962C8B-B14F-4D97-AF65-F5344CB8AC3E}">
        <p14:creationId xmlns:p14="http://schemas.microsoft.com/office/powerpoint/2010/main" val="377115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
            </a:r>
            <a:br>
              <a:rPr lang="en-US" dirty="0" smtClean="0"/>
            </a:br>
            <a:r>
              <a:rPr lang="en-US" dirty="0" smtClean="0"/>
              <a:t>Recommendation #1</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solidFill>
                <a:srgbClr val="0070C0"/>
              </a:solidFill>
            </a:endParaRPr>
          </a:p>
          <a:p>
            <a:pPr marL="0" indent="0" algn="ctr">
              <a:buNone/>
            </a:pPr>
            <a:r>
              <a:rPr lang="en-US" dirty="0" smtClean="0">
                <a:solidFill>
                  <a:srgbClr val="0070C0"/>
                </a:solidFill>
              </a:rPr>
              <a:t>Write short justifications directly on receipt or in an attached memo.</a:t>
            </a:r>
            <a:endParaRPr lang="en-US" dirty="0">
              <a:solidFill>
                <a:srgbClr val="0070C0"/>
              </a:solidFill>
            </a:endParaRPr>
          </a:p>
        </p:txBody>
      </p:sp>
    </p:spTree>
    <p:extLst>
      <p:ext uri="{BB962C8B-B14F-4D97-AF65-F5344CB8AC3E}">
        <p14:creationId xmlns:p14="http://schemas.microsoft.com/office/powerpoint/2010/main" val="175997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1937" y="0"/>
            <a:ext cx="3595451" cy="6705600"/>
          </a:xfrm>
          <a:prstGeom prst="rect">
            <a:avLst/>
          </a:prstGeom>
        </p:spPr>
      </p:pic>
    </p:spTree>
    <p:extLst>
      <p:ext uri="{BB962C8B-B14F-4D97-AF65-F5344CB8AC3E}">
        <p14:creationId xmlns:p14="http://schemas.microsoft.com/office/powerpoint/2010/main" val="290848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417" y="0"/>
            <a:ext cx="3677166" cy="6858000"/>
          </a:xfrm>
          <a:prstGeom prst="rect">
            <a:avLst/>
          </a:prstGeom>
        </p:spPr>
      </p:pic>
    </p:spTree>
    <p:extLst>
      <p:ext uri="{BB962C8B-B14F-4D97-AF65-F5344CB8AC3E}">
        <p14:creationId xmlns:p14="http://schemas.microsoft.com/office/powerpoint/2010/main" val="329911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6547"/>
            <a:ext cx="9144000" cy="5784905"/>
          </a:xfrm>
          <a:prstGeom prst="rect">
            <a:avLst/>
          </a:prstGeom>
        </p:spPr>
      </p:pic>
    </p:spTree>
    <p:extLst>
      <p:ext uri="{BB962C8B-B14F-4D97-AF65-F5344CB8AC3E}">
        <p14:creationId xmlns:p14="http://schemas.microsoft.com/office/powerpoint/2010/main" val="3884249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US" dirty="0" smtClean="0"/>
              <a:t/>
            </a:r>
            <a:br>
              <a:rPr lang="en-US" dirty="0" smtClean="0"/>
            </a:br>
            <a:r>
              <a:rPr lang="en-US" dirty="0" smtClean="0"/>
              <a:t>Recommendation #2</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solidFill>
                <a:srgbClr val="0070C0"/>
              </a:solidFill>
            </a:endParaRPr>
          </a:p>
          <a:p>
            <a:pPr marL="0" indent="0" algn="ctr">
              <a:buNone/>
            </a:pPr>
            <a:r>
              <a:rPr lang="en-US" dirty="0" smtClean="0">
                <a:solidFill>
                  <a:srgbClr val="0070C0"/>
                </a:solidFill>
              </a:rPr>
              <a:t>Make sure the receipt itself clearly indicates what was purchased, and if not, clarify on the receipt or in an attached memo.</a:t>
            </a:r>
            <a:endParaRPr lang="en-US" dirty="0">
              <a:solidFill>
                <a:srgbClr val="0070C0"/>
              </a:solidFill>
            </a:endParaRPr>
          </a:p>
        </p:txBody>
      </p:sp>
    </p:spTree>
    <p:extLst>
      <p:ext uri="{BB962C8B-B14F-4D97-AF65-F5344CB8AC3E}">
        <p14:creationId xmlns:p14="http://schemas.microsoft.com/office/powerpoint/2010/main" val="167714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194" y="0"/>
            <a:ext cx="5239611" cy="6858000"/>
          </a:xfrm>
          <a:prstGeom prst="rect">
            <a:avLst/>
          </a:prstGeom>
        </p:spPr>
      </p:pic>
    </p:spTree>
    <p:extLst>
      <p:ext uri="{BB962C8B-B14F-4D97-AF65-F5344CB8AC3E}">
        <p14:creationId xmlns:p14="http://schemas.microsoft.com/office/powerpoint/2010/main" val="101068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194" y="0"/>
            <a:ext cx="5239611" cy="6858000"/>
          </a:xfrm>
          <a:prstGeom prst="rect">
            <a:avLst/>
          </a:prstGeom>
        </p:spPr>
      </p:pic>
    </p:spTree>
    <p:extLst>
      <p:ext uri="{BB962C8B-B14F-4D97-AF65-F5344CB8AC3E}">
        <p14:creationId xmlns:p14="http://schemas.microsoft.com/office/powerpoint/2010/main" val="266009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250</Words>
  <Application>Microsoft Office PowerPoint</Application>
  <PresentationFormat>On-screen Show (4:3)</PresentationFormat>
  <Paragraphs>77</Paragraphs>
  <Slides>22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Contracts &amp; Grants Accounting’s   “TOP 5” Series</vt:lpstr>
      <vt:lpstr>Costs Normally Considered Unallowable</vt:lpstr>
      <vt:lpstr> Recommendation #1</vt:lpstr>
      <vt:lpstr>PowerPoint Presentation</vt:lpstr>
      <vt:lpstr>PowerPoint Presentation</vt:lpstr>
      <vt:lpstr>PowerPoint Presentation</vt:lpstr>
      <vt:lpstr> Recommendation #2</vt:lpstr>
      <vt:lpstr>PowerPoint Presentation</vt:lpstr>
      <vt:lpstr>PowerPoint Presentation</vt:lpstr>
      <vt:lpstr> Recommendation #3</vt:lpstr>
      <vt:lpstr>PowerPoint Presentation</vt:lpstr>
      <vt:lpstr>PowerPoint Presentation</vt:lpstr>
      <vt:lpstr>PowerPoint Presentation</vt:lpstr>
      <vt:lpstr>PowerPoint Presentation</vt:lpstr>
      <vt:lpstr>PowerPoint Presentation</vt:lpstr>
      <vt:lpstr> Recommendation #4</vt:lpstr>
      <vt:lpstr>PowerPoint Presentation</vt:lpstr>
      <vt:lpstr>PowerPoint Presentation</vt:lpstr>
      <vt:lpstr>PowerPoint Presentation</vt:lpstr>
      <vt:lpstr> Recommendation #5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&amp; Grants Accounting’s   “TOP 5” Series</dc:title>
  <dc:creator>issadmin</dc:creator>
  <cp:lastModifiedBy>Robert Holm</cp:lastModifiedBy>
  <cp:revision>34</cp:revision>
  <cp:lastPrinted>2018-07-18T16:46:08Z</cp:lastPrinted>
  <dcterms:created xsi:type="dcterms:W3CDTF">2016-07-06T15:46:29Z</dcterms:created>
  <dcterms:modified xsi:type="dcterms:W3CDTF">2018-07-24T16:43:12Z</dcterms:modified>
</cp:coreProperties>
</file>