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84" r:id="rId2"/>
    <p:sldId id="285" r:id="rId3"/>
    <p:sldId id="264" r:id="rId4"/>
    <p:sldId id="265" r:id="rId5"/>
    <p:sldId id="266" r:id="rId6"/>
    <p:sldId id="288" r:id="rId7"/>
    <p:sldId id="289" r:id="rId8"/>
    <p:sldId id="256"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4" d="100"/>
          <a:sy n="114" d="100"/>
        </p:scale>
        <p:origin x="354" y="102"/>
      </p:cViewPr>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79AF0D-A090-4740-8C94-4291D405E86E}" type="datetimeFigureOut">
              <a:rPr lang="en-US" smtClean="0"/>
              <a:t>2/10/2021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A1BCCB-03ED-406E-9238-327DEED014B4}" type="slidenum">
              <a:rPr lang="en-US" smtClean="0"/>
              <a:t>‹#›</a:t>
            </a:fld>
            <a:endParaRPr lang="en-US"/>
          </a:p>
        </p:txBody>
      </p:sp>
    </p:spTree>
    <p:extLst>
      <p:ext uri="{BB962C8B-B14F-4D97-AF65-F5344CB8AC3E}">
        <p14:creationId xmlns:p14="http://schemas.microsoft.com/office/powerpoint/2010/main" val="119905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844592-790D-3342-9527-E5EA21A75882}" type="slidenum">
              <a:rPr lang="en-US" smtClean="0"/>
              <a:t>8</a:t>
            </a:fld>
            <a:endParaRPr lang="en-US"/>
          </a:p>
        </p:txBody>
      </p:sp>
    </p:spTree>
    <p:extLst>
      <p:ext uri="{BB962C8B-B14F-4D97-AF65-F5344CB8AC3E}">
        <p14:creationId xmlns:p14="http://schemas.microsoft.com/office/powerpoint/2010/main" val="1404983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919901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211886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1206725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3024772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170115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1361432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3616198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207102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765138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900585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614B50-1936-4718-BDE8-3CBAA27BEBC5}" type="datetimeFigureOut">
              <a:rPr lang="en-US" smtClean="0"/>
              <a:pPr/>
              <a:t>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1077299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14B50-1936-4718-BDE8-3CBAA27BEBC5}" type="datetimeFigureOut">
              <a:rPr lang="en-US" smtClean="0"/>
              <a:pPr/>
              <a:t>2/10/2021</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097C38-AA2D-4401-8ADC-F6EA6A085F66}" type="slidenum">
              <a:rPr lang="en-US" smtClean="0"/>
              <a:pPr/>
              <a:t>‹#›</a:t>
            </a:fld>
            <a:endParaRPr lang="en-US" dirty="0"/>
          </a:p>
        </p:txBody>
      </p:sp>
    </p:spTree>
    <p:extLst>
      <p:ext uri="{BB962C8B-B14F-4D97-AF65-F5344CB8AC3E}">
        <p14:creationId xmlns:p14="http://schemas.microsoft.com/office/powerpoint/2010/main" val="19965999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cws.auburn.edu/ovpr/pm/RSP/home" TargetMode="External"/><Relationship Id="rId2" Type="http://schemas.openxmlformats.org/officeDocument/2006/relationships/hyperlink" Target="https://auburn.infoready4.com/"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cws.auburn.edu/shared/files?id=159&amp;filename=RSP%20RFP%20Document.docx" TargetMode="External"/><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hyperlink" Target="mailto:rzh0021@auburn.edu" TargetMode="External"/><Relationship Id="rId2" Type="http://schemas.openxmlformats.org/officeDocument/2006/relationships/hyperlink" Target="https://cws.auburn.edu/OVPR/pm/INTERNAL" TargetMode="External"/><Relationship Id="rId1" Type="http://schemas.openxmlformats.org/officeDocument/2006/relationships/slideLayout" Target="../slideLayouts/slideLayout2.xml"/><Relationship Id="rId6" Type="http://schemas.openxmlformats.org/officeDocument/2006/relationships/hyperlink" Target="mailto:clc0165@auburn.edu" TargetMode="External"/><Relationship Id="rId5" Type="http://schemas.openxmlformats.org/officeDocument/2006/relationships/hyperlink" Target="mailto:sme0026@auburn.edu" TargetMode="External"/><Relationship Id="rId4" Type="http://schemas.openxmlformats.org/officeDocument/2006/relationships/hyperlink" Target="mailto:brannsg@auburn.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28800" y="2729805"/>
            <a:ext cx="8458200" cy="2185214"/>
          </a:xfrm>
          <a:prstGeom prst="rect">
            <a:avLst/>
          </a:prstGeom>
          <a:noFill/>
        </p:spPr>
        <p:txBody>
          <a:bodyPr wrap="square" rtlCol="0">
            <a:spAutoFit/>
          </a:bodyPr>
          <a:lstStyle/>
          <a:p>
            <a:pPr algn="ctr"/>
            <a:r>
              <a:rPr lang="en-US" sz="2400" b="1" dirty="0">
                <a:solidFill>
                  <a:srgbClr val="1F497D">
                    <a:lumMod val="75000"/>
                  </a:srgbClr>
                </a:solidFill>
                <a:latin typeface="Adobe Caslon Pro" pitchFamily="18" charset="0"/>
              </a:rPr>
              <a:t>The Evolution of Two New Pilot Awards Programs  </a:t>
            </a:r>
          </a:p>
          <a:p>
            <a:pPr algn="ctr"/>
            <a:r>
              <a:rPr lang="en-US" sz="2800" b="1" dirty="0">
                <a:solidFill>
                  <a:srgbClr val="FF6600"/>
                </a:solidFill>
                <a:latin typeface="Adobe Caslon Pro" pitchFamily="18" charset="0"/>
              </a:rPr>
              <a:t>The Creative Work and Social Impact Scholarship Funding Program (CWSIS) and </a:t>
            </a:r>
          </a:p>
          <a:p>
            <a:pPr algn="ctr"/>
            <a:r>
              <a:rPr lang="en-US" sz="2800" b="1" dirty="0">
                <a:solidFill>
                  <a:srgbClr val="FF6600"/>
                </a:solidFill>
                <a:latin typeface="Adobe Caslon Pro" pitchFamily="18" charset="0"/>
              </a:rPr>
              <a:t>The Research Support Program (RSP)</a:t>
            </a:r>
          </a:p>
          <a:p>
            <a:pPr algn="ctr"/>
            <a:endParaRPr lang="en-US" sz="2800" b="1" dirty="0">
              <a:solidFill>
                <a:srgbClr val="FF6600"/>
              </a:solidFill>
              <a:latin typeface="Adobe Caslon Pro" pitchFamily="18" charset="0"/>
            </a:endParaRPr>
          </a:p>
        </p:txBody>
      </p:sp>
      <p:pic>
        <p:nvPicPr>
          <p:cNvPr id="2" name="Picture 1">
            <a:extLst>
              <a:ext uri="{FF2B5EF4-FFF2-40B4-BE49-F238E27FC236}">
                <a16:creationId xmlns:a16="http://schemas.microsoft.com/office/drawing/2014/main" id="{52DE8E3F-46E3-43CA-B969-F7B61F627600}"/>
              </a:ext>
            </a:extLst>
          </p:cNvPr>
          <p:cNvPicPr>
            <a:picLocks noChangeAspect="1"/>
          </p:cNvPicPr>
          <p:nvPr/>
        </p:nvPicPr>
        <p:blipFill>
          <a:blip r:embed="rId2"/>
          <a:stretch>
            <a:fillRect/>
          </a:stretch>
        </p:blipFill>
        <p:spPr>
          <a:xfrm>
            <a:off x="5408620" y="1011840"/>
            <a:ext cx="1298561" cy="1121761"/>
          </a:xfrm>
          <a:prstGeom prst="rect">
            <a:avLst/>
          </a:prstGeom>
        </p:spPr>
      </p:pic>
    </p:spTree>
    <p:extLst>
      <p:ext uri="{BB962C8B-B14F-4D97-AF65-F5344CB8AC3E}">
        <p14:creationId xmlns:p14="http://schemas.microsoft.com/office/powerpoint/2010/main" val="125112989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2E4F3-C724-495C-8952-402F26B84E78}"/>
              </a:ext>
            </a:extLst>
          </p:cNvPr>
          <p:cNvSpPr>
            <a:spLocks noGrp="1"/>
          </p:cNvSpPr>
          <p:nvPr>
            <p:ph type="title"/>
          </p:nvPr>
        </p:nvSpPr>
        <p:spPr>
          <a:xfrm>
            <a:off x="1981200" y="274638"/>
            <a:ext cx="8229600" cy="639762"/>
          </a:xfrm>
        </p:spPr>
        <p:txBody>
          <a:bodyPr>
            <a:normAutofit/>
          </a:bodyPr>
          <a:lstStyle/>
          <a:p>
            <a:r>
              <a:rPr lang="en-US" sz="2400" dirty="0"/>
              <a:t>A Brief History</a:t>
            </a:r>
          </a:p>
        </p:txBody>
      </p:sp>
      <p:sp>
        <p:nvSpPr>
          <p:cNvPr id="4" name="TextBox 3">
            <a:extLst>
              <a:ext uri="{FF2B5EF4-FFF2-40B4-BE49-F238E27FC236}">
                <a16:creationId xmlns:a16="http://schemas.microsoft.com/office/drawing/2014/main" id="{AA295D0D-C9F0-4105-B41A-32499F4FEAE6}"/>
              </a:ext>
            </a:extLst>
          </p:cNvPr>
          <p:cNvSpPr txBox="1"/>
          <p:nvPr/>
        </p:nvSpPr>
        <p:spPr>
          <a:xfrm>
            <a:off x="1676400" y="1219201"/>
            <a:ext cx="8763000" cy="5078313"/>
          </a:xfrm>
          <a:prstGeom prst="rect">
            <a:avLst/>
          </a:prstGeom>
          <a:noFill/>
        </p:spPr>
        <p:txBody>
          <a:bodyPr wrap="square">
            <a:spAutoFit/>
          </a:bodyPr>
          <a:lstStyle/>
          <a:p>
            <a:pPr marL="285750" indent="-285750">
              <a:buFont typeface="Arial" panose="020B0604020202020204" pitchFamily="34" charset="0"/>
              <a:buChar char="•"/>
            </a:pPr>
            <a:r>
              <a:rPr lang="en-US" dirty="0">
                <a:solidFill>
                  <a:prstClr val="black"/>
                </a:solidFill>
                <a:latin typeface="Calibri"/>
              </a:rPr>
              <a:t>Discussions on the future of the then existing IGP began in October 2019. </a:t>
            </a:r>
          </a:p>
          <a:p>
            <a:pPr marL="285750" indent="-285750">
              <a:buFont typeface="Arial" panose="020B0604020202020204" pitchFamily="34" charset="0"/>
              <a:buChar char="•"/>
            </a:pPr>
            <a:r>
              <a:rPr lang="en-US" dirty="0">
                <a:solidFill>
                  <a:prstClr val="black"/>
                </a:solidFill>
                <a:latin typeface="Calibri"/>
              </a:rPr>
              <a:t>In March of 2020, the ADR’s met to discuss the next steps for the IGP.</a:t>
            </a:r>
          </a:p>
          <a:p>
            <a:pPr marL="742950" lvl="1" indent="-285750">
              <a:buFont typeface="Arial" panose="020B0604020202020204" pitchFamily="34" charset="0"/>
              <a:buChar char="•"/>
            </a:pPr>
            <a:r>
              <a:rPr lang="en-US" dirty="0">
                <a:solidFill>
                  <a:prstClr val="black"/>
                </a:solidFill>
                <a:latin typeface="Calibri"/>
              </a:rPr>
              <a:t>The participants saw an opportunity to develop a robust program that will demonstrate a return on investment (ROI) and will also be a program that will generate opportunities for faculty to pursue external funding and recognition for the university.</a:t>
            </a:r>
          </a:p>
          <a:p>
            <a:pPr marL="742950" lvl="1" indent="-285750">
              <a:buFont typeface="Arial" panose="020B0604020202020204" pitchFamily="34" charset="0"/>
              <a:buChar char="•"/>
            </a:pPr>
            <a:r>
              <a:rPr lang="en-US" dirty="0">
                <a:solidFill>
                  <a:prstClr val="black"/>
                </a:solidFill>
                <a:latin typeface="Calibri"/>
              </a:rPr>
              <a:t>An important ADR Recommendation evolved: Divide the workgroup into two sub-groups  </a:t>
            </a:r>
          </a:p>
          <a:p>
            <a:pPr marL="1200150" lvl="2" indent="-285750">
              <a:buFont typeface="Arial" panose="020B0604020202020204" pitchFamily="34" charset="0"/>
              <a:buChar char="•"/>
            </a:pPr>
            <a:r>
              <a:rPr lang="en-US" dirty="0">
                <a:solidFill>
                  <a:prstClr val="black"/>
                </a:solidFill>
                <a:latin typeface="Calibri"/>
              </a:rPr>
              <a:t>A.-STEM disciplines </a:t>
            </a:r>
          </a:p>
          <a:p>
            <a:pPr marL="1200150" lvl="2" indent="-285750">
              <a:buFont typeface="Arial" panose="020B0604020202020204" pitchFamily="34" charset="0"/>
              <a:buChar char="•"/>
            </a:pPr>
            <a:r>
              <a:rPr lang="en-US" dirty="0">
                <a:solidFill>
                  <a:prstClr val="black"/>
                </a:solidFill>
                <a:latin typeface="Calibri"/>
              </a:rPr>
              <a:t>B.-Creative arts, some social sciences, other non-STEM disciplines.</a:t>
            </a:r>
          </a:p>
          <a:p>
            <a:pPr marL="285750" indent="-285750">
              <a:buFont typeface="Arial" panose="020B0604020202020204" pitchFamily="34" charset="0"/>
              <a:buChar char="•"/>
            </a:pPr>
            <a:r>
              <a:rPr lang="en-US" dirty="0">
                <a:solidFill>
                  <a:prstClr val="black"/>
                </a:solidFill>
                <a:latin typeface="Calibri"/>
              </a:rPr>
              <a:t>After a series of meetings and workshops at which input and thoughtful suggestions were provided, the result has been the development of two pilot grant programs that are housed in the OVPRED under </a:t>
            </a:r>
            <a:r>
              <a:rPr lang="en-US" b="1" dirty="0">
                <a:solidFill>
                  <a:prstClr val="black"/>
                </a:solidFill>
                <a:latin typeface="Calibri"/>
              </a:rPr>
              <a:t>Auburn University Award and Recognition Programs.</a:t>
            </a:r>
          </a:p>
          <a:p>
            <a:pPr marL="285750" indent="-285750">
              <a:buFont typeface="Arial" panose="020B0604020202020204" pitchFamily="34" charset="0"/>
              <a:buChar char="•"/>
            </a:pPr>
            <a:r>
              <a:rPr lang="en-US" dirty="0">
                <a:solidFill>
                  <a:prstClr val="black"/>
                </a:solidFill>
                <a:latin typeface="Calibri"/>
              </a:rPr>
              <a:t>The new programs are:</a:t>
            </a:r>
          </a:p>
          <a:p>
            <a:pPr marL="742950" lvl="1" indent="-285750">
              <a:buFont typeface="Wingdings" panose="05000000000000000000" pitchFamily="2" charset="2"/>
              <a:buChar char="Ø"/>
            </a:pPr>
            <a:r>
              <a:rPr lang="en-US" b="1" dirty="0">
                <a:solidFill>
                  <a:prstClr val="black"/>
                </a:solidFill>
                <a:latin typeface="Calibri"/>
              </a:rPr>
              <a:t>The Creative Work and Social Impact Scholarship Funding Program and</a:t>
            </a:r>
          </a:p>
          <a:p>
            <a:pPr marL="742950" lvl="1" indent="-285750">
              <a:buFont typeface="Wingdings" panose="05000000000000000000" pitchFamily="2" charset="2"/>
              <a:buChar char="Ø"/>
            </a:pPr>
            <a:r>
              <a:rPr lang="en-US" sz="1500" b="1" dirty="0">
                <a:solidFill>
                  <a:prstClr val="black"/>
                </a:solidFill>
                <a:latin typeface="Calibri"/>
              </a:rPr>
              <a:t>The </a:t>
            </a:r>
            <a:r>
              <a:rPr lang="en-US" b="1" dirty="0">
                <a:solidFill>
                  <a:prstClr val="black"/>
                </a:solidFill>
                <a:latin typeface="Calibri"/>
              </a:rPr>
              <a:t>Research Support Program</a:t>
            </a:r>
            <a:endParaRPr lang="en-US" sz="1500" b="1" dirty="0">
              <a:solidFill>
                <a:prstClr val="black"/>
              </a:solidFill>
              <a:latin typeface="Calibri"/>
            </a:endParaRPr>
          </a:p>
          <a:p>
            <a:pPr marL="285750" indent="-285750">
              <a:buFont typeface="Arial" panose="020B0604020202020204" pitchFamily="34" charset="0"/>
              <a:buChar char="•"/>
            </a:pPr>
            <a:endParaRPr lang="en-US" dirty="0">
              <a:solidFill>
                <a:prstClr val="black"/>
              </a:solidFill>
              <a:latin typeface="Calibri"/>
            </a:endParaRPr>
          </a:p>
          <a:p>
            <a:endParaRPr lang="en-US" dirty="0">
              <a:solidFill>
                <a:prstClr val="black"/>
              </a:solidFill>
              <a:latin typeface="Calibri"/>
            </a:endParaRPr>
          </a:p>
        </p:txBody>
      </p:sp>
    </p:spTree>
    <p:extLst>
      <p:ext uri="{BB962C8B-B14F-4D97-AF65-F5344CB8AC3E}">
        <p14:creationId xmlns:p14="http://schemas.microsoft.com/office/powerpoint/2010/main" val="180445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81DA5-0304-4EE3-8ECE-0F35E150CD1A}"/>
              </a:ext>
            </a:extLst>
          </p:cNvPr>
          <p:cNvSpPr>
            <a:spLocks noGrp="1"/>
          </p:cNvSpPr>
          <p:nvPr>
            <p:ph type="title"/>
          </p:nvPr>
        </p:nvSpPr>
        <p:spPr>
          <a:xfrm>
            <a:off x="2348593" y="-66166"/>
            <a:ext cx="7886700" cy="485193"/>
          </a:xfrm>
        </p:spPr>
        <p:txBody>
          <a:bodyPr>
            <a:normAutofit fontScale="90000"/>
          </a:bodyPr>
          <a:lstStyle/>
          <a:p>
            <a:pPr algn="ctr"/>
            <a:br>
              <a:rPr lang="en-US" sz="2025" dirty="0">
                <a:latin typeface="+mn-lt"/>
              </a:rPr>
            </a:br>
            <a:r>
              <a:rPr lang="en-US" sz="2700" dirty="0">
                <a:latin typeface="+mn-lt"/>
              </a:rPr>
              <a:t>The Research Support Program</a:t>
            </a:r>
            <a:br>
              <a:rPr lang="en-US" sz="2700" dirty="0">
                <a:latin typeface="+mn-lt"/>
              </a:rPr>
            </a:br>
            <a:endParaRPr lang="en-US" sz="2700" dirty="0">
              <a:latin typeface="+mn-lt"/>
            </a:endParaRPr>
          </a:p>
        </p:txBody>
      </p:sp>
      <p:sp>
        <p:nvSpPr>
          <p:cNvPr id="3" name="Content Placeholder 2">
            <a:extLst>
              <a:ext uri="{FF2B5EF4-FFF2-40B4-BE49-F238E27FC236}">
                <a16:creationId xmlns:a16="http://schemas.microsoft.com/office/drawing/2014/main" id="{99F43273-53E1-4D4F-AEE2-B5A43D14B288}"/>
              </a:ext>
            </a:extLst>
          </p:cNvPr>
          <p:cNvSpPr>
            <a:spLocks noGrp="1"/>
          </p:cNvSpPr>
          <p:nvPr>
            <p:ph idx="1"/>
          </p:nvPr>
        </p:nvSpPr>
        <p:spPr>
          <a:xfrm>
            <a:off x="2152650" y="405172"/>
            <a:ext cx="7886700" cy="6314283"/>
          </a:xfrm>
        </p:spPr>
        <p:txBody>
          <a:bodyPr>
            <a:noAutofit/>
          </a:bodyPr>
          <a:lstStyle/>
          <a:p>
            <a:r>
              <a:rPr lang="en-US" sz="1800" dirty="0"/>
              <a:t>The Research Support (RS) program is intended to be an annual cycle funding program to foster the development and growth of innovative and transformational research activities. </a:t>
            </a:r>
          </a:p>
          <a:p>
            <a:r>
              <a:rPr lang="en-US" sz="1800" dirty="0"/>
              <a:t>The RS program builds on faculty expertise, stimulates interdisciplinary collaborations and strengthens seed research activities.  </a:t>
            </a:r>
          </a:p>
          <a:p>
            <a:r>
              <a:rPr lang="en-US" sz="1800" dirty="0"/>
              <a:t>The RS program is a strategically focused Auburn University investment strategy that promotes promising and impactful new lines of research as well as the growth of collaborative and/or interdisciplinary teams to build the foundations of science, to overcome scientific and societal challenges and to promote and enhance the quality of life and wellbeing of individuals, groups and communities.</a:t>
            </a:r>
          </a:p>
          <a:p>
            <a:r>
              <a:rPr lang="en-US" sz="1800" dirty="0"/>
              <a:t>Research activities supported by the RS program will have a strong potential to attract extramural funding for sustained research efforts. The program will also enhance the visibility and recognition of our faculty and institution. Investing in the RS program supports the University’s strategic plan by elevating research and scholarly impact to address society’s critical issues and promote economic development in Alabama and beyond, investing in the outstanding people who advance the university’s mission, and providing an elevated Auburn experience for our students.</a:t>
            </a:r>
          </a:p>
          <a:p>
            <a:r>
              <a:rPr lang="en-US" sz="1800" dirty="0"/>
              <a:t>The RS program includes the science, technology, engineering and mathematics (STEM) disciplines as well as the medical, life, health and social sciences. </a:t>
            </a:r>
          </a:p>
        </p:txBody>
      </p:sp>
    </p:spTree>
    <p:extLst>
      <p:ext uri="{BB962C8B-B14F-4D97-AF65-F5344CB8AC3E}">
        <p14:creationId xmlns:p14="http://schemas.microsoft.com/office/powerpoint/2010/main" val="3851338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00359E3-E6EE-4B4D-A175-83B8F3851A61}"/>
              </a:ext>
            </a:extLst>
          </p:cNvPr>
          <p:cNvSpPr/>
          <p:nvPr/>
        </p:nvSpPr>
        <p:spPr>
          <a:xfrm>
            <a:off x="1902824" y="111485"/>
            <a:ext cx="8033657" cy="877163"/>
          </a:xfrm>
          <a:prstGeom prst="rect">
            <a:avLst/>
          </a:prstGeom>
        </p:spPr>
        <p:txBody>
          <a:bodyPr wrap="square">
            <a:spAutoFit/>
          </a:bodyPr>
          <a:lstStyle/>
          <a:p>
            <a:endParaRPr lang="en-US" sz="1350" dirty="0">
              <a:solidFill>
                <a:srgbClr val="222222"/>
              </a:solidFill>
              <a:latin typeface="Arial" panose="020B0604020202020204" pitchFamily="34" charset="0"/>
            </a:endParaRPr>
          </a:p>
          <a:p>
            <a:pPr algn="ctr"/>
            <a:r>
              <a:rPr lang="en-US" sz="2400" dirty="0">
                <a:solidFill>
                  <a:srgbClr val="222222"/>
                </a:solidFill>
                <a:latin typeface="Arial" panose="020B0604020202020204" pitchFamily="34" charset="0"/>
              </a:rPr>
              <a:t>Return on Investment</a:t>
            </a:r>
          </a:p>
          <a:p>
            <a:endParaRPr lang="en-US" sz="1350" dirty="0">
              <a:solidFill>
                <a:srgbClr val="222222"/>
              </a:solidFill>
              <a:latin typeface="Arial" panose="020B0604020202020204" pitchFamily="34" charset="0"/>
            </a:endParaRPr>
          </a:p>
        </p:txBody>
      </p:sp>
      <p:sp>
        <p:nvSpPr>
          <p:cNvPr id="5" name="Rectangle 4">
            <a:extLst>
              <a:ext uri="{FF2B5EF4-FFF2-40B4-BE49-F238E27FC236}">
                <a16:creationId xmlns:a16="http://schemas.microsoft.com/office/drawing/2014/main" id="{A71F2374-E3A2-402D-9C60-0F32F1352287}"/>
              </a:ext>
            </a:extLst>
          </p:cNvPr>
          <p:cNvSpPr/>
          <p:nvPr/>
        </p:nvSpPr>
        <p:spPr>
          <a:xfrm>
            <a:off x="1870164" y="1116385"/>
            <a:ext cx="8569234" cy="5009064"/>
          </a:xfrm>
          <a:prstGeom prst="rect">
            <a:avLst/>
          </a:prstGeom>
        </p:spPr>
        <p:txBody>
          <a:bodyPr wrap="square">
            <a:spAutoFit/>
          </a:bodyPr>
          <a:lstStyle/>
          <a:p>
            <a:r>
              <a:rPr lang="en-US" dirty="0"/>
              <a:t>The primary Return on Investment (ROI) for projects under the RS program is the submission and award of extramurally funded research proposals. </a:t>
            </a:r>
          </a:p>
          <a:p>
            <a:pPr marL="600075" lvl="1" indent="-257175">
              <a:buFont typeface="Arial" panose="020B0604020202020204" pitchFamily="34" charset="0"/>
              <a:buChar char="•"/>
            </a:pPr>
            <a:r>
              <a:rPr lang="en-US" dirty="0"/>
              <a:t>It is anticipated that the extramural funding ROI will be reasonably proportional to the RS funding provided for projects. </a:t>
            </a:r>
          </a:p>
          <a:p>
            <a:pPr marL="600075" lvl="1" indent="-257175">
              <a:buFont typeface="Arial" panose="020B0604020202020204" pitchFamily="34" charset="0"/>
              <a:buChar char="•"/>
            </a:pPr>
            <a:r>
              <a:rPr lang="en-US" dirty="0"/>
              <a:t>It is understood that the extramural funding ROI may not be fully realized within the performance period of funded projects. </a:t>
            </a:r>
          </a:p>
          <a:p>
            <a:pPr marL="600075" lvl="1" indent="-257175">
              <a:buFont typeface="Arial" panose="020B0604020202020204" pitchFamily="34" charset="0"/>
              <a:buChar char="•"/>
            </a:pPr>
            <a:r>
              <a:rPr lang="en-US" dirty="0"/>
              <a:t>It is also recognized that establishing Auburn University as a prominent research institution with researchers that are recognized leaders in various research fields is also a significant ROI.</a:t>
            </a:r>
          </a:p>
          <a:p>
            <a:pPr marL="600075" lvl="1" indent="-257175">
              <a:buFont typeface="Arial" panose="020B0604020202020204" pitchFamily="34" charset="0"/>
              <a:buChar char="•"/>
            </a:pPr>
            <a:r>
              <a:rPr lang="en-US" dirty="0"/>
              <a:t>Other ROI elements might include, but are not limited to:</a:t>
            </a:r>
          </a:p>
          <a:p>
            <a:pPr marL="942975" lvl="2" indent="-257175">
              <a:buFont typeface="Arial" panose="020B0604020202020204" pitchFamily="34" charset="0"/>
              <a:buChar char="•"/>
            </a:pPr>
            <a:r>
              <a:rPr lang="en-US" dirty="0"/>
              <a:t>Publications and significant presentations, technology transfer/patents, publicity/visibility of Auburn University in the field of research, awards and fellowships related to program of scholarship.</a:t>
            </a:r>
          </a:p>
          <a:p>
            <a:r>
              <a:rPr lang="en-US" dirty="0"/>
              <a:t>The impact of the RS program will primarily be measured against key performance indicators (</a:t>
            </a:r>
            <a:r>
              <a:rPr lang="en-US" dirty="0" err="1"/>
              <a:t>KPIs</a:t>
            </a:r>
            <a:r>
              <a:rPr lang="en-US" dirty="0"/>
              <a:t>) linked to extramural funding activity, prominent outcomes, e.g., peer-review publications, and increased visibility and recognition of Auburn as a research institution. </a:t>
            </a:r>
          </a:p>
          <a:p>
            <a:pPr marL="214313" indent="-214313">
              <a:buFont typeface="Arial" panose="020B0604020202020204" pitchFamily="34" charset="0"/>
              <a:buChar char="•"/>
            </a:pPr>
            <a:endParaRPr lang="en-US" sz="1350" dirty="0">
              <a:solidFill>
                <a:srgbClr val="222222"/>
              </a:solidFill>
              <a:latin typeface="inherit"/>
            </a:endParaRPr>
          </a:p>
        </p:txBody>
      </p:sp>
    </p:spTree>
    <p:extLst>
      <p:ext uri="{BB962C8B-B14F-4D97-AF65-F5344CB8AC3E}">
        <p14:creationId xmlns:p14="http://schemas.microsoft.com/office/powerpoint/2010/main" val="210510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58AAFC-45A2-4C73-99EA-02CF56C50A74}"/>
              </a:ext>
            </a:extLst>
          </p:cNvPr>
          <p:cNvSpPr/>
          <p:nvPr/>
        </p:nvSpPr>
        <p:spPr>
          <a:xfrm>
            <a:off x="2647405" y="1001358"/>
            <a:ext cx="7159067" cy="5355312"/>
          </a:xfrm>
          <a:prstGeom prst="rect">
            <a:avLst/>
          </a:prstGeom>
        </p:spPr>
        <p:txBody>
          <a:bodyPr wrap="square">
            <a:spAutoFit/>
          </a:bodyPr>
          <a:lstStyle/>
          <a:p>
            <a:r>
              <a:rPr lang="en-US" b="1" dirty="0"/>
              <a:t>Tier I (Innovative Research Seed Funding) </a:t>
            </a:r>
          </a:p>
          <a:p>
            <a:pPr marL="285750" indent="-285750">
              <a:buFont typeface="Arial" panose="020B0604020202020204" pitchFamily="34" charset="0"/>
              <a:buChar char="•"/>
            </a:pPr>
            <a:r>
              <a:rPr lang="en-US" dirty="0"/>
              <a:t>This program element is intended to support pilot and/or initiation research activities of new, small-scale, innovative lines of research for the advancement of proposals to extramural funding opportunities. </a:t>
            </a:r>
          </a:p>
          <a:p>
            <a:pPr marL="557213" lvl="1" indent="-214313">
              <a:buFont typeface="Arial" panose="020B0604020202020204" pitchFamily="34" charset="0"/>
              <a:buChar char="•"/>
            </a:pPr>
            <a:r>
              <a:rPr lang="en-US" dirty="0"/>
              <a:t>Proposals may request up to $25,000 from the OVRPED with a 1:1 anticipated matching contribution between the OVPRED and the College(s)/School(s)/Department(s). Funding may be requested for up to two years. </a:t>
            </a:r>
          </a:p>
          <a:p>
            <a:r>
              <a:rPr lang="en-US" b="1" dirty="0"/>
              <a:t>Tier II (Transformative Research Funding) </a:t>
            </a:r>
            <a:r>
              <a:rPr lang="en-US" b="1" u="sng" dirty="0"/>
              <a:t>A Future Component of the RSP</a:t>
            </a:r>
          </a:p>
          <a:p>
            <a:pPr marL="214313" indent="-214313">
              <a:buFont typeface="Arial" panose="020B0604020202020204" pitchFamily="34" charset="0"/>
              <a:buChar char="•"/>
            </a:pPr>
            <a:r>
              <a:rPr lang="en-US" dirty="0"/>
              <a:t>This program element is intended to support larger-scale research projects that exhibit significant impact to the research enterprise at Auburn University. This element is also intended to support the establishment of collaborative and/or interdisciplinary teams aimed at overcoming research challenges that could be transformative to an area of research. </a:t>
            </a:r>
          </a:p>
          <a:p>
            <a:pPr marL="557213" lvl="1" indent="-214313">
              <a:buFont typeface="Arial" panose="020B0604020202020204" pitchFamily="34" charset="0"/>
              <a:buChar char="•"/>
            </a:pPr>
            <a:r>
              <a:rPr lang="en-US" dirty="0"/>
              <a:t>Proposals may request funding between $50,000 -$150,000 from the OVRPED with a 1:1 anticipated matching contribution between the OVPRED and the College(s)/School(s)/Department(s). Funding may be requested for up to two years. </a:t>
            </a:r>
          </a:p>
        </p:txBody>
      </p:sp>
      <p:sp>
        <p:nvSpPr>
          <p:cNvPr id="3" name="Rectangle 2">
            <a:extLst>
              <a:ext uri="{FF2B5EF4-FFF2-40B4-BE49-F238E27FC236}">
                <a16:creationId xmlns:a16="http://schemas.microsoft.com/office/drawing/2014/main" id="{6FC4AFDB-CA34-42F4-A40B-A0A6F9544330}"/>
              </a:ext>
            </a:extLst>
          </p:cNvPr>
          <p:cNvSpPr/>
          <p:nvPr/>
        </p:nvSpPr>
        <p:spPr>
          <a:xfrm>
            <a:off x="3326368" y="215790"/>
            <a:ext cx="5712859" cy="461665"/>
          </a:xfrm>
          <a:prstGeom prst="rect">
            <a:avLst/>
          </a:prstGeom>
        </p:spPr>
        <p:txBody>
          <a:bodyPr wrap="square">
            <a:spAutoFit/>
          </a:bodyPr>
          <a:lstStyle/>
          <a:p>
            <a:pPr algn="ctr"/>
            <a:r>
              <a:rPr lang="en-US" sz="2400" dirty="0"/>
              <a:t>Program Elements</a:t>
            </a:r>
          </a:p>
        </p:txBody>
      </p:sp>
    </p:spTree>
    <p:extLst>
      <p:ext uri="{BB962C8B-B14F-4D97-AF65-F5344CB8AC3E}">
        <p14:creationId xmlns:p14="http://schemas.microsoft.com/office/powerpoint/2010/main" val="38210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77111-2486-4CE3-B3E6-386589055805}"/>
              </a:ext>
            </a:extLst>
          </p:cNvPr>
          <p:cNvSpPr>
            <a:spLocks noGrp="1"/>
          </p:cNvSpPr>
          <p:nvPr>
            <p:ph type="title"/>
          </p:nvPr>
        </p:nvSpPr>
        <p:spPr>
          <a:xfrm>
            <a:off x="1981200" y="152401"/>
            <a:ext cx="8229600" cy="568693"/>
          </a:xfrm>
        </p:spPr>
        <p:txBody>
          <a:bodyPr>
            <a:normAutofit/>
          </a:bodyPr>
          <a:lstStyle/>
          <a:p>
            <a:r>
              <a:rPr lang="en-US" sz="2400" dirty="0"/>
              <a:t>Proposal Submission and Review</a:t>
            </a:r>
          </a:p>
        </p:txBody>
      </p:sp>
      <p:sp>
        <p:nvSpPr>
          <p:cNvPr id="4" name="TextBox 3">
            <a:extLst>
              <a:ext uri="{FF2B5EF4-FFF2-40B4-BE49-F238E27FC236}">
                <a16:creationId xmlns:a16="http://schemas.microsoft.com/office/drawing/2014/main" id="{CF41119A-66A3-4A2F-B2A1-14F70AFBCAF6}"/>
              </a:ext>
            </a:extLst>
          </p:cNvPr>
          <p:cNvSpPr txBox="1"/>
          <p:nvPr/>
        </p:nvSpPr>
        <p:spPr>
          <a:xfrm>
            <a:off x="1981200" y="914400"/>
            <a:ext cx="8458200" cy="5909310"/>
          </a:xfrm>
          <a:prstGeom prst="rect">
            <a:avLst/>
          </a:prstGeom>
          <a:noFill/>
        </p:spPr>
        <p:txBody>
          <a:bodyPr wrap="square">
            <a:spAutoFit/>
          </a:bodyPr>
          <a:lstStyle/>
          <a:p>
            <a:r>
              <a:rPr lang="en-US" b="1" dirty="0">
                <a:solidFill>
                  <a:srgbClr val="000000"/>
                </a:solidFill>
                <a:latin typeface="Calibri"/>
              </a:rPr>
              <a:t>Application Process</a:t>
            </a:r>
          </a:p>
          <a:p>
            <a:pPr marL="285750" indent="-285750">
              <a:buFont typeface="Arial" panose="020B0604020202020204" pitchFamily="34" charset="0"/>
              <a:buChar char="•"/>
            </a:pPr>
            <a:r>
              <a:rPr lang="en-US" dirty="0">
                <a:solidFill>
                  <a:srgbClr val="000000"/>
                </a:solidFill>
                <a:latin typeface="Calibri"/>
              </a:rPr>
              <a:t>To apply, go to the </a:t>
            </a:r>
            <a:r>
              <a:rPr lang="en-US" dirty="0">
                <a:solidFill>
                  <a:srgbClr val="2D699E"/>
                </a:solidFill>
                <a:latin typeface="Calibri"/>
                <a:hlinkClick r:id="rId2"/>
              </a:rPr>
              <a:t>Auburn University Competition Space</a:t>
            </a:r>
            <a:r>
              <a:rPr lang="en-US" dirty="0">
                <a:solidFill>
                  <a:srgbClr val="000000"/>
                </a:solidFill>
                <a:latin typeface="Calibri"/>
              </a:rPr>
              <a:t> (InfoReady), scroll down and click on the RSP Application. In the top right column of the page click on “Apply”. You will be taken to the AU login screen. </a:t>
            </a:r>
          </a:p>
          <a:p>
            <a:r>
              <a:rPr lang="en-US" b="1" dirty="0">
                <a:solidFill>
                  <a:srgbClr val="000000"/>
                </a:solidFill>
                <a:latin typeface="Calibri"/>
              </a:rPr>
              <a:t>Online Instructions</a:t>
            </a:r>
          </a:p>
          <a:p>
            <a:pPr marL="285750" indent="-285750">
              <a:buFont typeface="Arial" panose="020B0604020202020204" pitchFamily="34" charset="0"/>
              <a:buChar char="•"/>
            </a:pPr>
            <a:r>
              <a:rPr lang="en-US" dirty="0">
                <a:solidFill>
                  <a:prstClr val="black"/>
                </a:solidFill>
                <a:latin typeface="Calibri"/>
              </a:rPr>
              <a:t>Once logged in, y</a:t>
            </a:r>
            <a:r>
              <a:rPr lang="en-US" dirty="0">
                <a:solidFill>
                  <a:srgbClr val="000000"/>
                </a:solidFill>
                <a:latin typeface="Calibri"/>
              </a:rPr>
              <a:t>ou will see that instructions are incorporated into the InfoReady System for each corresponding section. Applicants may complete their applications as time permits and save the information and data entered in draft form prior to completing their submission.</a:t>
            </a:r>
          </a:p>
          <a:p>
            <a:endParaRPr lang="en-US" dirty="0">
              <a:solidFill>
                <a:srgbClr val="000000"/>
              </a:solidFill>
              <a:latin typeface="Calibri"/>
            </a:endParaRPr>
          </a:p>
          <a:p>
            <a:r>
              <a:rPr lang="en-US" b="1" dirty="0">
                <a:solidFill>
                  <a:prstClr val="black"/>
                </a:solidFill>
                <a:latin typeface="Calibri"/>
              </a:rPr>
              <a:t>Proposal Review and Selection Process</a:t>
            </a:r>
          </a:p>
          <a:p>
            <a:pPr marL="285750" indent="-285750">
              <a:buFont typeface="Arial" panose="020B0604020202020204" pitchFamily="34" charset="0"/>
              <a:buChar char="•"/>
            </a:pPr>
            <a:r>
              <a:rPr lang="en-US" dirty="0">
                <a:solidFill>
                  <a:srgbClr val="000000"/>
                </a:solidFill>
                <a:latin typeface="Calibri"/>
              </a:rPr>
              <a:t>A two-tiered review and selection mechanism will be used to advance proposals for competition in the RSP. It is envisioned that each college/school ADR will form a review and selection advisory group that would only put forward those proposals that are most likely to be competitive and impactful. </a:t>
            </a:r>
          </a:p>
          <a:p>
            <a:pPr marL="285750" indent="-285750">
              <a:buFont typeface="Arial" panose="020B0604020202020204" pitchFamily="34" charset="0"/>
              <a:buChar char="•"/>
            </a:pPr>
            <a:r>
              <a:rPr lang="en-US" dirty="0">
                <a:solidFill>
                  <a:srgbClr val="000000"/>
                </a:solidFill>
                <a:latin typeface="Calibri"/>
              </a:rPr>
              <a:t>A mix of internal and external cognizant reviewers will be utilized in the RSP proposal selection process. All reviews will be submitted via AU Competition Space (also known as InfoReady). External reviews will only be solicited for proposals down selected to advance to the upper competition level. Both internal and external reviewers will assess proposals using </a:t>
            </a:r>
            <a:r>
              <a:rPr lang="en-US" dirty="0">
                <a:solidFill>
                  <a:srgbClr val="000000"/>
                </a:solidFill>
                <a:latin typeface="Calibri"/>
                <a:hlinkClick r:id="rId3"/>
              </a:rPr>
              <a:t>Review Criteria </a:t>
            </a:r>
            <a:r>
              <a:rPr lang="en-US" dirty="0">
                <a:solidFill>
                  <a:srgbClr val="000000"/>
                </a:solidFill>
                <a:latin typeface="Calibri"/>
              </a:rPr>
              <a:t>.</a:t>
            </a:r>
          </a:p>
          <a:p>
            <a:endParaRPr lang="en-US" dirty="0">
              <a:solidFill>
                <a:prstClr val="black"/>
              </a:solidFill>
              <a:latin typeface="Calibri"/>
            </a:endParaRPr>
          </a:p>
        </p:txBody>
      </p:sp>
    </p:spTree>
    <p:extLst>
      <p:ext uri="{BB962C8B-B14F-4D97-AF65-F5344CB8AC3E}">
        <p14:creationId xmlns:p14="http://schemas.microsoft.com/office/powerpoint/2010/main" val="2898433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58AAFC-45A2-4C73-99EA-02CF56C50A74}"/>
              </a:ext>
            </a:extLst>
          </p:cNvPr>
          <p:cNvSpPr/>
          <p:nvPr/>
        </p:nvSpPr>
        <p:spPr>
          <a:xfrm>
            <a:off x="2838705" y="749883"/>
            <a:ext cx="6688182" cy="1015663"/>
          </a:xfrm>
          <a:prstGeom prst="rect">
            <a:avLst/>
          </a:prstGeom>
        </p:spPr>
        <p:txBody>
          <a:bodyPr wrap="square">
            <a:spAutoFit/>
          </a:bodyPr>
          <a:lstStyle/>
          <a:p>
            <a:pPr algn="ctr"/>
            <a:r>
              <a:rPr lang="en-US" sz="1500" dirty="0">
                <a:solidFill>
                  <a:prstClr val="black"/>
                </a:solidFill>
              </a:rPr>
              <a:t>Amount of OVPRED funding </a:t>
            </a:r>
          </a:p>
          <a:p>
            <a:pPr algn="ctr"/>
            <a:r>
              <a:rPr lang="en-US" sz="1500" dirty="0">
                <a:solidFill>
                  <a:prstClr val="black"/>
                </a:solidFill>
              </a:rPr>
              <a:t>(Tier I) - Up to $25,000 with 1:1 match</a:t>
            </a:r>
          </a:p>
          <a:p>
            <a:pPr algn="ctr"/>
            <a:r>
              <a:rPr lang="en-US" sz="1500" dirty="0">
                <a:solidFill>
                  <a:prstClr val="black"/>
                </a:solidFill>
              </a:rPr>
              <a:t>(Tier II) - </a:t>
            </a:r>
            <a:r>
              <a:rPr lang="en-US" sz="1500" dirty="0"/>
              <a:t>$50,000  -$150,000 (Future component)</a:t>
            </a:r>
            <a:endParaRPr lang="en-US" sz="1500" dirty="0">
              <a:solidFill>
                <a:prstClr val="black"/>
              </a:solidFill>
            </a:endParaRPr>
          </a:p>
          <a:p>
            <a:pPr algn="ctr"/>
            <a:endParaRPr lang="en-US" sz="1500" dirty="0">
              <a:solidFill>
                <a:prstClr val="black"/>
              </a:solidFill>
              <a:latin typeface="Calibri"/>
            </a:endParaRPr>
          </a:p>
        </p:txBody>
      </p:sp>
      <p:sp>
        <p:nvSpPr>
          <p:cNvPr id="3" name="Rectangle 2">
            <a:extLst>
              <a:ext uri="{FF2B5EF4-FFF2-40B4-BE49-F238E27FC236}">
                <a16:creationId xmlns:a16="http://schemas.microsoft.com/office/drawing/2014/main" id="{6FC4AFDB-CA34-42F4-A40B-A0A6F9544330}"/>
              </a:ext>
            </a:extLst>
          </p:cNvPr>
          <p:cNvSpPr/>
          <p:nvPr/>
        </p:nvSpPr>
        <p:spPr>
          <a:xfrm>
            <a:off x="3326366" y="252174"/>
            <a:ext cx="5712859" cy="369332"/>
          </a:xfrm>
          <a:prstGeom prst="rect">
            <a:avLst/>
          </a:prstGeom>
        </p:spPr>
        <p:txBody>
          <a:bodyPr wrap="square">
            <a:spAutoFit/>
          </a:bodyPr>
          <a:lstStyle/>
          <a:p>
            <a:pPr algn="ctr"/>
            <a:r>
              <a:rPr lang="en-US" dirty="0">
                <a:solidFill>
                  <a:prstClr val="black"/>
                </a:solidFill>
                <a:latin typeface="Arial" panose="020B0604020202020204" pitchFamily="34" charset="0"/>
              </a:rPr>
              <a:t>RSP Proposal Preparation</a:t>
            </a:r>
            <a:endParaRPr lang="en-US" dirty="0">
              <a:solidFill>
                <a:prstClr val="black"/>
              </a:solidFill>
              <a:latin typeface="Calibri"/>
            </a:endParaRPr>
          </a:p>
        </p:txBody>
      </p:sp>
      <p:pic>
        <p:nvPicPr>
          <p:cNvPr id="7" name="Picture 6">
            <a:extLst>
              <a:ext uri="{FF2B5EF4-FFF2-40B4-BE49-F238E27FC236}">
                <a16:creationId xmlns:a16="http://schemas.microsoft.com/office/drawing/2014/main" id="{191F57F6-76E9-446A-B766-BB14BB866BA4}"/>
              </a:ext>
            </a:extLst>
          </p:cNvPr>
          <p:cNvPicPr>
            <a:picLocks noChangeAspect="1"/>
          </p:cNvPicPr>
          <p:nvPr/>
        </p:nvPicPr>
        <p:blipFill>
          <a:blip r:embed="rId2"/>
          <a:stretch>
            <a:fillRect/>
          </a:stretch>
        </p:blipFill>
        <p:spPr>
          <a:xfrm>
            <a:off x="2258495" y="4700826"/>
            <a:ext cx="7848600" cy="1905000"/>
          </a:xfrm>
          <a:prstGeom prst="rect">
            <a:avLst/>
          </a:prstGeom>
        </p:spPr>
      </p:pic>
      <p:sp>
        <p:nvSpPr>
          <p:cNvPr id="9" name="TextBox 8">
            <a:extLst>
              <a:ext uri="{FF2B5EF4-FFF2-40B4-BE49-F238E27FC236}">
                <a16:creationId xmlns:a16="http://schemas.microsoft.com/office/drawing/2014/main" id="{F71A15EA-CF0D-414A-B39B-D771325A03BC}"/>
              </a:ext>
            </a:extLst>
          </p:cNvPr>
          <p:cNvSpPr txBox="1"/>
          <p:nvPr/>
        </p:nvSpPr>
        <p:spPr>
          <a:xfrm>
            <a:off x="1900346" y="1675773"/>
            <a:ext cx="9151776" cy="3139321"/>
          </a:xfrm>
          <a:prstGeom prst="rect">
            <a:avLst/>
          </a:prstGeom>
          <a:noFill/>
        </p:spPr>
        <p:txBody>
          <a:bodyPr wrap="square" rtlCol="0">
            <a:spAutoFit/>
          </a:bodyPr>
          <a:lstStyle/>
          <a:p>
            <a:pPr algn="ctr"/>
            <a:r>
              <a:rPr lang="en-US" sz="1800" b="1" u="none" strike="noStrike" dirty="0">
                <a:solidFill>
                  <a:srgbClr val="2D699E"/>
                </a:solidFill>
                <a:effectLst/>
                <a:latin typeface="Helvetica" panose="020B0604020202020204" pitchFamily="34" charset="0"/>
                <a:ea typeface="Calibri" panose="020F0502020204030204" pitchFamily="34" charset="0"/>
                <a:hlinkClick r:id="rId3"/>
              </a:rPr>
              <a:t>RSP RFP Document</a:t>
            </a:r>
            <a:endParaRPr lang="en-US" sz="1800" dirty="0">
              <a:effectLst/>
              <a:latin typeface="Calibri" panose="020F0502020204030204" pitchFamily="34" charset="0"/>
              <a:ea typeface="Calibri" panose="020F0502020204030204" pitchFamily="34" charset="0"/>
            </a:endParaRPr>
          </a:p>
          <a:p>
            <a:r>
              <a:rPr lang="en-US" dirty="0">
                <a:solidFill>
                  <a:prstClr val="black"/>
                </a:solidFill>
                <a:latin typeface="Calibri"/>
              </a:rPr>
              <a:t>              </a:t>
            </a:r>
          </a:p>
          <a:p>
            <a:pPr algn="ctr">
              <a:defRPr/>
            </a:pPr>
            <a:r>
              <a:rPr lang="en-US" sz="1600" dirty="0">
                <a:solidFill>
                  <a:prstClr val="black"/>
                </a:solidFill>
                <a:latin typeface="Calibri"/>
              </a:rPr>
              <a:t>Important notes for the pilot program (Spring 2021): </a:t>
            </a:r>
          </a:p>
          <a:p>
            <a:pPr algn="ctr">
              <a:defRPr/>
            </a:pPr>
            <a:endParaRPr lang="en-US" sz="1600" dirty="0">
              <a:solidFill>
                <a:prstClr val="black"/>
              </a:solidFill>
              <a:latin typeface="Calibri"/>
            </a:endParaRPr>
          </a:p>
          <a:p>
            <a:pPr algn="just">
              <a:defRPr/>
            </a:pPr>
            <a:r>
              <a:rPr lang="en-US" sz="1600" dirty="0">
                <a:solidFill>
                  <a:prstClr val="black"/>
                </a:solidFill>
                <a:latin typeface="Calibri"/>
              </a:rPr>
              <a:t>The OVPRED will fund external reviews for up to five (5) proposals from each constituent school or college that participates in the intramural award programs (i.e., across CWSIS and RSP combined).</a:t>
            </a:r>
          </a:p>
          <a:p>
            <a:pPr algn="ctr">
              <a:defRPr/>
            </a:pPr>
            <a:endParaRPr lang="en-US" sz="1600" dirty="0">
              <a:solidFill>
                <a:prstClr val="black"/>
              </a:solidFill>
              <a:latin typeface="Calibri"/>
            </a:endParaRPr>
          </a:p>
          <a:p>
            <a:pPr algn="just">
              <a:tabLst>
                <a:tab pos="0" algn="l"/>
                <a:tab pos="231775" algn="l"/>
              </a:tabLst>
              <a:defRPr/>
            </a:pPr>
            <a:r>
              <a:rPr lang="en-US" sz="1600" dirty="0">
                <a:solidFill>
                  <a:prstClr val="black"/>
                </a:solidFill>
                <a:latin typeface="Calibri"/>
              </a:rPr>
              <a:t>In addition, the OVPRED will fund between eight (8) and 12 proposals from both the CWSIS Program and the RSP Program in toto, not per program. This first year being a pilot program, the five-proposal limit and the proposal funding cap will allow the OVPRED to evaluate the services availed during the proposal review process and focus resources for a larger program in the fall.</a:t>
            </a:r>
          </a:p>
          <a:p>
            <a:endParaRPr lang="en-US" dirty="0">
              <a:solidFill>
                <a:prstClr val="black"/>
              </a:solidFill>
              <a:latin typeface="Calibri"/>
            </a:endParaRPr>
          </a:p>
        </p:txBody>
      </p:sp>
    </p:spTree>
    <p:extLst>
      <p:ext uri="{BB962C8B-B14F-4D97-AF65-F5344CB8AC3E}">
        <p14:creationId xmlns:p14="http://schemas.microsoft.com/office/powerpoint/2010/main" val="1726346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D32DDD9-F775-444C-B5EF-9535B96FF182}"/>
              </a:ext>
            </a:extLst>
          </p:cNvPr>
          <p:cNvPicPr>
            <a:picLocks noChangeAspect="1"/>
          </p:cNvPicPr>
          <p:nvPr/>
        </p:nvPicPr>
        <p:blipFill>
          <a:blip r:embed="rId3"/>
          <a:stretch>
            <a:fillRect/>
          </a:stretch>
        </p:blipFill>
        <p:spPr>
          <a:xfrm>
            <a:off x="8917674" y="159605"/>
            <a:ext cx="1477482" cy="393460"/>
          </a:xfrm>
          <a:prstGeom prst="rect">
            <a:avLst/>
          </a:prstGeom>
        </p:spPr>
      </p:pic>
      <p:sp>
        <p:nvSpPr>
          <p:cNvPr id="8" name="TextBox 7">
            <a:extLst>
              <a:ext uri="{FF2B5EF4-FFF2-40B4-BE49-F238E27FC236}">
                <a16:creationId xmlns:a16="http://schemas.microsoft.com/office/drawing/2014/main" id="{59674882-3AAA-CD44-9CBB-37ACD22F7D48}"/>
              </a:ext>
            </a:extLst>
          </p:cNvPr>
          <p:cNvSpPr txBox="1"/>
          <p:nvPr/>
        </p:nvSpPr>
        <p:spPr>
          <a:xfrm>
            <a:off x="4450427" y="149439"/>
            <a:ext cx="3294492" cy="646331"/>
          </a:xfrm>
          <a:prstGeom prst="rect">
            <a:avLst/>
          </a:prstGeom>
          <a:noFill/>
        </p:spPr>
        <p:txBody>
          <a:bodyPr wrap="none" rtlCol="0">
            <a:spAutoFit/>
          </a:bodyPr>
          <a:lstStyle/>
          <a:p>
            <a:pPr algn="ctr"/>
            <a:r>
              <a:rPr lang="en-US" dirty="0">
                <a:solidFill>
                  <a:srgbClr val="003264"/>
                </a:solidFill>
                <a:latin typeface="Times New Roman" panose="02020603050405020304" pitchFamily="18" charset="0"/>
                <a:cs typeface="Times New Roman" panose="02020603050405020304" pitchFamily="18" charset="0"/>
              </a:rPr>
              <a:t>Research Support Program (RSP)</a:t>
            </a:r>
          </a:p>
          <a:p>
            <a:pPr algn="ctr"/>
            <a:r>
              <a:rPr lang="en-US" dirty="0">
                <a:solidFill>
                  <a:srgbClr val="003264"/>
                </a:solidFill>
                <a:latin typeface="Times New Roman" panose="02020603050405020304" pitchFamily="18" charset="0"/>
                <a:cs typeface="Times New Roman" panose="02020603050405020304" pitchFamily="18" charset="0"/>
              </a:rPr>
              <a:t>Summary</a:t>
            </a:r>
          </a:p>
        </p:txBody>
      </p:sp>
      <p:sp>
        <p:nvSpPr>
          <p:cNvPr id="9" name="Rounded Rectangle 8">
            <a:extLst>
              <a:ext uri="{FF2B5EF4-FFF2-40B4-BE49-F238E27FC236}">
                <a16:creationId xmlns:a16="http://schemas.microsoft.com/office/drawing/2014/main" id="{2B5A7939-7602-9D43-AEA7-2753F039B33E}"/>
              </a:ext>
            </a:extLst>
          </p:cNvPr>
          <p:cNvSpPr/>
          <p:nvPr/>
        </p:nvSpPr>
        <p:spPr>
          <a:xfrm>
            <a:off x="1767349" y="862777"/>
            <a:ext cx="4203291" cy="2754900"/>
          </a:xfrm>
          <a:prstGeom prst="roundRect">
            <a:avLst>
              <a:gd name="adj" fmla="val 549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ABC54213-A341-9946-8F2F-C8C9F14D1DDB}"/>
              </a:ext>
            </a:extLst>
          </p:cNvPr>
          <p:cNvSpPr/>
          <p:nvPr/>
        </p:nvSpPr>
        <p:spPr>
          <a:xfrm>
            <a:off x="6191866" y="862777"/>
            <a:ext cx="4203290" cy="2754900"/>
          </a:xfrm>
          <a:prstGeom prst="roundRect">
            <a:avLst>
              <a:gd name="adj" fmla="val 549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a:extLst>
              <a:ext uri="{FF2B5EF4-FFF2-40B4-BE49-F238E27FC236}">
                <a16:creationId xmlns:a16="http://schemas.microsoft.com/office/drawing/2014/main" id="{71BA515C-C84C-8D47-B973-48F9F52CAFBE}"/>
              </a:ext>
            </a:extLst>
          </p:cNvPr>
          <p:cNvSpPr/>
          <p:nvPr/>
        </p:nvSpPr>
        <p:spPr>
          <a:xfrm>
            <a:off x="1767348" y="3798841"/>
            <a:ext cx="4203291" cy="2754900"/>
          </a:xfrm>
          <a:prstGeom prst="roundRect">
            <a:avLst>
              <a:gd name="adj" fmla="val 549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77C91160-5784-5A42-8F57-7F59652E0F1A}"/>
              </a:ext>
            </a:extLst>
          </p:cNvPr>
          <p:cNvSpPr/>
          <p:nvPr/>
        </p:nvSpPr>
        <p:spPr>
          <a:xfrm>
            <a:off x="6191866" y="3810405"/>
            <a:ext cx="4203291" cy="2754899"/>
          </a:xfrm>
          <a:prstGeom prst="roundRect">
            <a:avLst>
              <a:gd name="adj" fmla="val 549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116354DE-DC95-9E4F-A9B0-75FFCFC95DBB}"/>
              </a:ext>
            </a:extLst>
          </p:cNvPr>
          <p:cNvSpPr txBox="1"/>
          <p:nvPr/>
        </p:nvSpPr>
        <p:spPr>
          <a:xfrm>
            <a:off x="1804219" y="833282"/>
            <a:ext cx="2557459" cy="307777"/>
          </a:xfrm>
          <a:prstGeom prst="rect">
            <a:avLst/>
          </a:prstGeom>
          <a:noFill/>
        </p:spPr>
        <p:txBody>
          <a:bodyPr wrap="square" rtlCol="0">
            <a:spAutoFit/>
          </a:bodyPr>
          <a:lstStyle/>
          <a:p>
            <a:r>
              <a:rPr lang="en-US" sz="1400" b="1" dirty="0">
                <a:solidFill>
                  <a:srgbClr val="003264"/>
                </a:solidFill>
                <a:latin typeface="Times New Roman" panose="02020603050405020304" pitchFamily="18" charset="0"/>
                <a:cs typeface="Times New Roman" panose="02020603050405020304" pitchFamily="18" charset="0"/>
              </a:rPr>
              <a:t>Overview</a:t>
            </a:r>
          </a:p>
        </p:txBody>
      </p:sp>
      <p:sp>
        <p:nvSpPr>
          <p:cNvPr id="14" name="TextBox 13">
            <a:extLst>
              <a:ext uri="{FF2B5EF4-FFF2-40B4-BE49-F238E27FC236}">
                <a16:creationId xmlns:a16="http://schemas.microsoft.com/office/drawing/2014/main" id="{A35DD31D-3615-CB4B-9092-9DD04528BB75}"/>
              </a:ext>
            </a:extLst>
          </p:cNvPr>
          <p:cNvSpPr txBox="1"/>
          <p:nvPr/>
        </p:nvSpPr>
        <p:spPr>
          <a:xfrm>
            <a:off x="1804219" y="3779773"/>
            <a:ext cx="2557459" cy="307777"/>
          </a:xfrm>
          <a:prstGeom prst="rect">
            <a:avLst/>
          </a:prstGeom>
          <a:noFill/>
        </p:spPr>
        <p:txBody>
          <a:bodyPr wrap="square" rtlCol="0">
            <a:spAutoFit/>
          </a:bodyPr>
          <a:lstStyle/>
          <a:p>
            <a:r>
              <a:rPr lang="en-US" sz="1400" b="1" dirty="0">
                <a:solidFill>
                  <a:srgbClr val="003264"/>
                </a:solidFill>
                <a:latin typeface="Times New Roman" panose="02020603050405020304" pitchFamily="18" charset="0"/>
                <a:cs typeface="Times New Roman" panose="02020603050405020304" pitchFamily="18" charset="0"/>
              </a:rPr>
              <a:t>Program Elements</a:t>
            </a:r>
          </a:p>
        </p:txBody>
      </p:sp>
      <p:sp>
        <p:nvSpPr>
          <p:cNvPr id="15" name="TextBox 14">
            <a:extLst>
              <a:ext uri="{FF2B5EF4-FFF2-40B4-BE49-F238E27FC236}">
                <a16:creationId xmlns:a16="http://schemas.microsoft.com/office/drawing/2014/main" id="{57A936D3-186D-6642-8157-8FC5843AFEC0}"/>
              </a:ext>
            </a:extLst>
          </p:cNvPr>
          <p:cNvSpPr txBox="1"/>
          <p:nvPr/>
        </p:nvSpPr>
        <p:spPr>
          <a:xfrm>
            <a:off x="9480758" y="833578"/>
            <a:ext cx="2557459" cy="307777"/>
          </a:xfrm>
          <a:prstGeom prst="rect">
            <a:avLst/>
          </a:prstGeom>
          <a:noFill/>
        </p:spPr>
        <p:txBody>
          <a:bodyPr wrap="square" rtlCol="0">
            <a:spAutoFit/>
          </a:bodyPr>
          <a:lstStyle/>
          <a:p>
            <a:r>
              <a:rPr lang="en-US" sz="1400" b="1" dirty="0">
                <a:solidFill>
                  <a:srgbClr val="003264"/>
                </a:solidFill>
                <a:latin typeface="Times New Roman" panose="02020603050405020304" pitchFamily="18" charset="0"/>
                <a:cs typeface="Times New Roman" panose="02020603050405020304" pitchFamily="18" charset="0"/>
              </a:rPr>
              <a:t>Logistics</a:t>
            </a:r>
          </a:p>
        </p:txBody>
      </p:sp>
      <p:sp>
        <p:nvSpPr>
          <p:cNvPr id="16" name="TextBox 15">
            <a:extLst>
              <a:ext uri="{FF2B5EF4-FFF2-40B4-BE49-F238E27FC236}">
                <a16:creationId xmlns:a16="http://schemas.microsoft.com/office/drawing/2014/main" id="{6378E41B-5473-FC49-B810-362B9283EC30}"/>
              </a:ext>
            </a:extLst>
          </p:cNvPr>
          <p:cNvSpPr txBox="1"/>
          <p:nvPr/>
        </p:nvSpPr>
        <p:spPr>
          <a:xfrm>
            <a:off x="7998549" y="3797706"/>
            <a:ext cx="3819833" cy="307777"/>
          </a:xfrm>
          <a:prstGeom prst="rect">
            <a:avLst/>
          </a:prstGeom>
          <a:noFill/>
        </p:spPr>
        <p:txBody>
          <a:bodyPr wrap="square" rtlCol="0">
            <a:spAutoFit/>
          </a:bodyPr>
          <a:lstStyle/>
          <a:p>
            <a:r>
              <a:rPr lang="en-US" sz="1400" b="1" dirty="0">
                <a:solidFill>
                  <a:srgbClr val="003264"/>
                </a:solidFill>
                <a:latin typeface="Times New Roman" panose="02020603050405020304" pitchFamily="18" charset="0"/>
                <a:cs typeface="Times New Roman" panose="02020603050405020304" pitchFamily="18" charset="0"/>
              </a:rPr>
              <a:t>Targeted Changes from IGP</a:t>
            </a:r>
          </a:p>
        </p:txBody>
      </p:sp>
      <p:sp>
        <p:nvSpPr>
          <p:cNvPr id="17" name="TextBox 16">
            <a:extLst>
              <a:ext uri="{FF2B5EF4-FFF2-40B4-BE49-F238E27FC236}">
                <a16:creationId xmlns:a16="http://schemas.microsoft.com/office/drawing/2014/main" id="{60541994-A58F-A442-BFE6-B43AA8036733}"/>
              </a:ext>
            </a:extLst>
          </p:cNvPr>
          <p:cNvSpPr txBox="1"/>
          <p:nvPr/>
        </p:nvSpPr>
        <p:spPr>
          <a:xfrm>
            <a:off x="1796844" y="4032532"/>
            <a:ext cx="3903241" cy="1200329"/>
          </a:xfrm>
          <a:prstGeom prst="rect">
            <a:avLst/>
          </a:prstGeom>
          <a:noFill/>
        </p:spPr>
        <p:txBody>
          <a:bodyPr wrap="square" rtlCol="0">
            <a:spAutoFit/>
          </a:bodyPr>
          <a:lstStyle/>
          <a:p>
            <a:pPr algn="just"/>
            <a:r>
              <a:rPr lang="en-US" sz="1200" dirty="0">
                <a:latin typeface="Times New Roman" panose="02020603050405020304" pitchFamily="18" charset="0"/>
                <a:cs typeface="Times New Roman" panose="02020603050405020304" pitchFamily="18" charset="0"/>
              </a:rPr>
              <a:t>Tier I – </a:t>
            </a:r>
            <a:r>
              <a:rPr lang="en-US" sz="1200" i="1" dirty="0">
                <a:latin typeface="Times New Roman" panose="02020603050405020304" pitchFamily="18" charset="0"/>
                <a:cs typeface="Times New Roman" panose="02020603050405020304" pitchFamily="18" charset="0"/>
              </a:rPr>
              <a:t>Innovative Research Seed Funding</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Supports pilot and/or initiation research activities of new, small-scale research</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Up to $25k from OVPRED with 1:1 matching contribution</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Up to two-year performance period</a:t>
            </a:r>
          </a:p>
        </p:txBody>
      </p:sp>
      <p:sp>
        <p:nvSpPr>
          <p:cNvPr id="18" name="TextBox 17">
            <a:extLst>
              <a:ext uri="{FF2B5EF4-FFF2-40B4-BE49-F238E27FC236}">
                <a16:creationId xmlns:a16="http://schemas.microsoft.com/office/drawing/2014/main" id="{DD2846A3-0255-B046-89A0-6E8059F18E0D}"/>
              </a:ext>
            </a:extLst>
          </p:cNvPr>
          <p:cNvSpPr txBox="1"/>
          <p:nvPr/>
        </p:nvSpPr>
        <p:spPr>
          <a:xfrm>
            <a:off x="1850579" y="5251929"/>
            <a:ext cx="4092677" cy="1200329"/>
          </a:xfrm>
          <a:prstGeom prst="rect">
            <a:avLst/>
          </a:prstGeom>
          <a:noFill/>
        </p:spPr>
        <p:txBody>
          <a:bodyPr wrap="square" rtlCol="0">
            <a:spAutoFit/>
          </a:bodyPr>
          <a:lstStyle/>
          <a:p>
            <a:pPr algn="just"/>
            <a:r>
              <a:rPr lang="en-US" sz="1200" dirty="0">
                <a:latin typeface="Times New Roman" panose="02020603050405020304" pitchFamily="18" charset="0"/>
                <a:cs typeface="Times New Roman" panose="02020603050405020304" pitchFamily="18" charset="0"/>
              </a:rPr>
              <a:t>Tier II – </a:t>
            </a:r>
            <a:r>
              <a:rPr lang="en-US" sz="1200" i="1" dirty="0">
                <a:latin typeface="Times New Roman" panose="02020603050405020304" pitchFamily="18" charset="0"/>
                <a:cs typeface="Times New Roman" panose="02020603050405020304" pitchFamily="18" charset="0"/>
              </a:rPr>
              <a:t>Transformative Research Funding</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Supports establishment of collaborative and/or interdisciplinary teams aimed at overcoming transformative research challenges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$50-150k from OVPRED with 1:1 matching contribution</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Up to two-year performance period</a:t>
            </a:r>
          </a:p>
        </p:txBody>
      </p:sp>
      <p:sp>
        <p:nvSpPr>
          <p:cNvPr id="19" name="TextBox 18">
            <a:extLst>
              <a:ext uri="{FF2B5EF4-FFF2-40B4-BE49-F238E27FC236}">
                <a16:creationId xmlns:a16="http://schemas.microsoft.com/office/drawing/2014/main" id="{306E3ED8-F531-4D4D-A7A8-DDBA03485322}"/>
              </a:ext>
            </a:extLst>
          </p:cNvPr>
          <p:cNvSpPr txBox="1"/>
          <p:nvPr/>
        </p:nvSpPr>
        <p:spPr>
          <a:xfrm>
            <a:off x="6285892" y="4372268"/>
            <a:ext cx="3425313" cy="1938992"/>
          </a:xfrm>
          <a:prstGeom prst="rect">
            <a:avLst/>
          </a:prstGeom>
          <a:noFill/>
        </p:spPr>
        <p:txBody>
          <a:bodyPr wrap="square" rtlCol="0">
            <a:spAutoFit/>
          </a:bodyPr>
          <a:lstStyle/>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Increased competitiveness (managed success rates)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Increased focus on identifying and tracking ROI via metrics/reporting</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Emphasis of collaborative/interdisciplinary activities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Two-tier down-selection process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Incorporation of external reviewers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Increased budget flexibility</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Reduce ‘cradle-to-grave’ use of internal funding</a:t>
            </a:r>
          </a:p>
        </p:txBody>
      </p:sp>
      <p:sp>
        <p:nvSpPr>
          <p:cNvPr id="20" name="TextBox 19">
            <a:extLst>
              <a:ext uri="{FF2B5EF4-FFF2-40B4-BE49-F238E27FC236}">
                <a16:creationId xmlns:a16="http://schemas.microsoft.com/office/drawing/2014/main" id="{6561C253-8C49-AF41-A0BB-75E12FA6D2B6}"/>
              </a:ext>
            </a:extLst>
          </p:cNvPr>
          <p:cNvSpPr txBox="1"/>
          <p:nvPr/>
        </p:nvSpPr>
        <p:spPr>
          <a:xfrm>
            <a:off x="1822653" y="1085337"/>
            <a:ext cx="4120603" cy="2492990"/>
          </a:xfrm>
          <a:prstGeom prst="rect">
            <a:avLst/>
          </a:prstGeom>
          <a:noFill/>
        </p:spPr>
        <p:txBody>
          <a:bodyPr wrap="square" rtlCol="0">
            <a:spAutoFit/>
          </a:bodyPr>
          <a:lstStyle/>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Strategically focused to foster impactful research activities that build on faculty expertise, innovation and competitiveness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Aims to seed promising small-scale research projects as well as the development of collaborative teams that build the foundations to overcome scientific and societal challenges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Aims to support the strengthening of highly ranked, but unfunded, extramural proposals that are likely to have impactful outcomes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Aims to support traditional STEM disciplines as well and medical, health and social sciences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Strongly encourages collaboration with creative work and s</a:t>
            </a:r>
            <a:r>
              <a:rPr lang="en-US" sz="1100" dirty="0">
                <a:latin typeface="Times New Roman" panose="02020603050405020304" pitchFamily="18" charset="0"/>
                <a:cs typeface="Times New Roman" panose="02020603050405020304" pitchFamily="18" charset="0"/>
              </a:rPr>
              <a:t>ocial impact scholarship disciplines</a:t>
            </a:r>
          </a:p>
        </p:txBody>
      </p:sp>
      <p:sp>
        <p:nvSpPr>
          <p:cNvPr id="21" name="TextBox 20">
            <a:extLst>
              <a:ext uri="{FF2B5EF4-FFF2-40B4-BE49-F238E27FC236}">
                <a16:creationId xmlns:a16="http://schemas.microsoft.com/office/drawing/2014/main" id="{A866E43B-903F-7B4A-B553-7ECE59EB943C}"/>
              </a:ext>
            </a:extLst>
          </p:cNvPr>
          <p:cNvSpPr txBox="1"/>
          <p:nvPr/>
        </p:nvSpPr>
        <p:spPr>
          <a:xfrm>
            <a:off x="6256301" y="1085338"/>
            <a:ext cx="4092677" cy="1754326"/>
          </a:xfrm>
          <a:prstGeom prst="rect">
            <a:avLst/>
          </a:prstGeom>
          <a:noFill/>
        </p:spPr>
        <p:txBody>
          <a:bodyPr wrap="square" rtlCol="0">
            <a:spAutoFit/>
          </a:bodyPr>
          <a:lstStyle/>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RFP</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Communicate program changes, proposal development sessions</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Proposal submission</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ADR tier review (via advisory groups) and down selection</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OVPRED tier review (inclusive if external reviewers) and award</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Award activity</a:t>
            </a:r>
          </a:p>
          <a:p>
            <a:pPr marL="171450" indent="-171450" algn="just">
              <a:buFont typeface="Arial" panose="020B0604020202020204" pitchFamily="34" charset="0"/>
              <a:buChar char="•"/>
            </a:pPr>
            <a:r>
              <a:rPr lang="en-US" sz="1200" dirty="0">
                <a:latin typeface="Times New Roman" panose="02020603050405020304" pitchFamily="18" charset="0"/>
                <a:cs typeface="Times New Roman" panose="02020603050405020304" pitchFamily="18" charset="0"/>
              </a:rPr>
              <a:t>Post-award reporting/metrics and tracking KPIs</a:t>
            </a:r>
          </a:p>
        </p:txBody>
      </p:sp>
      <p:sp>
        <p:nvSpPr>
          <p:cNvPr id="26" name="Oval 25">
            <a:extLst>
              <a:ext uri="{FF2B5EF4-FFF2-40B4-BE49-F238E27FC236}">
                <a16:creationId xmlns:a16="http://schemas.microsoft.com/office/drawing/2014/main" id="{49EB8DC6-4704-1F42-9065-7E314DD07827}"/>
              </a:ext>
            </a:extLst>
          </p:cNvPr>
          <p:cNvSpPr/>
          <p:nvPr/>
        </p:nvSpPr>
        <p:spPr>
          <a:xfrm>
            <a:off x="5404220" y="3026407"/>
            <a:ext cx="1383561" cy="1383561"/>
          </a:xfrm>
          <a:prstGeom prst="ellipse">
            <a:avLst/>
          </a:prstGeom>
          <a:solidFill>
            <a:srgbClr val="0032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A picture containing computer&#10;&#10;Description automatically generated">
            <a:extLst>
              <a:ext uri="{FF2B5EF4-FFF2-40B4-BE49-F238E27FC236}">
                <a16:creationId xmlns:a16="http://schemas.microsoft.com/office/drawing/2014/main" id="{C77E73D3-61B8-AD4F-B6BB-B2FF69511568}"/>
              </a:ext>
            </a:extLst>
          </p:cNvPr>
          <p:cNvPicPr>
            <a:picLocks noChangeAspect="1"/>
          </p:cNvPicPr>
          <p:nvPr/>
        </p:nvPicPr>
        <p:blipFill>
          <a:blip r:embed="rId4"/>
          <a:stretch>
            <a:fillRect/>
          </a:stretch>
        </p:blipFill>
        <p:spPr>
          <a:xfrm>
            <a:off x="5696221" y="3124829"/>
            <a:ext cx="778516" cy="1206187"/>
          </a:xfrm>
          <a:prstGeom prst="rect">
            <a:avLst/>
          </a:prstGeom>
        </p:spPr>
      </p:pic>
    </p:spTree>
    <p:extLst>
      <p:ext uri="{BB962C8B-B14F-4D97-AF65-F5344CB8AC3E}">
        <p14:creationId xmlns:p14="http://schemas.microsoft.com/office/powerpoint/2010/main" val="2222028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1143000"/>
          </a:xfrm>
        </p:spPr>
        <p:txBody>
          <a:bodyPr>
            <a:normAutofit/>
          </a:bodyPr>
          <a:lstStyle/>
          <a:p>
            <a:r>
              <a:rPr lang="en-US" sz="2800" i="1" dirty="0">
                <a:solidFill>
                  <a:schemeClr val="tx2"/>
                </a:solidFill>
              </a:rPr>
              <a:t>Information?</a:t>
            </a:r>
          </a:p>
        </p:txBody>
      </p:sp>
      <p:sp>
        <p:nvSpPr>
          <p:cNvPr id="3" name="Content Placeholder 2"/>
          <p:cNvSpPr>
            <a:spLocks noGrp="1"/>
          </p:cNvSpPr>
          <p:nvPr>
            <p:ph idx="1"/>
          </p:nvPr>
        </p:nvSpPr>
        <p:spPr>
          <a:xfrm>
            <a:off x="1981200" y="1219201"/>
            <a:ext cx="8441094" cy="4525963"/>
          </a:xfrm>
        </p:spPr>
        <p:txBody>
          <a:bodyPr>
            <a:normAutofit/>
          </a:bodyPr>
          <a:lstStyle/>
          <a:p>
            <a:endParaRPr lang="en-US" sz="1800" dirty="0">
              <a:latin typeface="Times New Roman" pitchFamily="18" charset="0"/>
              <a:cs typeface="Times New Roman" pitchFamily="18" charset="0"/>
            </a:endParaRPr>
          </a:p>
          <a:p>
            <a:r>
              <a:rPr lang="en-US" sz="1800" dirty="0">
                <a:solidFill>
                  <a:schemeClr val="tx2"/>
                </a:solidFill>
                <a:latin typeface="Times New Roman" pitchFamily="18" charset="0"/>
                <a:cs typeface="Times New Roman" pitchFamily="18" charset="0"/>
              </a:rPr>
              <a:t>Information on the CWSIS and RSP  </a:t>
            </a:r>
            <a:r>
              <a:rPr lang="en-US" sz="1800" dirty="0">
                <a:solidFill>
                  <a:schemeClr val="tx2"/>
                </a:solidFill>
                <a:latin typeface="Times New Roman" pitchFamily="18" charset="0"/>
                <a:cs typeface="Times New Roman" pitchFamily="18" charset="0"/>
                <a:hlinkClick r:id="rId2"/>
              </a:rPr>
              <a:t>https://cws.auburn.edu/OVPR/pm/INTERNAL</a:t>
            </a:r>
            <a:r>
              <a:rPr lang="en-US" sz="1800" dirty="0">
                <a:solidFill>
                  <a:schemeClr val="tx2"/>
                </a:solidFill>
                <a:latin typeface="Times New Roman" pitchFamily="18" charset="0"/>
                <a:cs typeface="Times New Roman" pitchFamily="18" charset="0"/>
              </a:rPr>
              <a:t> </a:t>
            </a:r>
            <a:r>
              <a:rPr lang="en-US" sz="1800" dirty="0">
                <a:solidFill>
                  <a:schemeClr val="tx2"/>
                </a:solidFill>
              </a:rPr>
              <a:t> </a:t>
            </a:r>
          </a:p>
          <a:p>
            <a:endParaRPr lang="en-US" sz="1800" dirty="0">
              <a:solidFill>
                <a:schemeClr val="tx2"/>
              </a:solidFill>
            </a:endParaRPr>
          </a:p>
          <a:p>
            <a:r>
              <a:rPr lang="en-US" sz="1800" dirty="0">
                <a:solidFill>
                  <a:schemeClr val="tx2"/>
                </a:solidFill>
                <a:latin typeface="Times New Roman" pitchFamily="18" charset="0"/>
                <a:cs typeface="Times New Roman" pitchFamily="18" charset="0"/>
              </a:rPr>
              <a:t>Bob Holm (programmatic assistance) </a:t>
            </a:r>
            <a:r>
              <a:rPr lang="en-US" sz="1800" dirty="0">
                <a:solidFill>
                  <a:schemeClr val="tx2"/>
                </a:solidFill>
                <a:latin typeface="Times New Roman" pitchFamily="18" charset="0"/>
                <a:cs typeface="Times New Roman" pitchFamily="18" charset="0"/>
                <a:hlinkClick r:id="rId3"/>
              </a:rPr>
              <a:t>rzh0021@auburn.edu</a:t>
            </a:r>
            <a:r>
              <a:rPr lang="en-US" sz="1800" dirty="0">
                <a:solidFill>
                  <a:schemeClr val="tx2"/>
                </a:solidFill>
                <a:latin typeface="Times New Roman" pitchFamily="18" charset="0"/>
                <a:cs typeface="Times New Roman" pitchFamily="18" charset="0"/>
              </a:rPr>
              <a:t>, x 4-5877</a:t>
            </a:r>
          </a:p>
          <a:p>
            <a:pPr marL="0" indent="0">
              <a:buNone/>
            </a:pPr>
            <a:endParaRPr lang="en-US" sz="1800" dirty="0">
              <a:solidFill>
                <a:schemeClr val="tx2"/>
              </a:solidFill>
              <a:latin typeface="Times New Roman" pitchFamily="18" charset="0"/>
              <a:cs typeface="Times New Roman" pitchFamily="18" charset="0"/>
            </a:endParaRPr>
          </a:p>
          <a:p>
            <a:pPr algn="just"/>
            <a:r>
              <a:rPr lang="en-US" sz="1800" dirty="0">
                <a:solidFill>
                  <a:schemeClr val="tx2"/>
                </a:solidFill>
                <a:latin typeface="Times New Roman" pitchFamily="18" charset="0"/>
                <a:cs typeface="Times New Roman" pitchFamily="18" charset="0"/>
              </a:rPr>
              <a:t>Giovana Brannan (financial/administrative assistance) </a:t>
            </a:r>
            <a:r>
              <a:rPr lang="en-US" sz="1800" dirty="0">
                <a:solidFill>
                  <a:schemeClr val="tx2"/>
                </a:solidFill>
                <a:latin typeface="Times New Roman" pitchFamily="18" charset="0"/>
                <a:cs typeface="Times New Roman" pitchFamily="18" charset="0"/>
                <a:hlinkClick r:id="rId4"/>
              </a:rPr>
              <a:t>brannsg@auburn.edu</a:t>
            </a:r>
            <a:r>
              <a:rPr lang="en-US" sz="1800" dirty="0">
                <a:solidFill>
                  <a:schemeClr val="tx2"/>
                </a:solidFill>
                <a:latin typeface="Times New Roman" pitchFamily="18" charset="0"/>
                <a:cs typeface="Times New Roman" pitchFamily="18" charset="0"/>
              </a:rPr>
              <a:t>, x 4-4784</a:t>
            </a:r>
          </a:p>
          <a:p>
            <a:pPr algn="just"/>
            <a:endParaRPr lang="en-US" sz="1800" dirty="0">
              <a:solidFill>
                <a:schemeClr val="tx2"/>
              </a:solidFill>
              <a:latin typeface="Times New Roman" pitchFamily="18" charset="0"/>
              <a:cs typeface="Times New Roman" pitchFamily="18" charset="0"/>
            </a:endParaRPr>
          </a:p>
          <a:p>
            <a:pPr algn="just"/>
            <a:r>
              <a:rPr lang="en-US" sz="1800" dirty="0">
                <a:solidFill>
                  <a:schemeClr val="tx2"/>
                </a:solidFill>
                <a:latin typeface="Times New Roman" pitchFamily="18" charset="0"/>
                <a:cs typeface="Times New Roman" pitchFamily="18" charset="0"/>
              </a:rPr>
              <a:t>Susan Elkins (proposal development) </a:t>
            </a:r>
            <a:r>
              <a:rPr lang="en-US" sz="1800" dirty="0">
                <a:solidFill>
                  <a:schemeClr val="tx2"/>
                </a:solidFill>
                <a:latin typeface="Times New Roman" pitchFamily="18" charset="0"/>
                <a:cs typeface="Times New Roman" pitchFamily="18" charset="0"/>
                <a:hlinkClick r:id="rId5"/>
              </a:rPr>
              <a:t>sme0026@auburn.edu</a:t>
            </a:r>
            <a:r>
              <a:rPr lang="en-US" sz="1800" dirty="0">
                <a:solidFill>
                  <a:schemeClr val="tx2"/>
                </a:solidFill>
                <a:latin typeface="Times New Roman" pitchFamily="18" charset="0"/>
                <a:cs typeface="Times New Roman" pitchFamily="18" charset="0"/>
              </a:rPr>
              <a:t>,  x 4-7910 </a:t>
            </a:r>
          </a:p>
          <a:p>
            <a:pPr algn="just"/>
            <a:endParaRPr lang="en-US" sz="1800" dirty="0">
              <a:solidFill>
                <a:schemeClr val="tx2"/>
              </a:solidFill>
              <a:latin typeface="Times New Roman" pitchFamily="18" charset="0"/>
              <a:cs typeface="Times New Roman" pitchFamily="18" charset="0"/>
            </a:endParaRPr>
          </a:p>
          <a:p>
            <a:pPr algn="just"/>
            <a:r>
              <a:rPr lang="en-US" sz="1800" dirty="0">
                <a:solidFill>
                  <a:schemeClr val="tx2"/>
                </a:solidFill>
                <a:latin typeface="Times New Roman" pitchFamily="18" charset="0"/>
                <a:cs typeface="Times New Roman" pitchFamily="18" charset="0"/>
              </a:rPr>
              <a:t>Christine Cline (InfoReady – electronic submissions) </a:t>
            </a:r>
            <a:r>
              <a:rPr lang="en-US" sz="1800" dirty="0">
                <a:solidFill>
                  <a:schemeClr val="tx2"/>
                </a:solidFill>
                <a:latin typeface="Times New Roman" pitchFamily="18" charset="0"/>
                <a:cs typeface="Times New Roman" pitchFamily="18" charset="0"/>
                <a:hlinkClick r:id="rId6"/>
              </a:rPr>
              <a:t>clc0165@auburn.edu</a:t>
            </a:r>
            <a:r>
              <a:rPr lang="en-US" sz="1800" dirty="0">
                <a:solidFill>
                  <a:schemeClr val="tx2"/>
                </a:solidFill>
                <a:latin typeface="Times New Roman" pitchFamily="18" charset="0"/>
                <a:cs typeface="Times New Roman" pitchFamily="18" charset="0"/>
              </a:rPr>
              <a:t>,  x 4-5929</a:t>
            </a:r>
          </a:p>
          <a:p>
            <a:pPr marL="0" indent="0" algn="just">
              <a:buNone/>
            </a:pPr>
            <a:endParaRPr lang="en-US" sz="1800" dirty="0">
              <a:solidFill>
                <a:schemeClr val="tx2"/>
              </a:solidFill>
              <a:latin typeface="Times New Roman" pitchFamily="18" charset="0"/>
              <a:cs typeface="Times New Roman" pitchFamily="18" charset="0"/>
            </a:endParaRPr>
          </a:p>
        </p:txBody>
      </p:sp>
    </p:spTree>
    <p:extLst>
      <p:ext uri="{BB962C8B-B14F-4D97-AF65-F5344CB8AC3E}">
        <p14:creationId xmlns:p14="http://schemas.microsoft.com/office/powerpoint/2010/main" val="21101474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1517</Words>
  <Application>Microsoft Office PowerPoint</Application>
  <PresentationFormat>Widescreen</PresentationFormat>
  <Paragraphs>101</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Adobe Caslon Pro</vt:lpstr>
      <vt:lpstr>Arial</vt:lpstr>
      <vt:lpstr>Calibri</vt:lpstr>
      <vt:lpstr>Helvetica</vt:lpstr>
      <vt:lpstr>inherit</vt:lpstr>
      <vt:lpstr>Times New Roman</vt:lpstr>
      <vt:lpstr>Wingdings</vt:lpstr>
      <vt:lpstr>1_Office Theme</vt:lpstr>
      <vt:lpstr>PowerPoint Presentation</vt:lpstr>
      <vt:lpstr>A Brief History</vt:lpstr>
      <vt:lpstr> The Research Support Program </vt:lpstr>
      <vt:lpstr>PowerPoint Presentation</vt:lpstr>
      <vt:lpstr>PowerPoint Presentation</vt:lpstr>
      <vt:lpstr>Proposal Submission and Review</vt:lpstr>
      <vt:lpstr>PowerPoint Presentation</vt:lpstr>
      <vt:lpstr>PowerPoint Presentation</vt:lpstr>
      <vt:lpstr>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Holm</dc:creator>
  <cp:lastModifiedBy>Christine Cline</cp:lastModifiedBy>
  <cp:revision>15</cp:revision>
  <dcterms:created xsi:type="dcterms:W3CDTF">2021-02-02T22:25:09Z</dcterms:created>
  <dcterms:modified xsi:type="dcterms:W3CDTF">2021-02-10T14:17:15Z</dcterms:modified>
</cp:coreProperties>
</file>