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308" r:id="rId3"/>
    <p:sldId id="309" r:id="rId4"/>
    <p:sldId id="279" r:id="rId5"/>
    <p:sldId id="332" r:id="rId6"/>
    <p:sldId id="293" r:id="rId7"/>
    <p:sldId id="334" r:id="rId8"/>
    <p:sldId id="335" r:id="rId9"/>
    <p:sldId id="336" r:id="rId10"/>
    <p:sldId id="294" r:id="rId11"/>
    <p:sldId id="265" r:id="rId12"/>
    <p:sldId id="323" r:id="rId13"/>
    <p:sldId id="297" r:id="rId14"/>
    <p:sldId id="316" r:id="rId15"/>
    <p:sldId id="333" r:id="rId16"/>
    <p:sldId id="318" r:id="rId17"/>
    <p:sldId id="320" r:id="rId18"/>
    <p:sldId id="321" r:id="rId19"/>
    <p:sldId id="257" r:id="rId20"/>
    <p:sldId id="264" r:id="rId21"/>
    <p:sldId id="284" r:id="rId22"/>
    <p:sldId id="285" r:id="rId23"/>
    <p:sldId id="310" r:id="rId24"/>
    <p:sldId id="272" r:id="rId25"/>
    <p:sldId id="289" r:id="rId26"/>
    <p:sldId id="290" r:id="rId27"/>
    <p:sldId id="291" r:id="rId28"/>
    <p:sldId id="299" r:id="rId29"/>
    <p:sldId id="267" r:id="rId30"/>
    <p:sldId id="304" r:id="rId31"/>
    <p:sldId id="303" r:id="rId32"/>
    <p:sldId id="300" r:id="rId33"/>
    <p:sldId id="326" r:id="rId34"/>
    <p:sldId id="327" r:id="rId35"/>
    <p:sldId id="328" r:id="rId36"/>
    <p:sldId id="329" r:id="rId37"/>
    <p:sldId id="330" r:id="rId38"/>
    <p:sldId id="331" r:id="rId39"/>
    <p:sldId id="324" r:id="rId40"/>
    <p:sldId id="269" r:id="rId41"/>
    <p:sldId id="302" r:id="rId42"/>
    <p:sldId id="306" r:id="rId43"/>
    <p:sldId id="325" r:id="rId44"/>
    <p:sldId id="275" r:id="rId45"/>
  </p:sldIdLst>
  <p:sldSz cx="9144000" cy="6858000" type="screen4x3"/>
  <p:notesSz cx="6989763" cy="9275763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1">
          <p15:clr>
            <a:srgbClr val="A4A3A4"/>
          </p15:clr>
        </p15:guide>
        <p15:guide id="2" pos="22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2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190" y="-102"/>
      </p:cViewPr>
      <p:guideLst>
        <p:guide orient="horz" pos="2921"/>
        <p:guide pos="22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895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9225" y="0"/>
            <a:ext cx="302895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669BC-D340-4CEA-94C7-DA1B85769ADB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0625"/>
            <a:ext cx="302895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9225" y="8810625"/>
            <a:ext cx="302895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97362-E3D6-4E7D-B554-C94F94386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9248" y="0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/>
          <a:lstStyle>
            <a:lvl1pPr algn="r">
              <a:defRPr sz="1200"/>
            </a:lvl1pPr>
          </a:lstStyle>
          <a:p>
            <a:fld id="{6671BDA3-D945-4CBE-B5FE-8EF9F013B5CD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695325"/>
            <a:ext cx="4637087" cy="3478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0" tIns="46470" rIns="92940" bIns="464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977" y="4405988"/>
            <a:ext cx="5591810" cy="4174093"/>
          </a:xfrm>
          <a:prstGeom prst="rect">
            <a:avLst/>
          </a:prstGeom>
        </p:spPr>
        <p:txBody>
          <a:bodyPr vert="horz" lIns="92940" tIns="46470" rIns="92940" bIns="464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0365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9248" y="8810365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 anchor="b"/>
          <a:lstStyle>
            <a:lvl1pPr algn="r">
              <a:defRPr sz="1200"/>
            </a:lvl1pPr>
          </a:lstStyle>
          <a:p>
            <a:fld id="{B4374531-C83F-4488-99D0-4EBBF173B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74531-C83F-4488-99D0-4EBBF173BFF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74531-C83F-4488-99D0-4EBBF173BFF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5" name="Picture 167" descr="Tower logo.png                                                 0016DEDBMacintosh HD                   BE74CF2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3962400" cy="37306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6308" name="Picture 164" descr="Tower logo.png                                                 0016DEDBMacintosh HD                   BE74CF2D: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5943600"/>
            <a:ext cx="806450" cy="7588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68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68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68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68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68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68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68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68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68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Times"/>
        <a:buChar char="•"/>
        <a:defRPr sz="3200">
          <a:solidFill>
            <a:srgbClr val="00068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Font typeface="Times"/>
        <a:buChar char="•"/>
        <a:defRPr sz="2800">
          <a:solidFill>
            <a:srgbClr val="00068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Times"/>
        <a:buChar char="•"/>
        <a:defRPr sz="2400">
          <a:solidFill>
            <a:srgbClr val="00068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Times"/>
        <a:buChar char="•"/>
        <a:defRPr sz="2000">
          <a:solidFill>
            <a:srgbClr val="00068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Times"/>
        <a:buChar char="•"/>
        <a:defRPr sz="2000">
          <a:solidFill>
            <a:srgbClr val="00068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Times"/>
        <a:buChar char="•"/>
        <a:defRPr sz="2000">
          <a:solidFill>
            <a:srgbClr val="00068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Times"/>
        <a:buChar char="•"/>
        <a:defRPr sz="2000">
          <a:solidFill>
            <a:srgbClr val="00068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Times"/>
        <a:buChar char="•"/>
        <a:defRPr sz="2000">
          <a:solidFill>
            <a:srgbClr val="00068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Times"/>
        <a:buChar char="•"/>
        <a:defRPr sz="2000">
          <a:solidFill>
            <a:srgbClr val="00068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38100">
            <a:solidFill>
              <a:schemeClr val="accent5">
                <a:lumMod val="25000"/>
              </a:schemeClr>
            </a:solidFill>
          </a:ln>
        </p:spPr>
        <p:txBody>
          <a:bodyPr/>
          <a:lstStyle/>
          <a:p>
            <a:pPr algn="ctr"/>
            <a:r>
              <a:rPr lang="en-US" dirty="0" smtClean="0"/>
              <a:t>Electronic Effort Certification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488E-C26E-4D95-972E-113B865E86A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err="1" smtClean="0"/>
              <a:t>e~Cert</a:t>
            </a:r>
            <a:r>
              <a:rPr lang="en-US" sz="3600" dirty="0" smtClean="0"/>
              <a:t> System Entry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7620000" cy="497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Main Page</a:t>
            </a:r>
            <a:endParaRPr lang="en-US" dirty="0"/>
          </a:p>
        </p:txBody>
      </p:sp>
      <p:pic>
        <p:nvPicPr>
          <p:cNvPr id="7" name="Content Placeholder 6" descr="homescreen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2943" y="1600200"/>
            <a:ext cx="5718114" cy="4114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Principal Investigators &amp; Co-Principal Investigators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3 Ways to certify effort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a.	Individual certification</a:t>
            </a:r>
          </a:p>
          <a:p>
            <a:pPr>
              <a:buNone/>
            </a:pPr>
            <a:r>
              <a:rPr lang="en-US" dirty="0" smtClean="0"/>
              <a:t>		b.	Grant certification</a:t>
            </a:r>
          </a:p>
          <a:p>
            <a:pPr>
              <a:buNone/>
            </a:pPr>
            <a:r>
              <a:rPr lang="en-US" dirty="0" smtClean="0"/>
              <a:t>		c.	Multiple Grant certification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Individual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16054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Individual Certification</a:t>
            </a:r>
            <a:endParaRPr lang="en-US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153400" cy="515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Callout 1 6"/>
          <p:cNvSpPr/>
          <p:nvPr/>
        </p:nvSpPr>
        <p:spPr>
          <a:xfrm>
            <a:off x="6096000" y="3886200"/>
            <a:ext cx="2133600" cy="609600"/>
          </a:xfrm>
          <a:prstGeom prst="borderCallout1">
            <a:avLst>
              <a:gd name="adj1" fmla="val 18750"/>
              <a:gd name="adj2" fmla="val -8333"/>
              <a:gd name="adj3" fmla="val 356673"/>
              <a:gd name="adj4" fmla="val -576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962400"/>
            <a:ext cx="19621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Individual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85850"/>
            <a:ext cx="7543800" cy="527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Callout 1 6"/>
          <p:cNvSpPr/>
          <p:nvPr/>
        </p:nvSpPr>
        <p:spPr>
          <a:xfrm>
            <a:off x="3886200" y="2667000"/>
            <a:ext cx="2362200" cy="457200"/>
          </a:xfrm>
          <a:prstGeom prst="borderCallout1">
            <a:avLst>
              <a:gd name="adj1" fmla="val 46023"/>
              <a:gd name="adj2" fmla="val -708"/>
              <a:gd name="adj3" fmla="val 109470"/>
              <a:gd name="adj4" fmla="val -47717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Person’s Information</a:t>
            </a:r>
            <a:endParaRPr lang="en-US" sz="1800" dirty="0"/>
          </a:p>
        </p:txBody>
      </p:sp>
      <p:sp>
        <p:nvSpPr>
          <p:cNvPr id="8" name="Line Callout 1 7"/>
          <p:cNvSpPr/>
          <p:nvPr/>
        </p:nvSpPr>
        <p:spPr>
          <a:xfrm>
            <a:off x="3886200" y="3276600"/>
            <a:ext cx="2438400" cy="457200"/>
          </a:xfrm>
          <a:prstGeom prst="borderCallout1">
            <a:avLst>
              <a:gd name="adj1" fmla="val 42992"/>
              <a:gd name="adj2" fmla="val 758"/>
              <a:gd name="adj3" fmla="val 60985"/>
              <a:gd name="adj4" fmla="val -51694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Status for Document</a:t>
            </a:r>
            <a:endParaRPr lang="en-US" sz="1800" dirty="0"/>
          </a:p>
        </p:txBody>
      </p:sp>
      <p:sp>
        <p:nvSpPr>
          <p:cNvPr id="9" name="Line Callout 1 8"/>
          <p:cNvSpPr/>
          <p:nvPr/>
        </p:nvSpPr>
        <p:spPr>
          <a:xfrm>
            <a:off x="5181600" y="5562600"/>
            <a:ext cx="1219200" cy="457200"/>
          </a:xfrm>
          <a:prstGeom prst="borderCallout1">
            <a:avLst>
              <a:gd name="adj1" fmla="val 46023"/>
              <a:gd name="adj2" fmla="val -1515"/>
              <a:gd name="adj3" fmla="val 3409"/>
              <a:gd name="adj4" fmla="val -76529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Certify</a:t>
            </a:r>
            <a:endParaRPr lang="en-US" sz="1800" dirty="0"/>
          </a:p>
        </p:txBody>
      </p:sp>
      <p:sp>
        <p:nvSpPr>
          <p:cNvPr id="10" name="Line Callout 1 9"/>
          <p:cNvSpPr/>
          <p:nvPr/>
        </p:nvSpPr>
        <p:spPr>
          <a:xfrm>
            <a:off x="3429000" y="4648200"/>
            <a:ext cx="2438400" cy="533400"/>
          </a:xfrm>
          <a:prstGeom prst="borderCallout1">
            <a:avLst>
              <a:gd name="adj1" fmla="val 50784"/>
              <a:gd name="adj2" fmla="val 99402"/>
              <a:gd name="adj3" fmla="val 110336"/>
              <a:gd name="adj4" fmla="val 146106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Warnings per FOAP line</a:t>
            </a:r>
            <a:endParaRPr lang="en-US" sz="1800" dirty="0"/>
          </a:p>
        </p:txBody>
      </p:sp>
      <p:sp>
        <p:nvSpPr>
          <p:cNvPr id="11" name="Line Callout 1 10"/>
          <p:cNvSpPr/>
          <p:nvPr/>
        </p:nvSpPr>
        <p:spPr>
          <a:xfrm>
            <a:off x="1371600" y="5029200"/>
            <a:ext cx="1905000" cy="457200"/>
          </a:xfrm>
          <a:prstGeom prst="borderCallout1">
            <a:avLst>
              <a:gd name="adj1" fmla="val 115720"/>
              <a:gd name="adj2" fmla="val 43303"/>
              <a:gd name="adj3" fmla="val 200380"/>
              <a:gd name="adj4" fmla="val 41010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Routing Queues</a:t>
            </a:r>
            <a:endParaRPr lang="en-US" sz="1800" dirty="0"/>
          </a:p>
        </p:txBody>
      </p:sp>
      <p:sp>
        <p:nvSpPr>
          <p:cNvPr id="12" name="Line Callout 1 11"/>
          <p:cNvSpPr/>
          <p:nvPr/>
        </p:nvSpPr>
        <p:spPr>
          <a:xfrm>
            <a:off x="6400800" y="2362200"/>
            <a:ext cx="1447800" cy="838200"/>
          </a:xfrm>
          <a:prstGeom prst="borderCallout1">
            <a:avLst>
              <a:gd name="adj1" fmla="val 98089"/>
              <a:gd name="adj2" fmla="val 42576"/>
              <a:gd name="adj3" fmla="val 168240"/>
              <a:gd name="adj4" fmla="val 53294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Line Certification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4075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Grant Certification</a:t>
            </a:r>
            <a:endParaRPr lang="en-US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9" name="Content Placeholder 8" descr="slide1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245" y="1600200"/>
            <a:ext cx="6769510" cy="4114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6172200" y="3810000"/>
            <a:ext cx="2133600" cy="609600"/>
          </a:xfrm>
          <a:prstGeom prst="borderCallout1">
            <a:avLst>
              <a:gd name="adj1" fmla="val 114135"/>
              <a:gd name="adj2" fmla="val 31292"/>
              <a:gd name="adj3" fmla="val 290518"/>
              <a:gd name="adj4" fmla="val -19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886200"/>
            <a:ext cx="19621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Multiple Grant Certification</a:t>
            </a:r>
            <a:endParaRPr lang="en-US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4075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Multiple Grant Certification</a:t>
            </a:r>
            <a:endParaRPr lang="en-US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7" name="Content Placeholder 6" descr="slide2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371600"/>
            <a:ext cx="7030942" cy="505952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eCert</a:t>
            </a:r>
            <a:r>
              <a:rPr lang="en-US" dirty="0" smtClean="0"/>
              <a:t> Effort Certification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Allow </a:t>
            </a:r>
            <a:r>
              <a:rPr lang="en-US" b="1" dirty="0" smtClean="0"/>
              <a:t>Principal Investigators </a:t>
            </a:r>
            <a:r>
              <a:rPr lang="en-US" dirty="0" smtClean="0"/>
              <a:t>to certify their funds</a:t>
            </a:r>
          </a:p>
          <a:p>
            <a:r>
              <a:rPr lang="en-US" dirty="0" smtClean="0"/>
              <a:t>Allow </a:t>
            </a:r>
            <a:r>
              <a:rPr lang="en-US" b="1" dirty="0" smtClean="0"/>
              <a:t>Department Heads </a:t>
            </a:r>
            <a:r>
              <a:rPr lang="en-US" dirty="0" smtClean="0"/>
              <a:t>to certify their employees or organizations</a:t>
            </a:r>
          </a:p>
          <a:p>
            <a:r>
              <a:rPr lang="en-US" dirty="0" smtClean="0"/>
              <a:t>Allow </a:t>
            </a:r>
            <a:r>
              <a:rPr lang="en-US" b="1" dirty="0" smtClean="0"/>
              <a:t>authorized employees/research personnel </a:t>
            </a:r>
            <a:r>
              <a:rPr lang="en-US" dirty="0" smtClean="0"/>
              <a:t>to certify their own labor distributions</a:t>
            </a:r>
          </a:p>
          <a:p>
            <a:r>
              <a:rPr lang="en-US" dirty="0" smtClean="0"/>
              <a:t>Allow </a:t>
            </a:r>
            <a:r>
              <a:rPr lang="en-US" b="1" dirty="0" smtClean="0"/>
              <a:t>authorized departmental administrators </a:t>
            </a:r>
            <a:r>
              <a:rPr lang="en-US" dirty="0" smtClean="0"/>
              <a:t>to save or certify unrestricted/non-sponsored FOAPs</a:t>
            </a:r>
          </a:p>
          <a:p>
            <a:r>
              <a:rPr lang="en-US" dirty="0" smtClean="0"/>
              <a:t>Allow FYI contacts to view and save reports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4075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Effort Certification</a:t>
            </a:r>
            <a:endParaRPr lang="en-US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Effort Certification is required with receipt of Federal funding.</a:t>
            </a:r>
          </a:p>
          <a:p>
            <a:endParaRPr lang="en-US" sz="2800" dirty="0" smtClean="0"/>
          </a:p>
          <a:p>
            <a:r>
              <a:rPr lang="en-US" sz="2800" dirty="0" smtClean="0"/>
              <a:t>If any portion of salary/pay comes from a sponsored project, the entire salary/pay must be certified.</a:t>
            </a:r>
          </a:p>
          <a:p>
            <a:endParaRPr lang="en-US" sz="2800" dirty="0" smtClean="0"/>
          </a:p>
          <a:p>
            <a:r>
              <a:rPr lang="en-US" sz="2800" dirty="0" smtClean="0"/>
              <a:t>Federal Government wants assurance that if they pay an individual, the individual worked on the sponsored project.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eCert</a:t>
            </a:r>
            <a:r>
              <a:rPr lang="en-US" dirty="0" smtClean="0"/>
              <a:t> Effort Certification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000" dirty="0" smtClean="0"/>
          </a:p>
          <a:p>
            <a:r>
              <a:rPr lang="en-US" sz="3000" dirty="0" smtClean="0"/>
              <a:t>Increased Rate in Effort Certified </a:t>
            </a:r>
          </a:p>
          <a:p>
            <a:pPr>
              <a:buNone/>
            </a:pPr>
            <a:r>
              <a:rPr lang="en-US" sz="3000" dirty="0" smtClean="0"/>
              <a:t>		(Goal = 100%)</a:t>
            </a:r>
          </a:p>
          <a:p>
            <a:r>
              <a:rPr lang="en-US" sz="3000" dirty="0" smtClean="0"/>
              <a:t>Ability to Track an Effort Certification Document</a:t>
            </a:r>
          </a:p>
          <a:p>
            <a:r>
              <a:rPr lang="en-US" sz="3000" dirty="0" smtClean="0"/>
              <a:t>Immediate Information to all Stakeholders involved in the Effort Certification</a:t>
            </a:r>
          </a:p>
          <a:p>
            <a:r>
              <a:rPr lang="en-US" sz="3000" dirty="0" smtClean="0"/>
              <a:t>Retrieval of Effort Certification Documents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 - Individual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42666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 Department(s)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458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4873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25000"/>
                  </a:schemeClr>
                </a:solidFill>
              </a:rPr>
              <a:t>Monitoring the Status of Progress</a:t>
            </a:r>
            <a:endParaRPr lang="en-US" sz="36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904875"/>
            <a:ext cx="85915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Personnel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3152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Basic Labor View</a:t>
            </a:r>
            <a:endParaRPr lang="en-US" dirty="0"/>
          </a:p>
        </p:txBody>
      </p:sp>
      <p:pic>
        <p:nvPicPr>
          <p:cNvPr id="7" name="Content Placeholder 6" descr="slide2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4400" y="1295400"/>
            <a:ext cx="8280084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Advanced Labor View</a:t>
            </a:r>
            <a:endParaRPr lang="en-US" dirty="0"/>
          </a:p>
        </p:txBody>
      </p:sp>
      <p:pic>
        <p:nvPicPr>
          <p:cNvPr id="7" name="Content Placeholder 6" descr="slide2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5714" y="1600200"/>
            <a:ext cx="6772572" cy="4114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40750" cy="1143000"/>
          </a:xfrm>
        </p:spPr>
        <p:txBody>
          <a:bodyPr/>
          <a:lstStyle/>
          <a:p>
            <a:pPr algn="ctr"/>
            <a:r>
              <a:rPr lang="en-US" dirty="0" smtClean="0"/>
              <a:t>Departmental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Department Heads</a:t>
            </a:r>
          </a:p>
          <a:p>
            <a:r>
              <a:rPr lang="en-US" dirty="0" smtClean="0"/>
              <a:t>Department Financial Administrators</a:t>
            </a:r>
          </a:p>
          <a:p>
            <a:r>
              <a:rPr lang="en-US" dirty="0" smtClean="0"/>
              <a:t>Department PAR Administrators</a:t>
            </a:r>
          </a:p>
          <a:p>
            <a:endParaRPr lang="en-US" dirty="0" smtClean="0"/>
          </a:p>
          <a:p>
            <a:r>
              <a:rPr lang="en-US" dirty="0" smtClean="0"/>
              <a:t>Department Actions</a:t>
            </a:r>
          </a:p>
          <a:p>
            <a:r>
              <a:rPr lang="en-US" dirty="0" smtClean="0"/>
              <a:t>Department Personnel Views</a:t>
            </a:r>
          </a:p>
          <a:p>
            <a:r>
              <a:rPr lang="en-US" dirty="0" smtClean="0"/>
              <a:t>Department Sponsored Programs</a:t>
            </a:r>
          </a:p>
          <a:p>
            <a:r>
              <a:rPr lang="en-US" dirty="0" smtClean="0"/>
              <a:t>Department Non-Sponsored Programs</a:t>
            </a:r>
          </a:p>
          <a:p>
            <a:r>
              <a:rPr lang="en-US" dirty="0" smtClean="0"/>
              <a:t>Department Overview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838200"/>
          </a:xfrm>
        </p:spPr>
        <p:txBody>
          <a:bodyPr/>
          <a:lstStyle/>
          <a:p>
            <a:pPr algn="ctr"/>
            <a:r>
              <a:rPr lang="en-US" dirty="0" smtClean="0"/>
              <a:t>Department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Department Personnel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543800" cy="527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New Online Effort Certification System</a:t>
            </a:r>
            <a:endParaRPr lang="en-US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Increase Efficiency</a:t>
            </a:r>
          </a:p>
          <a:p>
            <a:r>
              <a:rPr lang="en-US" sz="2800" dirty="0" smtClean="0"/>
              <a:t>Increase Compliance (in an increasing audit environment)</a:t>
            </a:r>
          </a:p>
          <a:p>
            <a:r>
              <a:rPr lang="en-US" sz="2800" dirty="0" smtClean="0"/>
              <a:t>Allows Simultaneous Certification</a:t>
            </a:r>
          </a:p>
          <a:p>
            <a:r>
              <a:rPr lang="en-US" sz="2800" dirty="0" smtClean="0"/>
              <a:t>Paper Reduction</a:t>
            </a:r>
          </a:p>
          <a:p>
            <a:r>
              <a:rPr lang="en-US" sz="2800" dirty="0" smtClean="0"/>
              <a:t>System developed internally</a:t>
            </a:r>
          </a:p>
          <a:p>
            <a:r>
              <a:rPr lang="en-US" sz="2800" dirty="0" smtClean="0"/>
              <a:t>Automatic email notification</a:t>
            </a:r>
          </a:p>
          <a:p>
            <a:r>
              <a:rPr lang="en-US" sz="2800" dirty="0" smtClean="0"/>
              <a:t>Implementation to begin with quarter ending 3/31/11 (Training of faculty, researchers and personnel in mid- Feb/Early March)</a:t>
            </a:r>
          </a:p>
          <a:p>
            <a:r>
              <a:rPr lang="en-US" sz="2800" dirty="0" smtClean="0"/>
              <a:t>New Online system accessed through Banner Self Service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Department Sponsored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19193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Department Non-Sponsored Programs</a:t>
            </a:r>
            <a:endParaRPr lang="en-US" dirty="0"/>
          </a:p>
        </p:txBody>
      </p:sp>
      <p:pic>
        <p:nvPicPr>
          <p:cNvPr id="9" name="Content Placeholder 8" descr="slide3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1601"/>
            <a:ext cx="8208261" cy="449579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Department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1"/>
            <a:ext cx="868680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Request to Unlock A Row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rows which have been certified are available</a:t>
            </a:r>
          </a:p>
          <a:p>
            <a:r>
              <a:rPr lang="en-US" dirty="0" smtClean="0"/>
              <a:t>After selecting which rows in a certification need to be unlocked, give a reason</a:t>
            </a:r>
          </a:p>
          <a:p>
            <a:r>
              <a:rPr lang="en-US" dirty="0" smtClean="0"/>
              <a:t>This now appears under “Awaiting Action”</a:t>
            </a:r>
          </a:p>
          <a:p>
            <a:r>
              <a:rPr lang="en-US" dirty="0" smtClean="0"/>
              <a:t>Contracts and Grants Accounting will have to approve the request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Request to Unlock A 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Go To </a:t>
            </a:r>
            <a:r>
              <a:rPr lang="en-US" b="1" dirty="0" smtClean="0"/>
              <a:t>Other </a:t>
            </a:r>
            <a:r>
              <a:rPr lang="en-US" dirty="0" smtClean="0"/>
              <a:t>Tab and select </a:t>
            </a:r>
            <a:br>
              <a:rPr lang="en-US" dirty="0" smtClean="0"/>
            </a:br>
            <a:r>
              <a:rPr lang="en-US" b="1" i="1" dirty="0" smtClean="0"/>
              <a:t>Request a document unlocked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 descr="unlockstep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819400"/>
            <a:ext cx="78232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Request to Unlock A 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Only rows which have been certified are available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19400"/>
            <a:ext cx="82486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990600"/>
          </a:xfrm>
        </p:spPr>
        <p:txBody>
          <a:bodyPr/>
          <a:lstStyle/>
          <a:p>
            <a:pPr algn="ctr"/>
            <a:r>
              <a:rPr lang="en-US" dirty="0" smtClean="0"/>
              <a:t>Request to Unlock A 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447800"/>
            <a:ext cx="8540750" cy="4267200"/>
          </a:xfrm>
        </p:spPr>
        <p:txBody>
          <a:bodyPr/>
          <a:lstStyle/>
          <a:p>
            <a:pPr algn="ctr">
              <a:buNone/>
            </a:pPr>
            <a:r>
              <a:rPr lang="en-US" sz="2000" dirty="0" smtClean="0"/>
              <a:t>After selecting which rows in a certification need to be unlocked, give a reason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133600"/>
            <a:ext cx="58864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914400"/>
          </a:xfrm>
        </p:spPr>
        <p:txBody>
          <a:bodyPr/>
          <a:lstStyle/>
          <a:p>
            <a:pPr algn="ctr"/>
            <a:r>
              <a:rPr lang="en-US" dirty="0" smtClean="0"/>
              <a:t>Request to Unlock A 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371600"/>
            <a:ext cx="8540750" cy="4343400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/>
              <a:t>This now appears on the Awaiting Action Tab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828800"/>
            <a:ext cx="63436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Request to Unlock A 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Upon Certification, a note is made to the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2809875"/>
            <a:ext cx="7239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“SAVE” Options</a:t>
            </a:r>
            <a:endParaRPr lang="en-US" dirty="0"/>
          </a:p>
        </p:txBody>
      </p:sp>
      <p:pic>
        <p:nvPicPr>
          <p:cNvPr id="17" name="Content Placeholder 16" descr="slide2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6096000" cy="438863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20574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 – saved value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86600" y="3124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Yellow – unlocked row</a:t>
            </a:r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5143500" y="2705100"/>
            <a:ext cx="22098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5486400" y="3733800"/>
            <a:ext cx="19812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10400" y="45720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Certified</a:t>
            </a:r>
          </a:p>
          <a:p>
            <a:r>
              <a:rPr lang="en-US" dirty="0" smtClean="0"/>
              <a:t>Person / Date</a:t>
            </a:r>
          </a:p>
          <a:p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6400800" y="48768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Electronic/Web-based Effort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SSB</a:t>
            </a:r>
          </a:p>
          <a:p>
            <a:r>
              <a:rPr lang="en-US" dirty="0" smtClean="0"/>
              <a:t>Banner Security</a:t>
            </a:r>
          </a:p>
          <a:p>
            <a:r>
              <a:rPr lang="en-US" dirty="0" smtClean="0"/>
              <a:t>Single Sign-on</a:t>
            </a:r>
          </a:p>
          <a:p>
            <a:r>
              <a:rPr lang="en-US" dirty="0" smtClean="0"/>
              <a:t>Menu Item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362200"/>
            <a:ext cx="48768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Person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086600" cy="495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Departmental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7848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Email Notification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Automatic notifications to be emailed:</a:t>
            </a:r>
          </a:p>
          <a:p>
            <a:pPr>
              <a:buNone/>
            </a:pPr>
            <a:r>
              <a:rPr lang="en-US" sz="2000" dirty="0" smtClean="0"/>
              <a:t>		1.	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day after quarter end</a:t>
            </a:r>
          </a:p>
          <a:p>
            <a:pPr>
              <a:buNone/>
            </a:pPr>
            <a:r>
              <a:rPr lang="en-US" sz="2000" dirty="0" smtClean="0"/>
              <a:t>				-PAR Administrators; Dept. Financial Administrators</a:t>
            </a:r>
          </a:p>
          <a:p>
            <a:pPr>
              <a:buNone/>
            </a:pPr>
            <a:r>
              <a:rPr lang="en-US" sz="2000" dirty="0" smtClean="0"/>
              <a:t>		2.	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day after quarter end</a:t>
            </a:r>
          </a:p>
          <a:p>
            <a:pPr>
              <a:buNone/>
            </a:pPr>
            <a:r>
              <a:rPr lang="en-US" sz="2000" dirty="0" smtClean="0"/>
              <a:t>				-PI, Co-PI, Faculty, Research Personnel, Dept Head, 			ADR, Dean’s Contact</a:t>
            </a:r>
          </a:p>
          <a:p>
            <a:pPr>
              <a:buNone/>
            </a:pPr>
            <a:r>
              <a:rPr lang="en-US" sz="2000" dirty="0" smtClean="0"/>
              <a:t>		3.	30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day after quarter end</a:t>
            </a:r>
          </a:p>
          <a:p>
            <a:pPr>
              <a:buNone/>
            </a:pPr>
            <a:r>
              <a:rPr lang="en-US" sz="2000" dirty="0" smtClean="0"/>
              <a:t>				-PI, Co-PI, Faculty, Research Personnel PAR 					Administrator</a:t>
            </a:r>
          </a:p>
          <a:p>
            <a:pPr>
              <a:buNone/>
            </a:pPr>
            <a:r>
              <a:rPr lang="en-US" sz="2000" dirty="0" smtClean="0"/>
              <a:t>		4.	35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day after quarter end</a:t>
            </a:r>
          </a:p>
          <a:p>
            <a:pPr>
              <a:buNone/>
            </a:pPr>
            <a:r>
              <a:rPr lang="en-US" sz="2000" dirty="0" smtClean="0"/>
              <a:t>				-PI, Co-PI, Faculty, Research Personnel, PAR 					Administrator, Dept Financial Administrator, Dept 				Head, ADR, Dean’s Contact, Dean</a:t>
            </a:r>
          </a:p>
          <a:p>
            <a:pPr>
              <a:buNone/>
            </a:pPr>
            <a:r>
              <a:rPr lang="en-US" sz="2000" dirty="0" smtClean="0"/>
              <a:t>		5.	40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day after quarter end</a:t>
            </a:r>
          </a:p>
          <a:p>
            <a:pPr>
              <a:buNone/>
            </a:pPr>
            <a:r>
              <a:rPr lang="en-US" sz="2000" dirty="0" smtClean="0"/>
              <a:t>				-End of business day:  System is closed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752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Consequence of Not Certifying an Effort Report within 40 Days of Quarter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Expense related to the effort recorded on a sponsored or cost share FOP will be transferred to an unrestricted departmental funding source.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Contact information:</a:t>
            </a:r>
          </a:p>
          <a:p>
            <a:pPr>
              <a:buNone/>
            </a:pPr>
            <a:r>
              <a:rPr lang="en-US" sz="2200" i="1" smtClean="0"/>
              <a:t>Effort </a:t>
            </a:r>
            <a:r>
              <a:rPr lang="en-US" sz="2200" i="1" dirty="0" smtClean="0"/>
              <a:t>Certification </a:t>
            </a:r>
            <a:r>
              <a:rPr lang="en-US" sz="2400" i="1" dirty="0" smtClean="0"/>
              <a:t>	</a:t>
            </a:r>
            <a:r>
              <a:rPr lang="en-US" sz="2200" i="1" dirty="0" smtClean="0"/>
              <a:t>effcert@auburn.edu</a:t>
            </a:r>
            <a:r>
              <a:rPr lang="en-US" sz="2200" dirty="0" smtClean="0"/>
              <a:t>	</a:t>
            </a:r>
            <a:r>
              <a:rPr lang="en-US" sz="2400" dirty="0" smtClean="0"/>
              <a:t>	</a:t>
            </a:r>
            <a:r>
              <a:rPr lang="en-US" sz="2200" dirty="0" smtClean="0"/>
              <a:t>844-4847</a:t>
            </a:r>
          </a:p>
          <a:p>
            <a:pPr>
              <a:buNone/>
            </a:pPr>
            <a:r>
              <a:rPr lang="en-US" sz="2200" dirty="0" smtClean="0"/>
              <a:t>				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Effort Reporting Webpage</a:t>
            </a:r>
            <a:endParaRPr lang="en-US" dirty="0"/>
          </a:p>
        </p:txBody>
      </p:sp>
      <p:pic>
        <p:nvPicPr>
          <p:cNvPr id="6" name="Content Placeholder 5" descr="portalp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828800"/>
            <a:ext cx="5987584" cy="431527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295400"/>
            <a:ext cx="8458200" cy="369332"/>
          </a:xfrm>
          <a:prstGeom prst="rect">
            <a:avLst/>
          </a:prstGeom>
          <a:solidFill>
            <a:schemeClr val="accent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http://www.auburn.edu/administration/business_office/cga/effort-certification.html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Log into </a:t>
            </a:r>
            <a:r>
              <a:rPr lang="en-US" dirty="0" err="1" smtClean="0"/>
              <a:t>e~Cert</a:t>
            </a:r>
            <a:r>
              <a:rPr lang="en-US" dirty="0" smtClean="0"/>
              <a:t> System </a:t>
            </a:r>
            <a:br>
              <a:rPr lang="en-US" dirty="0" smtClean="0"/>
            </a:br>
            <a:r>
              <a:rPr lang="en-US" dirty="0" smtClean="0"/>
              <a:t>(via AUACCESS)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ED488E-C26E-4D95-972E-113B865E86A0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971800" y="4147066"/>
            <a:ext cx="762000" cy="43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3200400" y="4419600"/>
            <a:ext cx="609600" cy="10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47800"/>
            <a:ext cx="6895985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019800" y="3733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Click Here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Log into </a:t>
            </a:r>
            <a:r>
              <a:rPr lang="en-US" dirty="0" err="1" smtClean="0"/>
              <a:t>e~Cert</a:t>
            </a:r>
            <a:r>
              <a:rPr lang="en-US" dirty="0" smtClean="0"/>
              <a:t> System </a:t>
            </a:r>
            <a:br>
              <a:rPr lang="en-US" dirty="0" smtClean="0"/>
            </a:br>
            <a:r>
              <a:rPr lang="en-US" dirty="0" smtClean="0"/>
              <a:t>(via AUACCESS)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6267450" cy="422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488E-C26E-4D95-972E-113B865E86A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Log into </a:t>
            </a:r>
            <a:r>
              <a:rPr lang="en-US" sz="3600" dirty="0" err="1" smtClean="0"/>
              <a:t>e~Cert</a:t>
            </a:r>
            <a:r>
              <a:rPr lang="en-US" sz="3600" dirty="0" smtClean="0"/>
              <a:t> System </a:t>
            </a:r>
            <a:br>
              <a:rPr lang="en-US" sz="3600" dirty="0" smtClean="0"/>
            </a:br>
            <a:r>
              <a:rPr lang="en-US" sz="3600" dirty="0" smtClean="0"/>
              <a:t>(via AUACCESS)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7091604" cy="478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488E-C26E-4D95-972E-113B865E86A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Log into </a:t>
            </a:r>
            <a:r>
              <a:rPr lang="en-US" sz="3600" dirty="0" err="1" smtClean="0"/>
              <a:t>e~Cert</a:t>
            </a:r>
            <a:r>
              <a:rPr lang="en-US" sz="3600" dirty="0" smtClean="0"/>
              <a:t> System </a:t>
            </a:r>
            <a:br>
              <a:rPr lang="en-US" sz="3600" dirty="0" smtClean="0"/>
            </a:br>
            <a:r>
              <a:rPr lang="en-US" sz="3600" dirty="0" smtClean="0"/>
              <a:t>(via AUACCESS)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7334250" cy="494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488E-C26E-4D95-972E-113B865E86A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Electronic Effort Certification&amp;quot;&quot;/&gt;&lt;property id=&quot;20307&quot; value=&quot;256&quot;/&gt;&lt;/object&gt;&lt;object type=&quot;3&quot; unique_id=&quot;10005&quot;&gt;&lt;property id=&quot;20148&quot; value=&quot;5&quot;/&gt;&lt;property id=&quot;20300&quot; value=&quot;Slide 6 - &amp;quot;Overall Objectives for a New Effort Certification System&amp;quot;&quot;/&gt;&lt;property id=&quot;20307&quot; value=&quot;258&quot;/&gt;&lt;/object&gt;&lt;object type=&quot;3&quot; unique_id=&quot;10007&quot;&gt;&lt;property id=&quot;20148&quot; value=&quot;5&quot;/&gt;&lt;property id=&quot;20300&quot; value=&quot;Slide 21 - &amp;quot; Effort Certification Process&amp;quot;&quot;/&gt;&lt;property id=&quot;20307&quot; value=&quot;257&quot;/&gt;&lt;/object&gt;&lt;object type=&quot;3&quot; unique_id=&quot;10010&quot;&gt;&lt;property id=&quot;20148&quot; value=&quot;5&quot;/&gt;&lt;property id=&quot;20300&quot; value=&quot;Slide 22 - &amp;quot;Effort Certification Application&amp;#x0D;&amp;#x0A;Outcomes&amp;quot;&quot;/&gt;&lt;property id=&quot;20307&quot; value=&quot;264&quot;/&gt;&lt;/object&gt;&lt;object type=&quot;3&quot; unique_id=&quot;10013&quot;&gt;&lt;property id=&quot;20148&quot; value=&quot;5&quot;/&gt;&lt;property id=&quot;20300&quot; value=&quot;Slide 13 - &amp;quot;Main Page&amp;quot;&quot;/&gt;&lt;property id=&quot;20307&quot; value=&quot;265&quot;/&gt;&lt;/object&gt;&lt;object type=&quot;3&quot; unique_id=&quot;10015&quot;&gt;&lt;property id=&quot;20148&quot; value=&quot;5&quot;/&gt;&lt;property id=&quot;20300&quot; value=&quot;Slide 32 - &amp;quot;Department Personnel View&amp;quot;&quot;/&gt;&lt;property id=&quot;20307&quot; value=&quot;267&quot;/&gt;&lt;/object&gt;&lt;object type=&quot;3&quot; unique_id=&quot;10164&quot;&gt;&lt;property id=&quot;20148&quot; value=&quot;5&quot;/&gt;&lt;property id=&quot;20300&quot; value=&quot;Slide 27 - &amp;quot;Personnel View for PI&amp;quot;&quot;/&gt;&lt;property id=&quot;20307&quot; value=&quot;272&quot;/&gt;&lt;/object&gt;&lt;object type=&quot;3&quot; unique_id=&quot;10165&quot;&gt;&lt;property id=&quot;20148&quot; value=&quot;5&quot;/&gt;&lt;property id=&quot;20300&quot; value=&quot;Slide 42 - &amp;quot;Person Search&amp;quot;&quot;/&gt;&lt;property id=&quot;20307&quot; value=&quot;269&quot;/&gt;&lt;/object&gt;&lt;object type=&quot;3&quot; unique_id=&quot;10262&quot;&gt;&lt;property id=&quot;20148&quot; value=&quot;5&quot;/&gt;&lt;property id=&quot;20300&quot; value=&quot;Slide 43 - &amp;quot;Show Effort Certification Schedule&amp;quot;&quot;/&gt;&lt;property id=&quot;20307&quot; value=&quot;273&quot;/&gt;&lt;/object&gt;&lt;object type=&quot;3&quot; unique_id=&quot;10343&quot;&gt;&lt;property id=&quot;20148&quot; value=&quot;5&quot;/&gt;&lt;property id=&quot;20300&quot; value=&quot;Slide 45 - &amp;quot;Salary Wage Transfers&amp;#x0D;&amp;#x0A;(In Development)&amp;quot;&quot;/&gt;&lt;property id=&quot;20307&quot; value=&quot;274&quot;/&gt;&lt;/object&gt;&lt;object type=&quot;3&quot; unique_id=&quot;10344&quot;&gt;&lt;property id=&quot;20148&quot; value=&quot;5&quot;/&gt;&lt;property id=&quot;20300&quot; value=&quot;Slide 48&quot;/&gt;&lt;property id=&quot;20307&quot; value=&quot;275&quot;/&gt;&lt;/object&gt;&lt;object type=&quot;3&quot; unique_id=&quot;10455&quot;&gt;&lt;property id=&quot;20148&quot; value=&quot;5&quot;/&gt;&lt;property id=&quot;20300&quot; value=&quot;Slide 4 - &amp;quot;Current Effort Certification&amp;quot;&quot;/&gt;&lt;property id=&quot;20307&quot; value=&quot;276&quot;/&gt;&lt;/object&gt;&lt;object type=&quot;3&quot; unique_id=&quot;10456&quot;&gt;&lt;property id=&quot;20148&quot; value=&quot;5&quot;/&gt;&lt;property id=&quot;20300&quot; value=&quot;Slide 3 - &amp;quot;Current Effort Report&amp;quot;&quot;/&gt;&lt;property id=&quot;20307&quot; value=&quot;277&quot;/&gt;&lt;/object&gt;&lt;object type=&quot;3&quot; unique_id=&quot;10457&quot;&gt;&lt;property id=&quot;20148&quot; value=&quot;5&quot;/&gt;&lt;property id=&quot;20300&quot; value=&quot;Slide 5 - &amp;quot;Issues with Current Method&amp;quot;&quot;/&gt;&lt;property id=&quot;20307&quot; value=&quot;278&quot;/&gt;&lt;/object&gt;&lt;object type=&quot;3&quot; unique_id=&quot;10533&quot;&gt;&lt;property id=&quot;20148&quot; value=&quot;5&quot;/&gt;&lt;property id=&quot;20300&quot; value=&quot;Slide 8 - &amp;quot;Electronic/Web-based Effort Certification Application&amp;quot;&quot;/&gt;&lt;property id=&quot;20307&quot; value=&quot;279&quot;/&gt;&lt;/object&gt;&lt;object type=&quot;3&quot; unique_id=&quot;10534&quot;&gt;&lt;property id=&quot;20148&quot; value=&quot;5&quot;/&gt;&lt;property id=&quot;20300&quot; value=&quot;Slide 2 - &amp;quot;Effort Certification&amp;quot;&quot;/&gt;&lt;property id=&quot;20307&quot; value=&quot;308&quot;/&gt;&lt;/object&gt;&lt;object type=&quot;3&quot; unique_id=&quot;10535&quot;&gt;&lt;property id=&quot;20148&quot; value=&quot;5&quot;/&gt;&lt;property id=&quot;20300&quot; value=&quot;Slide 7 - &amp;quot;New Online Effort Certification System&amp;quot;&quot;/&gt;&lt;property id=&quot;20307&quot; value=&quot;309&quot;/&gt;&lt;/object&gt;&lt;object type=&quot;3&quot; unique_id=&quot;10536&quot;&gt;&lt;property id=&quot;20148&quot; value=&quot;5&quot;/&gt;&lt;property id=&quot;20300&quot; value=&quot;Slide 10 - &amp;quot;Log into the Training System&amp;quot;&quot;/&gt;&lt;property id=&quot;20307&quot; value=&quot;293&quot;/&gt;&lt;/object&gt;&lt;object type=&quot;3&quot; unique_id=&quot;10537&quot;&gt;&lt;property id=&quot;20148&quot; value=&quot;5&quot;/&gt;&lt;property id=&quot;20300&quot; value=&quot;Slide 11 - &amp;quot;Log into the Training System&amp;quot;&quot;/&gt;&lt;property id=&quot;20307&quot; value=&quot;294&quot;/&gt;&lt;/object&gt;&lt;object type=&quot;3&quot; unique_id=&quot;10538&quot;&gt;&lt;property id=&quot;20148&quot; value=&quot;5&quot;/&gt;&lt;property id=&quot;20300&quot; value=&quot;Slide 12 - &amp;quot;Log into the Training System&amp;quot;&quot;/&gt;&lt;property id=&quot;20307&quot; value=&quot;295&quot;/&gt;&lt;/object&gt;&lt;object type=&quot;3&quot; unique_id=&quot;10539&quot;&gt;&lt;property id=&quot;20148&quot; value=&quot;5&quot;/&gt;&lt;property id=&quot;20300&quot; value=&quot;Slide 14 - &amp;quot;Principal Investigators &amp;amp; Co-Principal Investigators&amp;quot;&quot;/&gt;&lt;property id=&quot;20307&quot; value=&quot;323&quot;/&gt;&lt;/object&gt;&lt;object type=&quot;3&quot; unique_id=&quot;10540&quot;&gt;&lt;property id=&quot;20148&quot; value=&quot;5&quot;/&gt;&lt;property id=&quot;20300&quot; value=&quot;Slide 15 - &amp;quot;Individual Certification&amp;quot;&quot;/&gt;&lt;property id=&quot;20307&quot; value=&quot;297&quot;/&gt;&lt;/object&gt;&lt;object type=&quot;3&quot; unique_id=&quot;10541&quot;&gt;&lt;property id=&quot;20148&quot; value=&quot;5&quot;/&gt;&lt;property id=&quot;20300&quot; value=&quot;Slide 16 - &amp;quot;Individual Certification&amp;quot;&quot;/&gt;&lt;property id=&quot;20307&quot; value=&quot;316&quot;/&gt;&lt;/object&gt;&lt;object type=&quot;3&quot; unique_id=&quot;10543&quot;&gt;&lt;property id=&quot;20148&quot; value=&quot;5&quot;/&gt;&lt;property id=&quot;20300&quot; value=&quot;Slide 18 - &amp;quot;Grant Certification&amp;quot;&quot;/&gt;&lt;property id=&quot;20307&quot; value=&quot;318&quot;/&gt;&lt;/object&gt;&lt;object type=&quot;3&quot; unique_id=&quot;10544&quot;&gt;&lt;property id=&quot;20148&quot; value=&quot;5&quot;/&gt;&lt;property id=&quot;20300&quot; value=&quot;Slide 19 - &amp;quot;Multiple Grant Certification&amp;quot;&quot;/&gt;&lt;property id=&quot;20307&quot; value=&quot;320&quot;/&gt;&lt;/object&gt;&lt;object type=&quot;3&quot; unique_id=&quot;10545&quot;&gt;&lt;property id=&quot;20148&quot; value=&quot;5&quot;/&gt;&lt;property id=&quot;20300&quot; value=&quot;Slide 20 - &amp;quot;Multiple Grant Certification&amp;quot;&quot;/&gt;&lt;property id=&quot;20307&quot; value=&quot;321&quot;/&gt;&lt;/object&gt;&lt;object type=&quot;3&quot; unique_id=&quot;10546&quot;&gt;&lt;property id=&quot;20148&quot; value=&quot;5&quot;/&gt;&lt;property id=&quot;20300&quot; value=&quot;Slide 23 - &amp;quot;Departmental Administrators &amp;#x0D;&amp;#x0A;“SAVE” Option&amp;quot;&quot;/&gt;&lt;property id=&quot;20307&quot; value=&quot;324&quot;/&gt;&lt;/object&gt;&lt;object type=&quot;3&quot; unique_id=&quot;10547&quot;&gt;&lt;property id=&quot;20148&quot; value=&quot;5&quot;/&gt;&lt;property id=&quot;20300&quot; value=&quot;Slide 24 - &amp;quot;GOAL - Individual&amp;quot;&quot;/&gt;&lt;property id=&quot;20307&quot; value=&quot;284&quot;/&gt;&lt;/object&gt;&lt;object type=&quot;3&quot; unique_id=&quot;10548&quot;&gt;&lt;property id=&quot;20148&quot; value=&quot;5&quot;/&gt;&lt;property id=&quot;20300&quot; value=&quot;Slide 25 - &amp;quot;Goal Department(s)&amp;quot;&quot;/&gt;&lt;property id=&quot;20307&quot; value=&quot;285&quot;/&gt;&lt;/object&gt;&lt;object type=&quot;3&quot; unique_id=&quot;10549&quot;&gt;&lt;property id=&quot;20148&quot; value=&quot;5&quot;/&gt;&lt;property id=&quot;20300&quot; value=&quot;Slide 26 - &amp;quot;Monitoring the Status by the P.I.&amp;quot;&quot;/&gt;&lt;property id=&quot;20307&quot; value=&quot;310&quot;/&gt;&lt;/object&gt;&lt;object type=&quot;3&quot; unique_id=&quot;10550&quot;&gt;&lt;property id=&quot;20148&quot; value=&quot;5&quot;/&gt;&lt;property id=&quot;20300&quot; value=&quot;Slide 28 - &amp;quot;Basic Labor View&amp;quot;&quot;/&gt;&lt;property id=&quot;20307&quot; value=&quot;289&quot;/&gt;&lt;/object&gt;&lt;object type=&quot;3&quot; unique_id=&quot;10551&quot;&gt;&lt;property id=&quot;20148&quot; value=&quot;5&quot;/&gt;&lt;property id=&quot;20300&quot; value=&quot;Slide 29 - &amp;quot;Advanced Labor View&amp;quot;&quot;/&gt;&lt;property id=&quot;20307&quot; value=&quot;290&quot;/&gt;&lt;/object&gt;&lt;object type=&quot;3&quot; unique_id=&quot;10552&quot;&gt;&lt;property id=&quot;20148&quot; value=&quot;5&quot;/&gt;&lt;property id=&quot;20300&quot; value=&quot;Slide 30 - &amp;quot;Departmental Views&amp;quot;&quot;/&gt;&lt;property id=&quot;20307&quot; value=&quot;291&quot;/&gt;&lt;/object&gt;&lt;object type=&quot;3&quot; unique_id=&quot;10553&quot;&gt;&lt;property id=&quot;20148&quot; value=&quot;5&quot;/&gt;&lt;property id=&quot;20300&quot; value=&quot;Slide 31 - &amp;quot;Department Actions&amp;quot;&quot;/&gt;&lt;property id=&quot;20307&quot; value=&quot;299&quot;/&gt;&lt;/object&gt;&lt;object type=&quot;3&quot; unique_id=&quot;10554&quot;&gt;&lt;property id=&quot;20148&quot; value=&quot;5&quot;/&gt;&lt;property id=&quot;20300&quot; value=&quot;Slide 33 - &amp;quot;Department Sponsored Programs&amp;quot;&quot;/&gt;&lt;property id=&quot;20307&quot; value=&quot;304&quot;/&gt;&lt;/object&gt;&lt;object type=&quot;3&quot; unique_id=&quot;10555&quot;&gt;&lt;property id=&quot;20148&quot; value=&quot;5&quot;/&gt;&lt;property id=&quot;20300&quot; value=&quot;Slide 34 - &amp;quot;Department Non-Sponsored Programs&amp;quot;&quot;/&gt;&lt;property id=&quot;20307&quot; value=&quot;303&quot;/&gt;&lt;/object&gt;&lt;object type=&quot;3&quot; unique_id=&quot;10556&quot;&gt;&lt;property id=&quot;20148&quot; value=&quot;5&quot;/&gt;&lt;property id=&quot;20300&quot; value=&quot;Slide 35 - &amp;quot;Overview Department&amp;quot;&quot;/&gt;&lt;property id=&quot;20307&quot; value=&quot;300&quot;/&gt;&lt;/object&gt;&lt;object type=&quot;3&quot; unique_id=&quot;10557&quot;&gt;&lt;property id=&quot;20148&quot; value=&quot;5&quot;/&gt;&lt;property id=&quot;20300&quot; value=&quot;Slide 44 - &amp;quot;Departmental Contacts&amp;quot;&quot;/&gt;&lt;property id=&quot;20307&quot; value=&quot;302&quot;/&gt;&lt;/object&gt;&lt;object type=&quot;3&quot; unique_id=&quot;10558&quot;&gt;&lt;property id=&quot;20148&quot; value=&quot;5&quot;/&gt;&lt;property id=&quot;20300&quot; value=&quot;Slide 46 - &amp;quot;Email Notification System&amp;quot;&quot;/&gt;&lt;property id=&quot;20307&quot; value=&quot;306&quot;/&gt;&lt;/object&gt;&lt;object type=&quot;3&quot; unique_id=&quot;10559&quot;&gt;&lt;property id=&quot;20148&quot; value=&quot;5&quot;/&gt;&lt;property id=&quot;20300&quot; value=&quot;Slide 47 - &amp;quot;Consequence of Not Certifying an Effort Report within 40 Days of Quarter End&amp;quot;&quot;/&gt;&lt;property id=&quot;20307&quot; value=&quot;325&quot;/&gt;&lt;/object&gt;&lt;object type=&quot;3&quot; unique_id=&quot;11180&quot;&gt;&lt;property id=&quot;20148&quot; value=&quot;5&quot;/&gt;&lt;property id=&quot;20300&quot; value=&quot;Slide 36 - &amp;quot;Request to Unlock A Row&amp;quot;&quot;/&gt;&lt;property id=&quot;20307&quot; value=&quot;326&quot;/&gt;&lt;/object&gt;&lt;object type=&quot;3&quot; unique_id=&quot;11181&quot;&gt;&lt;property id=&quot;20148&quot; value=&quot;5&quot;/&gt;&lt;property id=&quot;20300&quot; value=&quot;Slide 37 - &amp;quot;Request to Unlock A Row&amp;quot;&quot;/&gt;&lt;property id=&quot;20307&quot; value=&quot;327&quot;/&gt;&lt;/object&gt;&lt;object type=&quot;3&quot; unique_id=&quot;11182&quot;&gt;&lt;property id=&quot;20148&quot; value=&quot;5&quot;/&gt;&lt;property id=&quot;20300&quot; value=&quot;Slide 38 - &amp;quot;Request to Unlock A Row&amp;quot;&quot;/&gt;&lt;property id=&quot;20307&quot; value=&quot;328&quot;/&gt;&lt;/object&gt;&lt;object type=&quot;3&quot; unique_id=&quot;11183&quot;&gt;&lt;property id=&quot;20148&quot; value=&quot;5&quot;/&gt;&lt;property id=&quot;20300&quot; value=&quot;Slide 39 - &amp;quot;Request to Unlock A Row&amp;quot;&quot;/&gt;&lt;property id=&quot;20307&quot; value=&quot;329&quot;/&gt;&lt;/object&gt;&lt;object type=&quot;3&quot; unique_id=&quot;11184&quot;&gt;&lt;property id=&quot;20148&quot; value=&quot;5&quot;/&gt;&lt;property id=&quot;20300&quot; value=&quot;Slide 40 - &amp;quot;Request to Unlock A Row&amp;quot;&quot;/&gt;&lt;property id=&quot;20307&quot; value=&quot;330&quot;/&gt;&lt;/object&gt;&lt;object type=&quot;3&quot; unique_id=&quot;11185&quot;&gt;&lt;property id=&quot;20148&quot; value=&quot;5&quot;/&gt;&lt;property id=&quot;20300&quot; value=&quot;Slide 41 - &amp;quot;Request to Unlock A Row&amp;quot;&quot;/&gt;&lt;property id=&quot;20307&quot; value=&quot;331&quot;/&gt;&lt;/object&gt;&lt;object type=&quot;3&quot; unique_id=&quot;11336&quot;&gt;&lt;property id=&quot;20148&quot; value=&quot;5&quot;/&gt;&lt;property id=&quot;20300&quot; value=&quot;Slide 9 - &amp;quot;Effort Reporting Webpage&amp;quot;&quot;/&gt;&lt;property id=&quot;20307&quot; value=&quot;332&quot;/&gt;&lt;/object&gt;&lt;object type=&quot;3&quot; unique_id=&quot;11337&quot;&gt;&lt;property id=&quot;20148&quot; value=&quot;5&quot;/&gt;&lt;property id=&quot;20300&quot; value=&quot;Slide 17 - &amp;quot;Individual Certification&amp;quot;&quot;/&gt;&lt;property id=&quot;20307&quot; value=&quot;33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ompass">
  <a:themeElements>
    <a:clrScheme name="Compass 9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E1E1FF"/>
      </a:accent1>
      <a:accent2>
        <a:srgbClr val="D9FFF8"/>
      </a:accent2>
      <a:accent3>
        <a:srgbClr val="FFFFFF"/>
      </a:accent3>
      <a:accent4>
        <a:srgbClr val="000000"/>
      </a:accent4>
      <a:accent5>
        <a:srgbClr val="EEEEFF"/>
      </a:accent5>
      <a:accent6>
        <a:srgbClr val="C4E7E1"/>
      </a:accent6>
      <a:hlink>
        <a:srgbClr val="9966FF"/>
      </a:hlink>
      <a:folHlink>
        <a:srgbClr val="666699"/>
      </a:folHlink>
    </a:clrScheme>
    <a:fontScheme name="Compa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Compass 1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4C0000"/>
        </a:accent1>
        <a:accent2>
          <a:srgbClr val="FF9900"/>
        </a:accent2>
        <a:accent3>
          <a:srgbClr val="C0AAAA"/>
        </a:accent3>
        <a:accent4>
          <a:srgbClr val="DADADA"/>
        </a:accent4>
        <a:accent5>
          <a:srgbClr val="B2AAAA"/>
        </a:accent5>
        <a:accent6>
          <a:srgbClr val="E78A00"/>
        </a:accent6>
        <a:hlink>
          <a:srgbClr val="FFDF57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7A5C40"/>
        </a:accent1>
        <a:accent2>
          <a:srgbClr val="FFFF99"/>
        </a:accent2>
        <a:accent3>
          <a:srgbClr val="D3C3B8"/>
        </a:accent3>
        <a:accent4>
          <a:srgbClr val="DADADA"/>
        </a:accent4>
        <a:accent5>
          <a:srgbClr val="BEB5AF"/>
        </a:accent5>
        <a:accent6>
          <a:srgbClr val="E7E78A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005452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AB3B3"/>
        </a:accent5>
        <a:accent6>
          <a:srgbClr val="00B95C"/>
        </a:accent6>
        <a:hlink>
          <a:srgbClr val="CC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333333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ADADAD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0048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AAB1AA"/>
        </a:accent5>
        <a:accent6>
          <a:srgbClr val="6E8704"/>
        </a:accent6>
        <a:hlink>
          <a:srgbClr val="99FF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57574D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B4B4B2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8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autemplate</Template>
  <TotalTime>611</TotalTime>
  <Words>776</Words>
  <Application>Microsoft Office PowerPoint</Application>
  <PresentationFormat>On-screen Show (4:3)</PresentationFormat>
  <Paragraphs>176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Times</vt:lpstr>
      <vt:lpstr>Compass</vt:lpstr>
      <vt:lpstr>Electronic Effort Certification</vt:lpstr>
      <vt:lpstr>Effort Certification</vt:lpstr>
      <vt:lpstr>New Online Effort Certification System</vt:lpstr>
      <vt:lpstr>Electronic/Web-based Effort Certification</vt:lpstr>
      <vt:lpstr>Effort Reporting Webpage</vt:lpstr>
      <vt:lpstr>Log into e~Cert System  (via AUACCESS)</vt:lpstr>
      <vt:lpstr>Log into e~Cert System  (via AUACCESS)</vt:lpstr>
      <vt:lpstr>Log into e~Cert System  (via AUACCESS)</vt:lpstr>
      <vt:lpstr>Log into e~Cert System  (via AUACCESS)</vt:lpstr>
      <vt:lpstr>e~Cert System Entry</vt:lpstr>
      <vt:lpstr>Main Page</vt:lpstr>
      <vt:lpstr>Principal Investigators &amp; Co-Principal Investigators</vt:lpstr>
      <vt:lpstr>Individual Certification</vt:lpstr>
      <vt:lpstr>Individual Certification</vt:lpstr>
      <vt:lpstr>Individual Certification</vt:lpstr>
      <vt:lpstr>Grant Certification</vt:lpstr>
      <vt:lpstr>Multiple Grant Certification</vt:lpstr>
      <vt:lpstr>Multiple Grant Certification</vt:lpstr>
      <vt:lpstr> eCert Effort Certification System</vt:lpstr>
      <vt:lpstr>eCert Effort Certification Outcomes</vt:lpstr>
      <vt:lpstr>GOAL - Individual</vt:lpstr>
      <vt:lpstr>Goal Department(s)</vt:lpstr>
      <vt:lpstr>Monitoring the Status of Progress</vt:lpstr>
      <vt:lpstr>Personnel View</vt:lpstr>
      <vt:lpstr>Basic Labor View</vt:lpstr>
      <vt:lpstr>Advanced Labor View</vt:lpstr>
      <vt:lpstr>Departmental Views</vt:lpstr>
      <vt:lpstr>Department Actions</vt:lpstr>
      <vt:lpstr>Department Personnel View</vt:lpstr>
      <vt:lpstr>Department Sponsored Programs</vt:lpstr>
      <vt:lpstr>Department Non-Sponsored Programs</vt:lpstr>
      <vt:lpstr>Department Overview</vt:lpstr>
      <vt:lpstr>Request to Unlock A Row</vt:lpstr>
      <vt:lpstr>Request to Unlock A Row</vt:lpstr>
      <vt:lpstr>Request to Unlock A Row</vt:lpstr>
      <vt:lpstr>Request to Unlock A Row</vt:lpstr>
      <vt:lpstr>Request to Unlock A Row</vt:lpstr>
      <vt:lpstr>Request to Unlock A Row</vt:lpstr>
      <vt:lpstr>“SAVE” Options</vt:lpstr>
      <vt:lpstr>Person Search</vt:lpstr>
      <vt:lpstr>Departmental Contacts</vt:lpstr>
      <vt:lpstr>Email Notification System</vt:lpstr>
      <vt:lpstr>Consequence of Not Certifying an Effort Report within 40 Days of Quarter End</vt:lpstr>
      <vt:lpstr>Questions?</vt:lpstr>
    </vt:vector>
  </TitlesOfParts>
  <Company>Auburn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Effort Certification</dc:title>
  <dc:creator>campbr1</dc:creator>
  <cp:lastModifiedBy>Larry Hankins</cp:lastModifiedBy>
  <cp:revision>94</cp:revision>
  <dcterms:created xsi:type="dcterms:W3CDTF">2010-08-12T01:10:34Z</dcterms:created>
  <dcterms:modified xsi:type="dcterms:W3CDTF">2020-09-03T15:04:56Z</dcterms:modified>
</cp:coreProperties>
</file>