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handoutMasterIdLst>
    <p:handoutMasterId r:id="rId37"/>
  </p:handoutMasterIdLst>
  <p:sldIdLst>
    <p:sldId id="261" r:id="rId2"/>
    <p:sldId id="355" r:id="rId3"/>
    <p:sldId id="387" r:id="rId4"/>
    <p:sldId id="360" r:id="rId5"/>
    <p:sldId id="385" r:id="rId6"/>
    <p:sldId id="386" r:id="rId7"/>
    <p:sldId id="384" r:id="rId8"/>
    <p:sldId id="388" r:id="rId9"/>
    <p:sldId id="361" r:id="rId10"/>
    <p:sldId id="362" r:id="rId11"/>
    <p:sldId id="365" r:id="rId12"/>
    <p:sldId id="363" r:id="rId13"/>
    <p:sldId id="364" r:id="rId14"/>
    <p:sldId id="366" r:id="rId15"/>
    <p:sldId id="367" r:id="rId16"/>
    <p:sldId id="370" r:id="rId17"/>
    <p:sldId id="369" r:id="rId18"/>
    <p:sldId id="391" r:id="rId19"/>
    <p:sldId id="390" r:id="rId20"/>
    <p:sldId id="383" r:id="rId21"/>
    <p:sldId id="359" r:id="rId22"/>
    <p:sldId id="368" r:id="rId23"/>
    <p:sldId id="357" r:id="rId24"/>
    <p:sldId id="356" r:id="rId25"/>
    <p:sldId id="378" r:id="rId26"/>
    <p:sldId id="379" r:id="rId27"/>
    <p:sldId id="377" r:id="rId28"/>
    <p:sldId id="376" r:id="rId29"/>
    <p:sldId id="375" r:id="rId30"/>
    <p:sldId id="380" r:id="rId31"/>
    <p:sldId id="381" r:id="rId32"/>
    <p:sldId id="382" r:id="rId33"/>
    <p:sldId id="389" r:id="rId34"/>
    <p:sldId id="374" r:id="rId35"/>
  </p:sldIdLst>
  <p:sldSz cx="9144000" cy="6858000" type="letter"/>
  <p:notesSz cx="68580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lly Tye" initials="MT" lastIdx="1" clrIdx="0">
    <p:extLst>
      <p:ext uri="{19B8F6BF-5375-455C-9EA6-DF929625EA0E}">
        <p15:presenceInfo xmlns:p15="http://schemas.microsoft.com/office/powerpoint/2012/main" userId="S-1-5-21-2286752186-3697686403-1823448917-3191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244D"/>
    <a:srgbClr val="DD550C"/>
    <a:srgbClr val="EEECE1"/>
    <a:srgbClr val="FFFFCC"/>
    <a:srgbClr val="003399"/>
    <a:srgbClr val="000099"/>
    <a:srgbClr val="003366"/>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94780" autoAdjust="0"/>
  </p:normalViewPr>
  <p:slideViewPr>
    <p:cSldViewPr>
      <p:cViewPr varScale="1">
        <p:scale>
          <a:sx n="65" d="100"/>
          <a:sy n="65" d="100"/>
        </p:scale>
        <p:origin x="780" y="4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3550"/>
          </a:xfrm>
          <a:prstGeom prst="rect">
            <a:avLst/>
          </a:prstGeom>
        </p:spPr>
        <p:txBody>
          <a:bodyPr vert="horz" lIns="91440" tIns="45720" rIns="91440" bIns="45720" rtlCol="0"/>
          <a:lstStyle>
            <a:lvl1pPr algn="r">
              <a:defRPr sz="1200"/>
            </a:lvl1pPr>
          </a:lstStyle>
          <a:p>
            <a:fld id="{049DA014-2B66-49AF-A450-0145E8756B9D}" type="datetimeFigureOut">
              <a:rPr lang="en-US" smtClean="0"/>
              <a:t>2/16/2021</a:t>
            </a:fld>
            <a:endParaRPr lang="en-US"/>
          </a:p>
        </p:txBody>
      </p:sp>
      <p:sp>
        <p:nvSpPr>
          <p:cNvPr id="4" name="Footer Placeholder 3"/>
          <p:cNvSpPr>
            <a:spLocks noGrp="1"/>
          </p:cNvSpPr>
          <p:nvPr>
            <p:ph type="ftr" sz="quarter" idx="2"/>
          </p:nvPr>
        </p:nvSpPr>
        <p:spPr>
          <a:xfrm>
            <a:off x="0" y="8772525"/>
            <a:ext cx="2971800"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772525"/>
            <a:ext cx="2971800" cy="463550"/>
          </a:xfrm>
          <a:prstGeom prst="rect">
            <a:avLst/>
          </a:prstGeom>
        </p:spPr>
        <p:txBody>
          <a:bodyPr vert="horz" lIns="91440" tIns="45720" rIns="91440" bIns="45720" rtlCol="0" anchor="b"/>
          <a:lstStyle>
            <a:lvl1pPr algn="r">
              <a:defRPr sz="1200"/>
            </a:lvl1pPr>
          </a:lstStyle>
          <a:p>
            <a:fld id="{F2681732-69C3-4710-BC2F-3F2C078D5A6A}" type="slidenum">
              <a:rPr lang="en-US" smtClean="0"/>
              <a:t>‹#›</a:t>
            </a:fld>
            <a:endParaRPr lang="en-US"/>
          </a:p>
        </p:txBody>
      </p:sp>
    </p:spTree>
    <p:extLst>
      <p:ext uri="{BB962C8B-B14F-4D97-AF65-F5344CB8AC3E}">
        <p14:creationId xmlns:p14="http://schemas.microsoft.com/office/powerpoint/2010/main" val="9091147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1801" cy="461804"/>
          </a:xfrm>
          <a:prstGeom prst="rect">
            <a:avLst/>
          </a:prstGeom>
        </p:spPr>
        <p:txBody>
          <a:bodyPr vert="horz" lIns="92469" tIns="46234" rIns="92469" bIns="46234" rtlCol="0"/>
          <a:lstStyle>
            <a:lvl1pPr algn="l">
              <a:defRPr sz="1200"/>
            </a:lvl1pPr>
          </a:lstStyle>
          <a:p>
            <a:endParaRPr lang="en-US" dirty="0"/>
          </a:p>
        </p:txBody>
      </p:sp>
      <p:sp>
        <p:nvSpPr>
          <p:cNvPr id="3" name="Date Placeholder 2"/>
          <p:cNvSpPr>
            <a:spLocks noGrp="1"/>
          </p:cNvSpPr>
          <p:nvPr>
            <p:ph type="dt" idx="1"/>
          </p:nvPr>
        </p:nvSpPr>
        <p:spPr>
          <a:xfrm>
            <a:off x="3884614" y="1"/>
            <a:ext cx="2971801" cy="461804"/>
          </a:xfrm>
          <a:prstGeom prst="rect">
            <a:avLst/>
          </a:prstGeom>
        </p:spPr>
        <p:txBody>
          <a:bodyPr vert="horz" lIns="92469" tIns="46234" rIns="92469" bIns="46234" rtlCol="0"/>
          <a:lstStyle>
            <a:lvl1pPr algn="r">
              <a:defRPr sz="1200"/>
            </a:lvl1pPr>
          </a:lstStyle>
          <a:p>
            <a:fld id="{62E73ADE-CA0E-4793-AEA8-D024786B13A0}" type="datetimeFigureOut">
              <a:rPr lang="en-US" smtClean="0"/>
              <a:t>2/16/2021</a:t>
            </a:fld>
            <a:endParaRPr lang="en-US" dirty="0"/>
          </a:p>
        </p:txBody>
      </p:sp>
      <p:sp>
        <p:nvSpPr>
          <p:cNvPr id="4" name="Slide Image Placeholder 3"/>
          <p:cNvSpPr>
            <a:spLocks noGrp="1" noRot="1" noChangeAspect="1"/>
          </p:cNvSpPr>
          <p:nvPr>
            <p:ph type="sldImg" idx="2"/>
          </p:nvPr>
        </p:nvSpPr>
        <p:spPr>
          <a:xfrm>
            <a:off x="1120775" y="693738"/>
            <a:ext cx="4616450" cy="3462337"/>
          </a:xfrm>
          <a:prstGeom prst="rect">
            <a:avLst/>
          </a:prstGeom>
          <a:noFill/>
          <a:ln w="12700">
            <a:solidFill>
              <a:prstClr val="black"/>
            </a:solidFill>
          </a:ln>
        </p:spPr>
        <p:txBody>
          <a:bodyPr vert="horz" lIns="92469" tIns="46234" rIns="92469" bIns="46234" rtlCol="0" anchor="ctr"/>
          <a:lstStyle/>
          <a:p>
            <a:endParaRPr lang="en-US" dirty="0"/>
          </a:p>
        </p:txBody>
      </p:sp>
      <p:sp>
        <p:nvSpPr>
          <p:cNvPr id="5" name="Notes Placeholder 4"/>
          <p:cNvSpPr>
            <a:spLocks noGrp="1"/>
          </p:cNvSpPr>
          <p:nvPr>
            <p:ph type="body" sz="quarter" idx="3"/>
          </p:nvPr>
        </p:nvSpPr>
        <p:spPr>
          <a:xfrm>
            <a:off x="685800" y="4387136"/>
            <a:ext cx="5486400" cy="4156234"/>
          </a:xfrm>
          <a:prstGeom prst="rect">
            <a:avLst/>
          </a:prstGeom>
        </p:spPr>
        <p:txBody>
          <a:bodyPr vert="horz" lIns="92469" tIns="46234" rIns="92469" bIns="4623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772669"/>
            <a:ext cx="2971801" cy="461804"/>
          </a:xfrm>
          <a:prstGeom prst="rect">
            <a:avLst/>
          </a:prstGeom>
        </p:spPr>
        <p:txBody>
          <a:bodyPr vert="horz" lIns="92469" tIns="46234" rIns="92469" bIns="4623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4" y="8772669"/>
            <a:ext cx="2971801" cy="461804"/>
          </a:xfrm>
          <a:prstGeom prst="rect">
            <a:avLst/>
          </a:prstGeom>
        </p:spPr>
        <p:txBody>
          <a:bodyPr vert="horz" lIns="92469" tIns="46234" rIns="92469" bIns="46234" rtlCol="0" anchor="b"/>
          <a:lstStyle>
            <a:lvl1pPr algn="r">
              <a:defRPr sz="1200"/>
            </a:lvl1pPr>
          </a:lstStyle>
          <a:p>
            <a:fld id="{98ADAF2A-A02E-4AC6-891D-BA91D51F7EFA}" type="slidenum">
              <a:rPr lang="en-US" smtClean="0"/>
              <a:t>‹#›</a:t>
            </a:fld>
            <a:endParaRPr lang="en-US" dirty="0"/>
          </a:p>
        </p:txBody>
      </p:sp>
    </p:spTree>
    <p:extLst>
      <p:ext uri="{BB962C8B-B14F-4D97-AF65-F5344CB8AC3E}">
        <p14:creationId xmlns:p14="http://schemas.microsoft.com/office/powerpoint/2010/main" val="3472779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b="1" dirty="0" smtClean="0"/>
              <a:t>POLL 1 after this slide</a:t>
            </a:r>
            <a:endParaRPr lang="en-US" sz="3200" b="1" dirty="0"/>
          </a:p>
        </p:txBody>
      </p:sp>
      <p:sp>
        <p:nvSpPr>
          <p:cNvPr id="4" name="Slide Number Placeholder 3"/>
          <p:cNvSpPr>
            <a:spLocks noGrp="1"/>
          </p:cNvSpPr>
          <p:nvPr>
            <p:ph type="sldNum" sz="quarter" idx="10"/>
          </p:nvPr>
        </p:nvSpPr>
        <p:spPr/>
        <p:txBody>
          <a:bodyPr/>
          <a:lstStyle/>
          <a:p>
            <a:fld id="{98ADAF2A-A02E-4AC6-891D-BA91D51F7EFA}" type="slidenum">
              <a:rPr lang="en-US" smtClean="0"/>
              <a:t>8</a:t>
            </a:fld>
            <a:endParaRPr lang="en-US" dirty="0"/>
          </a:p>
        </p:txBody>
      </p:sp>
    </p:spTree>
    <p:extLst>
      <p:ext uri="{BB962C8B-B14F-4D97-AF65-F5344CB8AC3E}">
        <p14:creationId xmlns:p14="http://schemas.microsoft.com/office/powerpoint/2010/main" val="2694837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Poll 2 after this slide </a:t>
            </a:r>
            <a:endParaRPr lang="en-US" b="1" dirty="0"/>
          </a:p>
        </p:txBody>
      </p:sp>
      <p:sp>
        <p:nvSpPr>
          <p:cNvPr id="4" name="Slide Number Placeholder 3"/>
          <p:cNvSpPr>
            <a:spLocks noGrp="1"/>
          </p:cNvSpPr>
          <p:nvPr>
            <p:ph type="sldNum" sz="quarter" idx="10"/>
          </p:nvPr>
        </p:nvSpPr>
        <p:spPr/>
        <p:txBody>
          <a:bodyPr/>
          <a:lstStyle/>
          <a:p>
            <a:fld id="{98ADAF2A-A02E-4AC6-891D-BA91D51F7EFA}" type="slidenum">
              <a:rPr lang="en-US" smtClean="0"/>
              <a:t>13</a:t>
            </a:fld>
            <a:endParaRPr lang="en-US" dirty="0"/>
          </a:p>
        </p:txBody>
      </p:sp>
    </p:spTree>
    <p:extLst>
      <p:ext uri="{BB962C8B-B14F-4D97-AF65-F5344CB8AC3E}">
        <p14:creationId xmlns:p14="http://schemas.microsoft.com/office/powerpoint/2010/main" val="171598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Poll 3 after this slide</a:t>
            </a:r>
            <a:endParaRPr lang="en-US" b="1" dirty="0"/>
          </a:p>
        </p:txBody>
      </p:sp>
      <p:sp>
        <p:nvSpPr>
          <p:cNvPr id="4" name="Slide Number Placeholder 3"/>
          <p:cNvSpPr>
            <a:spLocks noGrp="1"/>
          </p:cNvSpPr>
          <p:nvPr>
            <p:ph type="sldNum" sz="quarter" idx="10"/>
          </p:nvPr>
        </p:nvSpPr>
        <p:spPr/>
        <p:txBody>
          <a:bodyPr/>
          <a:lstStyle/>
          <a:p>
            <a:fld id="{98ADAF2A-A02E-4AC6-891D-BA91D51F7EFA}" type="slidenum">
              <a:rPr lang="en-US" smtClean="0"/>
              <a:t>20</a:t>
            </a:fld>
            <a:endParaRPr lang="en-US" dirty="0"/>
          </a:p>
        </p:txBody>
      </p:sp>
    </p:spTree>
    <p:extLst>
      <p:ext uri="{BB962C8B-B14F-4D97-AF65-F5344CB8AC3E}">
        <p14:creationId xmlns:p14="http://schemas.microsoft.com/office/powerpoint/2010/main" val="2250131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Poll 4 after this slide</a:t>
            </a:r>
            <a:endParaRPr lang="en-US" b="1" dirty="0"/>
          </a:p>
        </p:txBody>
      </p:sp>
      <p:sp>
        <p:nvSpPr>
          <p:cNvPr id="4" name="Slide Number Placeholder 3"/>
          <p:cNvSpPr>
            <a:spLocks noGrp="1"/>
          </p:cNvSpPr>
          <p:nvPr>
            <p:ph type="sldNum" sz="quarter" idx="10"/>
          </p:nvPr>
        </p:nvSpPr>
        <p:spPr/>
        <p:txBody>
          <a:bodyPr/>
          <a:lstStyle/>
          <a:p>
            <a:fld id="{98ADAF2A-A02E-4AC6-891D-BA91D51F7EFA}" type="slidenum">
              <a:rPr lang="en-US" smtClean="0"/>
              <a:t>21</a:t>
            </a:fld>
            <a:endParaRPr lang="en-US" dirty="0"/>
          </a:p>
        </p:txBody>
      </p:sp>
    </p:spTree>
    <p:extLst>
      <p:ext uri="{BB962C8B-B14F-4D97-AF65-F5344CB8AC3E}">
        <p14:creationId xmlns:p14="http://schemas.microsoft.com/office/powerpoint/2010/main" val="25626900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Breakout rooms</a:t>
            </a:r>
            <a:r>
              <a:rPr lang="en-US" b="1" baseline="0" dirty="0" smtClean="0"/>
              <a:t> here if there is time</a:t>
            </a:r>
            <a:endParaRPr lang="en-US" b="1" dirty="0"/>
          </a:p>
        </p:txBody>
      </p:sp>
      <p:sp>
        <p:nvSpPr>
          <p:cNvPr id="4" name="Slide Number Placeholder 3"/>
          <p:cNvSpPr>
            <a:spLocks noGrp="1"/>
          </p:cNvSpPr>
          <p:nvPr>
            <p:ph type="sldNum" sz="quarter" idx="10"/>
          </p:nvPr>
        </p:nvSpPr>
        <p:spPr/>
        <p:txBody>
          <a:bodyPr/>
          <a:lstStyle/>
          <a:p>
            <a:fld id="{98ADAF2A-A02E-4AC6-891D-BA91D51F7EFA}" type="slidenum">
              <a:rPr lang="en-US" smtClean="0"/>
              <a:t>23</a:t>
            </a:fld>
            <a:endParaRPr lang="en-US" dirty="0"/>
          </a:p>
        </p:txBody>
      </p:sp>
    </p:spTree>
    <p:extLst>
      <p:ext uri="{BB962C8B-B14F-4D97-AF65-F5344CB8AC3E}">
        <p14:creationId xmlns:p14="http://schemas.microsoft.com/office/powerpoint/2010/main" val="677381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2"/>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4227A3BB-ADDB-48B6-9A89-80D61BBE1FC2}" type="datetimeFigureOut">
              <a:rPr lang="en-US">
                <a:solidFill>
                  <a:prstClr val="black"/>
                </a:solidFill>
              </a:rPr>
              <a:pPr>
                <a:defRPr/>
              </a:pPr>
              <a:t>2/16/2021</a:t>
            </a:fld>
            <a:endParaRPr lang="en-US" dirty="0">
              <a:solidFill>
                <a:prstClr val="black"/>
              </a:solidFill>
            </a:endParaRPr>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230DCADE-FD42-4B7B-861A-4187613F2E80}"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71129541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48FCDF7E-2231-4FD6-AD2B-D52BED477312}" type="datetimeFigureOut">
              <a:rPr lang="en-US">
                <a:solidFill>
                  <a:prstClr val="black"/>
                </a:solidFill>
              </a:rPr>
              <a:pPr>
                <a:defRPr/>
              </a:pPr>
              <a:t>2/16/2021</a:t>
            </a:fld>
            <a:endParaRPr lang="en-US" dirty="0">
              <a:solidFill>
                <a:prstClr val="black"/>
              </a:solidFill>
            </a:endParaRPr>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59774437-0F22-4E77-9E3C-DD631ADC0014}"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423833967"/>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3"/>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368C137D-9CE5-4C8F-BCB3-90E94584C5D9}" type="datetimeFigureOut">
              <a:rPr lang="en-US">
                <a:solidFill>
                  <a:prstClr val="black"/>
                </a:solidFill>
              </a:rPr>
              <a:pPr>
                <a:defRPr/>
              </a:pPr>
              <a:t>2/16/2021</a:t>
            </a:fld>
            <a:endParaRPr lang="en-US" dirty="0">
              <a:solidFill>
                <a:prstClr val="black"/>
              </a:solidFill>
            </a:endParaRPr>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051BAD44-E2E5-4EBB-AFF8-19C0E3E64079}"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870282576"/>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3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349341022"/>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53200" y="5943600"/>
            <a:ext cx="1752600" cy="811989"/>
          </a:xfrm>
          <a:prstGeom prst="rect">
            <a:avLst/>
          </a:prstGeom>
        </p:spPr>
      </p:pic>
    </p:spTree>
    <p:extLst>
      <p:ext uri="{BB962C8B-B14F-4D97-AF65-F5344CB8AC3E}">
        <p14:creationId xmlns:p14="http://schemas.microsoft.com/office/powerpoint/2010/main" val="1599325200"/>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3"/>
            <a:ext cx="7772400" cy="136207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F10F6298-1477-4746-8D6D-3AB8EE12E8A4}" type="datetimeFigureOut">
              <a:rPr lang="en-US">
                <a:solidFill>
                  <a:prstClr val="black"/>
                </a:solidFill>
              </a:rPr>
              <a:pPr>
                <a:defRPr/>
              </a:pPr>
              <a:t>2/16/2021</a:t>
            </a:fld>
            <a:endParaRPr lang="en-US" dirty="0">
              <a:solidFill>
                <a:prstClr val="black"/>
              </a:solidFill>
            </a:endParaRPr>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476F6400-1C22-426D-820F-0F2C1052C000}"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759130921"/>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1DB6B541-40BC-4907-BAC1-8F368CD54DE7}" type="datetimeFigureOut">
              <a:rPr lang="en-US">
                <a:solidFill>
                  <a:prstClr val="black"/>
                </a:solidFill>
              </a:rPr>
              <a:pPr>
                <a:defRPr/>
              </a:pPr>
              <a:t>2/16/2021</a:t>
            </a:fld>
            <a:endParaRPr lang="en-US" dirty="0">
              <a:solidFill>
                <a:prstClr val="black"/>
              </a:solidFill>
            </a:endParaRPr>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0DC308B9-4975-4877-A033-36D0B6993BBC}"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53287952"/>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7"/>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3" y="1535117"/>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E9858F43-99DA-4F38-A175-5C02F71B00DA}" type="datetimeFigureOut">
              <a:rPr lang="en-US">
                <a:solidFill>
                  <a:prstClr val="black"/>
                </a:solidFill>
              </a:rPr>
              <a:pPr>
                <a:defRPr/>
              </a:pPr>
              <a:t>2/16/2021</a:t>
            </a:fld>
            <a:endParaRPr lang="en-US" dirty="0">
              <a:solidFill>
                <a:prstClr val="black"/>
              </a:solidFill>
            </a:endParaRPr>
          </a:p>
        </p:txBody>
      </p:sp>
      <p:sp>
        <p:nvSpPr>
          <p:cNvPr id="8" name="Footer Placeholder 7"/>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9" name="Slide Number Placeholder 8"/>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CE003193-0CC4-4753-BE2B-4120447B89BE}"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888112869"/>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28B8B532-2F48-45A7-B388-040CBF8FA52B}" type="datetimeFigureOut">
              <a:rPr lang="en-US">
                <a:solidFill>
                  <a:prstClr val="black"/>
                </a:solidFill>
              </a:rPr>
              <a:pPr>
                <a:defRPr/>
              </a:pPr>
              <a:t>2/16/2021</a:t>
            </a:fld>
            <a:endParaRPr lang="en-US" dirty="0">
              <a:solidFill>
                <a:prstClr val="black"/>
              </a:solidFill>
            </a:endParaRPr>
          </a:p>
        </p:txBody>
      </p:sp>
      <p:sp>
        <p:nvSpPr>
          <p:cNvPr id="4" name="Footer Placeholder 3"/>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5" name="Slide Number Placeholder 4"/>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7ACDF818-E1D9-4AE6-8440-3FAF47AD2BBC}"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354707869"/>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687325F4-9540-4051-B6C7-CE5640CF34CC}" type="datetimeFigureOut">
              <a:rPr lang="en-US">
                <a:solidFill>
                  <a:prstClr val="black"/>
                </a:solidFill>
              </a:rPr>
              <a:pPr>
                <a:defRPr/>
              </a:pPr>
              <a:t>2/16/2021</a:t>
            </a:fld>
            <a:endParaRPr lang="en-US" dirty="0">
              <a:solidFill>
                <a:prstClr val="black"/>
              </a:solidFill>
            </a:endParaRPr>
          </a:p>
        </p:txBody>
      </p:sp>
      <p:sp>
        <p:nvSpPr>
          <p:cNvPr id="3" name="Footer Placeholder 2"/>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4" name="Slide Number Placeholder 3"/>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51B47055-E09E-4DF2-B147-D345246C721A}" type="slidenum">
              <a:rPr lang="en-US">
                <a:solidFill>
                  <a:prstClr val="black"/>
                </a:solidFill>
              </a:rPr>
              <a:pPr>
                <a:defRPr/>
              </a:pPr>
              <a:t>‹#›</a:t>
            </a:fld>
            <a:endParaRPr lang="en-US" dirty="0">
              <a:solidFill>
                <a:prstClr val="black"/>
              </a:solidFill>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81800" y="5867400"/>
            <a:ext cx="1752600" cy="811989"/>
          </a:xfrm>
          <a:prstGeom prst="rect">
            <a:avLst/>
          </a:prstGeom>
        </p:spPr>
      </p:pic>
    </p:spTree>
    <p:extLst>
      <p:ext uri="{BB962C8B-B14F-4D97-AF65-F5344CB8AC3E}">
        <p14:creationId xmlns:p14="http://schemas.microsoft.com/office/powerpoint/2010/main" val="3708644156"/>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7"/>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7E8E0D5D-330D-48AD-B700-4F97BEB0FA40}" type="datetimeFigureOut">
              <a:rPr lang="en-US">
                <a:solidFill>
                  <a:prstClr val="black"/>
                </a:solidFill>
              </a:rPr>
              <a:pPr>
                <a:defRPr/>
              </a:pPr>
              <a:t>2/16/2021</a:t>
            </a:fld>
            <a:endParaRPr lang="en-US" dirty="0">
              <a:solidFill>
                <a:prstClr val="black"/>
              </a:solidFill>
            </a:endParaRPr>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5D222F95-C0F5-4267-A4EC-819BD00E990C}"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479176434"/>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4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46"/>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2A454869-8839-415B-89B6-4B84A8713D78}" type="datetimeFigureOut">
              <a:rPr lang="en-US">
                <a:solidFill>
                  <a:prstClr val="black"/>
                </a:solidFill>
              </a:rPr>
              <a:pPr>
                <a:defRPr/>
              </a:pPr>
              <a:t>2/16/2021</a:t>
            </a:fld>
            <a:endParaRPr lang="en-US" dirty="0">
              <a:solidFill>
                <a:prstClr val="black"/>
              </a:solidFill>
            </a:endParaRPr>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43B4374E-2A9B-4EBB-8316-BD336B680C75}"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827996821"/>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457200" y="274637"/>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Text Placeholder 2"/>
          <p:cNvSpPr>
            <a:spLocks noGrp="1"/>
          </p:cNvSpPr>
          <p:nvPr>
            <p:ph type="body" idx="1"/>
          </p:nvPr>
        </p:nvSpPr>
        <p:spPr bwMode="auto">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5" name="Picture 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649329" y="6172201"/>
            <a:ext cx="2270760" cy="547171"/>
          </a:xfrm>
          <a:prstGeom prst="rect">
            <a:avLst/>
          </a:prstGeom>
        </p:spPr>
      </p:pic>
    </p:spTree>
    <p:extLst>
      <p:ext uri="{BB962C8B-B14F-4D97-AF65-F5344CB8AC3E}">
        <p14:creationId xmlns:p14="http://schemas.microsoft.com/office/powerpoint/2010/main" val="5799611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txStyles>
    <p:titleStyle>
      <a:lvl1pPr algn="ctr" rtl="0" fontAlgn="base">
        <a:spcBef>
          <a:spcPct val="0"/>
        </a:spcBef>
        <a:spcAft>
          <a:spcPct val="0"/>
        </a:spcAft>
        <a:defRPr sz="3200" b="1" i="1" kern="1200">
          <a:solidFill>
            <a:srgbClr val="003366"/>
          </a:solidFill>
          <a:latin typeface="Garamond" pitchFamily="18" charset="0"/>
          <a:ea typeface="+mj-ea"/>
          <a:cs typeface="+mj-cs"/>
        </a:defRPr>
      </a:lvl1pPr>
      <a:lvl2pPr algn="ctr" rtl="0" fontAlgn="base">
        <a:spcBef>
          <a:spcPct val="0"/>
        </a:spcBef>
        <a:spcAft>
          <a:spcPct val="0"/>
        </a:spcAft>
        <a:defRPr sz="3200" b="1" i="1">
          <a:solidFill>
            <a:srgbClr val="003366"/>
          </a:solidFill>
          <a:latin typeface="Garamond" pitchFamily="18" charset="0"/>
        </a:defRPr>
      </a:lvl2pPr>
      <a:lvl3pPr algn="ctr" rtl="0" fontAlgn="base">
        <a:spcBef>
          <a:spcPct val="0"/>
        </a:spcBef>
        <a:spcAft>
          <a:spcPct val="0"/>
        </a:spcAft>
        <a:defRPr sz="3200" b="1" i="1">
          <a:solidFill>
            <a:srgbClr val="003366"/>
          </a:solidFill>
          <a:latin typeface="Garamond" pitchFamily="18" charset="0"/>
        </a:defRPr>
      </a:lvl3pPr>
      <a:lvl4pPr algn="ctr" rtl="0" fontAlgn="base">
        <a:spcBef>
          <a:spcPct val="0"/>
        </a:spcBef>
        <a:spcAft>
          <a:spcPct val="0"/>
        </a:spcAft>
        <a:defRPr sz="3200" b="1" i="1">
          <a:solidFill>
            <a:srgbClr val="003366"/>
          </a:solidFill>
          <a:latin typeface="Garamond" pitchFamily="18" charset="0"/>
        </a:defRPr>
      </a:lvl4pPr>
      <a:lvl5pPr algn="ctr" rtl="0" fontAlgn="base">
        <a:spcBef>
          <a:spcPct val="0"/>
        </a:spcBef>
        <a:spcAft>
          <a:spcPct val="0"/>
        </a:spcAft>
        <a:defRPr sz="3200" b="1" i="1">
          <a:solidFill>
            <a:srgbClr val="003366"/>
          </a:solidFill>
          <a:latin typeface="Garamond" pitchFamily="18" charset="0"/>
        </a:defRPr>
      </a:lvl5pPr>
      <a:lvl6pPr marL="457200" algn="ctr" rtl="0" fontAlgn="base">
        <a:spcBef>
          <a:spcPct val="0"/>
        </a:spcBef>
        <a:spcAft>
          <a:spcPct val="0"/>
        </a:spcAft>
        <a:defRPr sz="3200" b="1" i="1">
          <a:solidFill>
            <a:srgbClr val="003366"/>
          </a:solidFill>
          <a:latin typeface="Garamond" pitchFamily="18" charset="0"/>
        </a:defRPr>
      </a:lvl6pPr>
      <a:lvl7pPr marL="914400" algn="ctr" rtl="0" fontAlgn="base">
        <a:spcBef>
          <a:spcPct val="0"/>
        </a:spcBef>
        <a:spcAft>
          <a:spcPct val="0"/>
        </a:spcAft>
        <a:defRPr sz="3200" b="1" i="1">
          <a:solidFill>
            <a:srgbClr val="003366"/>
          </a:solidFill>
          <a:latin typeface="Garamond" pitchFamily="18" charset="0"/>
        </a:defRPr>
      </a:lvl7pPr>
      <a:lvl8pPr marL="1371600" algn="ctr" rtl="0" fontAlgn="base">
        <a:spcBef>
          <a:spcPct val="0"/>
        </a:spcBef>
        <a:spcAft>
          <a:spcPct val="0"/>
        </a:spcAft>
        <a:defRPr sz="3200" b="1" i="1">
          <a:solidFill>
            <a:srgbClr val="003366"/>
          </a:solidFill>
          <a:latin typeface="Garamond" pitchFamily="18" charset="0"/>
        </a:defRPr>
      </a:lvl8pPr>
      <a:lvl9pPr marL="1828800" algn="ctr" rtl="0" fontAlgn="base">
        <a:spcBef>
          <a:spcPct val="0"/>
        </a:spcBef>
        <a:spcAft>
          <a:spcPct val="0"/>
        </a:spcAft>
        <a:defRPr sz="3200" b="1" i="1">
          <a:solidFill>
            <a:srgbClr val="003366"/>
          </a:solidFill>
          <a:latin typeface="Garamond" pitchFamily="18" charset="0"/>
        </a:defRPr>
      </a:lvl9pPr>
    </p:titleStyle>
    <p:bodyStyle>
      <a:lvl1pPr marL="342900" indent="-342900" algn="l" rtl="0" fontAlgn="base">
        <a:spcBef>
          <a:spcPct val="20000"/>
        </a:spcBef>
        <a:spcAft>
          <a:spcPct val="0"/>
        </a:spcAft>
        <a:buClr>
          <a:srgbClr val="FF6600"/>
        </a:buClr>
        <a:buFont typeface="Wingdings" pitchFamily="2" charset="2"/>
        <a:buChar char="§"/>
        <a:defRPr sz="3000" kern="1200">
          <a:solidFill>
            <a:schemeClr val="tx1"/>
          </a:solidFill>
          <a:latin typeface="Arno Pro" pitchFamily="18" charset="0"/>
          <a:ea typeface="+mn-ea"/>
          <a:cs typeface="+mn-cs"/>
        </a:defRPr>
      </a:lvl1pPr>
      <a:lvl2pPr marL="742950" indent="-285750" algn="l" rtl="0" fontAlgn="base">
        <a:spcBef>
          <a:spcPct val="20000"/>
        </a:spcBef>
        <a:spcAft>
          <a:spcPct val="0"/>
        </a:spcAft>
        <a:buClr>
          <a:srgbClr val="003366"/>
        </a:buClr>
        <a:buFont typeface="Arial" charset="0"/>
        <a:buChar char="•"/>
        <a:defRPr sz="2800" kern="1200">
          <a:solidFill>
            <a:schemeClr val="tx1"/>
          </a:solidFill>
          <a:latin typeface="Arno Pro" pitchFamily="18" charset="0"/>
          <a:ea typeface="+mn-ea"/>
          <a:cs typeface="+mn-cs"/>
        </a:defRPr>
      </a:lvl2pPr>
      <a:lvl3pPr marL="1143000" indent="-228600" algn="l" rtl="0" fontAlgn="base">
        <a:spcBef>
          <a:spcPct val="20000"/>
        </a:spcBef>
        <a:spcAft>
          <a:spcPct val="0"/>
        </a:spcAft>
        <a:buClr>
          <a:srgbClr val="FF6600"/>
        </a:buClr>
        <a:buFont typeface="Wingdings 2" pitchFamily="18" charset="2"/>
        <a:buChar char="·"/>
        <a:defRPr sz="2400" kern="1200">
          <a:solidFill>
            <a:schemeClr val="tx1"/>
          </a:solidFill>
          <a:latin typeface="Arno Pro" pitchFamily="18" charset="0"/>
          <a:ea typeface="+mn-ea"/>
          <a:cs typeface="+mn-cs"/>
        </a:defRPr>
      </a:lvl3pPr>
      <a:lvl4pPr marL="1600200" indent="-228600" algn="l" rtl="0" fontAlgn="base">
        <a:spcBef>
          <a:spcPct val="20000"/>
        </a:spcBef>
        <a:spcAft>
          <a:spcPct val="0"/>
        </a:spcAft>
        <a:buClr>
          <a:srgbClr val="003366"/>
        </a:buClr>
        <a:buFont typeface="Wingdings" pitchFamily="2" charset="2"/>
        <a:buChar char="Ø"/>
        <a:defRPr sz="2000" kern="1200">
          <a:solidFill>
            <a:schemeClr val="tx1"/>
          </a:solidFill>
          <a:latin typeface="Arno Pro" pitchFamily="18" charset="0"/>
          <a:ea typeface="+mn-ea"/>
          <a:cs typeface="+mn-cs"/>
        </a:defRPr>
      </a:lvl4pPr>
      <a:lvl5pPr marL="2057400" indent="-228600" algn="l" rtl="0" fontAlgn="base">
        <a:spcBef>
          <a:spcPct val="20000"/>
        </a:spcBef>
        <a:spcAft>
          <a:spcPct val="0"/>
        </a:spcAft>
        <a:buClr>
          <a:srgbClr val="FF6600"/>
        </a:buClr>
        <a:buFont typeface="Wingdings" pitchFamily="2" charset="2"/>
        <a:buChar char="v"/>
        <a:defRPr sz="2000" kern="1200">
          <a:solidFill>
            <a:schemeClr val="tx1"/>
          </a:solidFill>
          <a:latin typeface="Arno Pro"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milly@auburn.edu" TargetMode="Externa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sites.auburn.edu/admin/universitypolicies/Policies/FinancialConflictofInterestPolicyforResearchandRelatedActivties.pdf" TargetMode="External"/><Relationship Id="rId2" Type="http://schemas.openxmlformats.org/officeDocument/2006/relationships/hyperlink" Target="https://sites.auburn.edu/admin/universitypolicies/Policies/ConflictsofInterestPolicy.pdf" TargetMode="External"/><Relationship Id="rId1" Type="http://schemas.openxmlformats.org/officeDocument/2006/relationships/slideLayout" Target="../slideLayouts/slideLayout7.xml"/><Relationship Id="rId5" Type="http://schemas.openxmlformats.org/officeDocument/2006/relationships/hyperlink" Target="https://sites.auburn.edu/admin/universitypolicies/Policies/NepotismPolicyforResearchandSponsoredActivities.pdf" TargetMode="External"/><Relationship Id="rId4" Type="http://schemas.openxmlformats.org/officeDocument/2006/relationships/hyperlink" Target="https://sites.auburn.edu/admin/universitypolicies/Policies/NepotismPolicy.pdf"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562600"/>
            <a:ext cx="9144000" cy="1426045"/>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16385" name="Title 9"/>
          <p:cNvSpPr>
            <a:spLocks noGrp="1"/>
          </p:cNvSpPr>
          <p:nvPr>
            <p:ph type="title"/>
          </p:nvPr>
        </p:nvSpPr>
        <p:spPr>
          <a:xfrm>
            <a:off x="457202" y="273050"/>
            <a:ext cx="3008313" cy="1162051"/>
          </a:xfrm>
        </p:spPr>
        <p:txBody>
          <a:bodyPr/>
          <a:lstStyle/>
          <a:p>
            <a:r>
              <a:rPr lang="en-US" dirty="0" smtClean="0"/>
              <a:t>    </a:t>
            </a:r>
          </a:p>
        </p:txBody>
      </p:sp>
      <p:sp>
        <p:nvSpPr>
          <p:cNvPr id="3" name="Rectangle 2"/>
          <p:cNvSpPr/>
          <p:nvPr/>
        </p:nvSpPr>
        <p:spPr>
          <a:xfrm>
            <a:off x="-3201" y="-838200"/>
            <a:ext cx="9144000" cy="13716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18" name="Text Box 4"/>
          <p:cNvSpPr txBox="1">
            <a:spLocks noChangeArrowheads="1"/>
          </p:cNvSpPr>
          <p:nvPr/>
        </p:nvSpPr>
        <p:spPr bwMode="auto">
          <a:xfrm>
            <a:off x="6634162" y="6324600"/>
            <a:ext cx="3424238" cy="4397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fontAlgn="base">
              <a:spcBef>
                <a:spcPct val="0"/>
              </a:spcBef>
              <a:spcAft>
                <a:spcPct val="0"/>
              </a:spcAft>
            </a:pPr>
            <a:endParaRPr lang="en-US" sz="1600" dirty="0" smtClean="0">
              <a:solidFill>
                <a:prstClr val="black"/>
              </a:solidFill>
              <a:latin typeface="Arial" pitchFamily="34" charset="0"/>
              <a:cs typeface="Arial" pitchFamily="34" charset="0"/>
            </a:endParaRPr>
          </a:p>
        </p:txBody>
      </p:sp>
      <p:sp>
        <p:nvSpPr>
          <p:cNvPr id="14" name="Text Box 2"/>
          <p:cNvSpPr txBox="1">
            <a:spLocks noChangeArrowheads="1"/>
          </p:cNvSpPr>
          <p:nvPr/>
        </p:nvSpPr>
        <p:spPr bwMode="auto">
          <a:xfrm>
            <a:off x="4267200" y="5805488"/>
            <a:ext cx="3657600" cy="671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fontAlgn="base">
              <a:spcBef>
                <a:spcPct val="0"/>
              </a:spcBef>
              <a:spcAft>
                <a:spcPct val="0"/>
              </a:spcAft>
            </a:pPr>
            <a:endParaRPr lang="en-US" sz="2800" i="1" dirty="0" smtClean="0">
              <a:solidFill>
                <a:srgbClr val="FFFFFF"/>
              </a:solidFill>
              <a:latin typeface="Arno Pro" pitchFamily="18" charset="0"/>
              <a:cs typeface="Arial" pitchFamily="34" charset="0"/>
            </a:endParaRPr>
          </a:p>
        </p:txBody>
      </p:sp>
      <p:sp>
        <p:nvSpPr>
          <p:cNvPr id="6" name="TextBox 5"/>
          <p:cNvSpPr txBox="1"/>
          <p:nvPr/>
        </p:nvSpPr>
        <p:spPr>
          <a:xfrm>
            <a:off x="1600200" y="3814757"/>
            <a:ext cx="6019800" cy="2031325"/>
          </a:xfrm>
          <a:prstGeom prst="rect">
            <a:avLst/>
          </a:prstGeom>
          <a:noFill/>
        </p:spPr>
        <p:txBody>
          <a:bodyPr wrap="square" rtlCol="0">
            <a:spAutoFit/>
          </a:bodyPr>
          <a:lstStyle/>
          <a:p>
            <a:pPr algn="ctr"/>
            <a:r>
              <a:rPr lang="en-US" b="1" cap="small" dirty="0" smtClean="0">
                <a:solidFill>
                  <a:srgbClr val="003366"/>
                </a:solidFill>
                <a:latin typeface="Century Gothic" panose="020B0502020202020204" pitchFamily="34" charset="0"/>
                <a:cs typeface="Arial" pitchFamily="34" charset="0"/>
              </a:rPr>
              <a:t>RESEARCH INTEGRITY PRESENTATION</a:t>
            </a:r>
          </a:p>
          <a:p>
            <a:pPr algn="ctr"/>
            <a:r>
              <a:rPr lang="en-US" b="1" cap="small" dirty="0" smtClean="0">
                <a:solidFill>
                  <a:srgbClr val="003366"/>
                </a:solidFill>
                <a:latin typeface="Century Gothic" panose="020B0502020202020204" pitchFamily="34" charset="0"/>
                <a:cs typeface="Arial" pitchFamily="34" charset="0"/>
              </a:rPr>
              <a:t>Conflict of Interest &amp; Responsible Conduct of Research</a:t>
            </a:r>
          </a:p>
          <a:p>
            <a:pPr algn="ctr"/>
            <a:r>
              <a:rPr lang="en-US" b="1" cap="small" dirty="0" smtClean="0">
                <a:solidFill>
                  <a:srgbClr val="003366"/>
                </a:solidFill>
                <a:latin typeface="Century Gothic" panose="020B0502020202020204" pitchFamily="34" charset="0"/>
                <a:cs typeface="Arial" pitchFamily="34" charset="0"/>
              </a:rPr>
              <a:t>COMPASS</a:t>
            </a:r>
          </a:p>
          <a:p>
            <a:pPr algn="ctr"/>
            <a:r>
              <a:rPr lang="en-US" b="1" cap="small" dirty="0" smtClean="0">
                <a:solidFill>
                  <a:srgbClr val="003366"/>
                </a:solidFill>
                <a:latin typeface="Century Gothic" panose="020B0502020202020204" pitchFamily="34" charset="0"/>
                <a:cs typeface="Arial" pitchFamily="34" charset="0"/>
              </a:rPr>
              <a:t>February 17, 2021</a:t>
            </a:r>
          </a:p>
          <a:p>
            <a:pPr algn="ctr"/>
            <a:endParaRPr lang="en-US" b="1" cap="small" dirty="0">
              <a:solidFill>
                <a:srgbClr val="003366"/>
              </a:solidFill>
              <a:latin typeface="Century Gothic" panose="020B0502020202020204" pitchFamily="34" charset="0"/>
              <a:cs typeface="Arial" pitchFamily="34" charset="0"/>
            </a:endParaRPr>
          </a:p>
          <a:p>
            <a:pPr algn="ctr"/>
            <a:r>
              <a:rPr lang="en-US" b="1" cap="small" dirty="0" smtClean="0">
                <a:solidFill>
                  <a:srgbClr val="003366"/>
                </a:solidFill>
                <a:latin typeface="Century Gothic" panose="020B0502020202020204" pitchFamily="34" charset="0"/>
                <a:cs typeface="Arial" pitchFamily="34" charset="0"/>
              </a:rPr>
              <a:t>Milly Tye (</a:t>
            </a:r>
            <a:r>
              <a:rPr lang="en-US" b="1" cap="small" dirty="0" smtClean="0">
                <a:solidFill>
                  <a:srgbClr val="003366"/>
                </a:solidFill>
                <a:latin typeface="Century Gothic" panose="020B0502020202020204" pitchFamily="34" charset="0"/>
                <a:cs typeface="Arial" pitchFamily="34" charset="0"/>
                <a:hlinkClick r:id="rId2"/>
              </a:rPr>
              <a:t>milly@auburn.edu</a:t>
            </a:r>
            <a:r>
              <a:rPr lang="en-US" b="1" cap="small" dirty="0" smtClean="0">
                <a:solidFill>
                  <a:srgbClr val="003366"/>
                </a:solidFill>
                <a:latin typeface="Century Gothic" panose="020B0502020202020204" pitchFamily="34" charset="0"/>
                <a:cs typeface="Arial" pitchFamily="34" charset="0"/>
              </a:rPr>
              <a:t>) 334-844-8601</a:t>
            </a:r>
          </a:p>
          <a:p>
            <a:pPr algn="ctr"/>
            <a:endParaRPr lang="en-US" b="1" cap="small" dirty="0">
              <a:solidFill>
                <a:srgbClr val="003366"/>
              </a:solidFill>
              <a:latin typeface="Century Gothic" panose="020B0502020202020204" pitchFamily="34" charset="0"/>
              <a:cs typeface="Arial"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03120" y="0"/>
            <a:ext cx="5029459" cy="3886400"/>
          </a:xfrm>
          <a:prstGeom prst="rect">
            <a:avLst/>
          </a:prstGeom>
        </p:spPr>
      </p:pic>
    </p:spTree>
    <p:extLst>
      <p:ext uri="{BB962C8B-B14F-4D97-AF65-F5344CB8AC3E}">
        <p14:creationId xmlns:p14="http://schemas.microsoft.com/office/powerpoint/2010/main" val="678073698"/>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Conflict of Interest</a:t>
            </a:r>
            <a:endParaRPr lang="en-US" sz="3600" b="1" dirty="0">
              <a:solidFill>
                <a:srgbClr val="03244D"/>
              </a:solidFill>
              <a:latin typeface="Century Gothic" panose="020B0502020202020204" pitchFamily="34" charset="0"/>
            </a:endParaRPr>
          </a:p>
        </p:txBody>
      </p:sp>
      <p:sp>
        <p:nvSpPr>
          <p:cNvPr id="5" name="TextBox 4"/>
          <p:cNvSpPr txBox="1"/>
          <p:nvPr/>
        </p:nvSpPr>
        <p:spPr>
          <a:xfrm>
            <a:off x="2611692" y="1022415"/>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Who Cares?</a:t>
            </a:r>
            <a:endParaRPr lang="en-US" sz="2800" b="1" dirty="0">
              <a:solidFill>
                <a:srgbClr val="DD550C"/>
              </a:solidFill>
              <a:latin typeface="Century Gothic" panose="020B0502020202020204" pitchFamily="34" charset="0"/>
            </a:endParaRPr>
          </a:p>
        </p:txBody>
      </p:sp>
      <p:sp>
        <p:nvSpPr>
          <p:cNvPr id="6" name="Content Placeholder 2"/>
          <p:cNvSpPr txBox="1">
            <a:spLocks/>
          </p:cNvSpPr>
          <p:nvPr/>
        </p:nvSpPr>
        <p:spPr>
          <a:xfrm>
            <a:off x="228600" y="2514600"/>
            <a:ext cx="8797413" cy="3048000"/>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lvl="0" indent="0">
              <a:buClr>
                <a:srgbClr val="DD550C"/>
              </a:buClr>
              <a:buSzPct val="100000"/>
              <a:buNone/>
              <a:defRPr/>
            </a:pPr>
            <a:r>
              <a:rPr lang="en-US" sz="2400" dirty="0" smtClean="0">
                <a:solidFill>
                  <a:srgbClr val="03244D"/>
                </a:solidFill>
                <a:latin typeface="Century Gothic" panose="020B0502020202020204"/>
              </a:rPr>
              <a:t>“…to promote objectivity in research by establishing standards that provide a reasonable expectation that the design, conduct, and reporting of research funded under the Public Health Service (PHS) grants or cooperative agreements will be free from bias resulting from Investigator financial conflicts of interests.” – </a:t>
            </a:r>
            <a:r>
              <a:rPr lang="en-US" sz="2400" i="1" dirty="0" smtClean="0">
                <a:solidFill>
                  <a:srgbClr val="DD550C"/>
                </a:solidFill>
                <a:latin typeface="Century Gothic" panose="020B0502020202020204"/>
              </a:rPr>
              <a:t>PHS Regulations (August 2011)</a:t>
            </a: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r>
              <a:rPr lang="en-US" sz="2400" noProof="0" dirty="0" smtClean="0">
                <a:solidFill>
                  <a:srgbClr val="DD550C"/>
                </a:solidFill>
                <a:latin typeface="Century Gothic" panose="020B0502020202020204"/>
              </a:rPr>
              <a:t> </a:t>
            </a:r>
            <a:endParaRPr kumimoji="0" lang="en-US" sz="2400" b="0" i="0" u="none" strike="noStrike" kern="1200" cap="none" spc="0" normalizeH="0" baseline="0" noProof="0" dirty="0">
              <a:ln>
                <a:noFill/>
              </a:ln>
              <a:solidFill>
                <a:srgbClr val="DD550C"/>
              </a:solidFill>
              <a:effectLst>
                <a:outerShdw blurRad="38100" dist="38100" dir="2700000" algn="tl">
                  <a:srgbClr val="000000">
                    <a:alpha val="43137"/>
                  </a:srgbClr>
                </a:outerShdw>
              </a:effectLst>
              <a:uLnTx/>
              <a:uFillTx/>
              <a:latin typeface="Century Gothic" panose="020B0502020202020204"/>
            </a:endParaRPr>
          </a:p>
        </p:txBody>
      </p:sp>
      <p:sp>
        <p:nvSpPr>
          <p:cNvPr id="9" name="Content Placeholder 2"/>
          <p:cNvSpPr txBox="1">
            <a:spLocks/>
          </p:cNvSpPr>
          <p:nvPr/>
        </p:nvSpPr>
        <p:spPr>
          <a:xfrm>
            <a:off x="2438400" y="1668746"/>
            <a:ext cx="4135692" cy="533400"/>
          </a:xfrm>
          <a:prstGeom prst="rect">
            <a:avLst/>
          </a:prstGeom>
        </p:spPr>
        <p:txBody>
          <a:bodyPr vert="horz" lIns="91440" tIns="45720" rIns="91440" bIns="45720" rtlCol="0">
            <a:normAutofit fontScale="850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lvl="0" indent="0" algn="just">
              <a:buClr>
                <a:srgbClr val="DD550C"/>
              </a:buClr>
              <a:buSzPct val="100000"/>
              <a:buNone/>
              <a:defRPr/>
            </a:pPr>
            <a:r>
              <a:rPr lang="en-US" sz="3500" dirty="0" smtClean="0">
                <a:solidFill>
                  <a:srgbClr val="03244D"/>
                </a:solidFill>
                <a:latin typeface="Century Gothic" panose="020B0502020202020204"/>
              </a:rPr>
              <a:t>Public Health Service</a:t>
            </a:r>
            <a:endParaRPr kumimoji="0" lang="en-US" sz="2400" b="0" i="0" u="none" strike="noStrike" kern="1200" cap="none" spc="0" normalizeH="0" baseline="0" noProof="0" dirty="0">
              <a:ln>
                <a:noFill/>
              </a:ln>
              <a:solidFill>
                <a:srgbClr val="DD550C"/>
              </a:solidFill>
              <a:effectLst>
                <a:outerShdw blurRad="38100" dist="38100" dir="2700000" algn="tl">
                  <a:srgbClr val="000000">
                    <a:alpha val="43137"/>
                  </a:srgbClr>
                </a:outerShdw>
              </a:effectLst>
              <a:uLnTx/>
              <a:uFillTx/>
              <a:latin typeface="Century Gothic" panose="020B0502020202020204"/>
            </a:endParaRPr>
          </a:p>
        </p:txBody>
      </p:sp>
      <p:sp>
        <p:nvSpPr>
          <p:cNvPr id="10" name="TextBox 9"/>
          <p:cNvSpPr txBox="1"/>
          <p:nvPr/>
        </p:nvSpPr>
        <p:spPr>
          <a:xfrm>
            <a:off x="2525046" y="5351834"/>
            <a:ext cx="3962400" cy="954107"/>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Training, Disclosure, Manage or Mitigate</a:t>
            </a:r>
            <a:endParaRPr lang="en-US" sz="2800" b="1" dirty="0">
              <a:solidFill>
                <a:srgbClr val="DD550C"/>
              </a:solidFill>
              <a:latin typeface="Century Gothic" panose="020B0502020202020204" pitchFamily="34" charset="0"/>
            </a:endParaRPr>
          </a:p>
        </p:txBody>
      </p:sp>
    </p:spTree>
    <p:extLst>
      <p:ext uri="{BB962C8B-B14F-4D97-AF65-F5344CB8AC3E}">
        <p14:creationId xmlns:p14="http://schemas.microsoft.com/office/powerpoint/2010/main" val="195332429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Conflict of Interest</a:t>
            </a:r>
            <a:endParaRPr lang="en-US" sz="3600" b="1" dirty="0">
              <a:solidFill>
                <a:srgbClr val="03244D"/>
              </a:solidFill>
              <a:latin typeface="Century Gothic" panose="020B0502020202020204" pitchFamily="34" charset="0"/>
            </a:endParaRPr>
          </a:p>
        </p:txBody>
      </p:sp>
      <p:sp>
        <p:nvSpPr>
          <p:cNvPr id="5" name="TextBox 4"/>
          <p:cNvSpPr txBox="1"/>
          <p:nvPr/>
        </p:nvSpPr>
        <p:spPr>
          <a:xfrm>
            <a:off x="2611692" y="1022415"/>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Who Else Cares?</a:t>
            </a:r>
            <a:endParaRPr lang="en-US" sz="2800" b="1" dirty="0">
              <a:solidFill>
                <a:srgbClr val="DD550C"/>
              </a:solidFill>
              <a:latin typeface="Century Gothic" panose="020B0502020202020204" pitchFamily="34" charset="0"/>
            </a:endParaRPr>
          </a:p>
        </p:txBody>
      </p:sp>
      <p:sp>
        <p:nvSpPr>
          <p:cNvPr id="6" name="Content Placeholder 2"/>
          <p:cNvSpPr txBox="1">
            <a:spLocks/>
          </p:cNvSpPr>
          <p:nvPr/>
        </p:nvSpPr>
        <p:spPr>
          <a:xfrm>
            <a:off x="346587" y="2514600"/>
            <a:ext cx="8797413" cy="30480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lvl="0" indent="0">
              <a:buClr>
                <a:srgbClr val="DD550C"/>
              </a:buClr>
              <a:buSzPct val="100000"/>
              <a:buNone/>
              <a:defRPr/>
            </a:pPr>
            <a:r>
              <a:rPr lang="en-US" sz="2200" dirty="0" smtClean="0">
                <a:solidFill>
                  <a:srgbClr val="03244D"/>
                </a:solidFill>
                <a:latin typeface="Century Gothic" panose="020B0502020202020204" pitchFamily="34" charset="0"/>
              </a:rPr>
              <a:t>“NSF </a:t>
            </a:r>
            <a:r>
              <a:rPr lang="en-US" sz="2200" dirty="0">
                <a:solidFill>
                  <a:srgbClr val="03244D"/>
                </a:solidFill>
                <a:latin typeface="Century Gothic" panose="020B0502020202020204" pitchFamily="34" charset="0"/>
              </a:rPr>
              <a:t>requires each grantee </a:t>
            </a:r>
            <a:r>
              <a:rPr lang="en-US" sz="2200" dirty="0" smtClean="0">
                <a:solidFill>
                  <a:srgbClr val="03244D"/>
                </a:solidFill>
                <a:latin typeface="Century Gothic" panose="020B0502020202020204" pitchFamily="34" charset="0"/>
              </a:rPr>
              <a:t>institution</a:t>
            </a:r>
            <a:r>
              <a:rPr lang="en-US" sz="2200" baseline="30000" dirty="0">
                <a:solidFill>
                  <a:srgbClr val="03244D"/>
                </a:solidFill>
                <a:latin typeface="Century Gothic" panose="020B0502020202020204" pitchFamily="34" charset="0"/>
              </a:rPr>
              <a:t> </a:t>
            </a:r>
            <a:r>
              <a:rPr lang="en-US" sz="2200" dirty="0" smtClean="0">
                <a:solidFill>
                  <a:srgbClr val="03244D"/>
                </a:solidFill>
                <a:latin typeface="Century Gothic" panose="020B0502020202020204" pitchFamily="34" charset="0"/>
              </a:rPr>
              <a:t>employing </a:t>
            </a:r>
            <a:r>
              <a:rPr lang="en-US" sz="2200" dirty="0">
                <a:solidFill>
                  <a:srgbClr val="03244D"/>
                </a:solidFill>
                <a:latin typeface="Century Gothic" panose="020B0502020202020204" pitchFamily="34" charset="0"/>
              </a:rPr>
              <a:t>more than fifty persons to maintain an appropriate written and enforced policy on conflict of interest. Guidance for such policies has been issued by university associations and scientific societies</a:t>
            </a:r>
            <a:r>
              <a:rPr lang="en-US" sz="2200" dirty="0" smtClean="0">
                <a:solidFill>
                  <a:srgbClr val="03244D"/>
                </a:solidFill>
                <a:latin typeface="Century Gothic" panose="020B0502020202020204"/>
              </a:rPr>
              <a:t>” – </a:t>
            </a:r>
            <a:r>
              <a:rPr lang="en-US" sz="2200" i="1" dirty="0" smtClean="0">
                <a:solidFill>
                  <a:srgbClr val="DD550C"/>
                </a:solidFill>
                <a:latin typeface="Century Gothic" panose="020B0502020202020204"/>
              </a:rPr>
              <a:t>NSF Grantee Standards Chapter V (June 2005)</a:t>
            </a: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r>
              <a:rPr lang="en-US" sz="2400" noProof="0" dirty="0" smtClean="0">
                <a:solidFill>
                  <a:srgbClr val="DD550C"/>
                </a:solidFill>
                <a:latin typeface="Century Gothic" panose="020B0502020202020204"/>
              </a:rPr>
              <a:t> </a:t>
            </a:r>
            <a:endParaRPr kumimoji="0" lang="en-US" sz="2400" b="0" i="0" u="none" strike="noStrike" kern="1200" cap="none" spc="0" normalizeH="0" baseline="0" noProof="0" dirty="0">
              <a:ln>
                <a:noFill/>
              </a:ln>
              <a:solidFill>
                <a:srgbClr val="DD550C"/>
              </a:solidFill>
              <a:effectLst>
                <a:outerShdw blurRad="38100" dist="38100" dir="2700000" algn="tl">
                  <a:srgbClr val="000000">
                    <a:alpha val="43137"/>
                  </a:srgbClr>
                </a:outerShdw>
              </a:effectLst>
              <a:uLnTx/>
              <a:uFillTx/>
              <a:latin typeface="Century Gothic" panose="020B0502020202020204"/>
            </a:endParaRPr>
          </a:p>
        </p:txBody>
      </p:sp>
      <p:sp>
        <p:nvSpPr>
          <p:cNvPr id="9" name="Content Placeholder 2"/>
          <p:cNvSpPr txBox="1">
            <a:spLocks/>
          </p:cNvSpPr>
          <p:nvPr/>
        </p:nvSpPr>
        <p:spPr>
          <a:xfrm>
            <a:off x="1655506" y="1729596"/>
            <a:ext cx="5943600" cy="533400"/>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lvl="0" indent="0" algn="just">
              <a:buClr>
                <a:srgbClr val="DD550C"/>
              </a:buClr>
              <a:buSzPct val="100000"/>
              <a:buNone/>
              <a:defRPr/>
            </a:pPr>
            <a:r>
              <a:rPr lang="en-US" sz="3500" dirty="0" smtClean="0">
                <a:solidFill>
                  <a:srgbClr val="03244D"/>
                </a:solidFill>
                <a:latin typeface="Century Gothic" panose="020B0502020202020204"/>
              </a:rPr>
              <a:t>National Science Foundation</a:t>
            </a:r>
            <a:endParaRPr kumimoji="0" lang="en-US" sz="2400" b="0" i="0" u="none" strike="noStrike" kern="1200" cap="none" spc="0" normalizeH="0" baseline="0" noProof="0" dirty="0">
              <a:ln>
                <a:noFill/>
              </a:ln>
              <a:solidFill>
                <a:srgbClr val="DD550C"/>
              </a:solidFill>
              <a:effectLst>
                <a:outerShdw blurRad="38100" dist="38100" dir="2700000" algn="tl">
                  <a:srgbClr val="000000">
                    <a:alpha val="43137"/>
                  </a:srgbClr>
                </a:outerShdw>
              </a:effectLst>
              <a:uLnTx/>
              <a:uFillTx/>
              <a:latin typeface="Century Gothic" panose="020B0502020202020204"/>
            </a:endParaRPr>
          </a:p>
        </p:txBody>
      </p:sp>
      <p:sp>
        <p:nvSpPr>
          <p:cNvPr id="7" name="TextBox 6"/>
          <p:cNvSpPr txBox="1"/>
          <p:nvPr/>
        </p:nvSpPr>
        <p:spPr>
          <a:xfrm>
            <a:off x="2584653" y="4953000"/>
            <a:ext cx="3962400" cy="954107"/>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Disclosure &amp; Manage or Mitigate</a:t>
            </a:r>
            <a:endParaRPr lang="en-US" sz="2800" b="1" dirty="0">
              <a:solidFill>
                <a:srgbClr val="DD550C"/>
              </a:solidFill>
              <a:latin typeface="Century Gothic" panose="020B0502020202020204" pitchFamily="34" charset="0"/>
            </a:endParaRPr>
          </a:p>
        </p:txBody>
      </p:sp>
    </p:spTree>
    <p:extLst>
      <p:ext uri="{BB962C8B-B14F-4D97-AF65-F5344CB8AC3E}">
        <p14:creationId xmlns:p14="http://schemas.microsoft.com/office/powerpoint/2010/main" val="71639353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Conflict of Interest</a:t>
            </a:r>
            <a:endParaRPr lang="en-US" sz="3600" b="1" dirty="0">
              <a:solidFill>
                <a:srgbClr val="03244D"/>
              </a:solidFill>
              <a:latin typeface="Century Gothic" panose="020B0502020202020204" pitchFamily="34" charset="0"/>
            </a:endParaRPr>
          </a:p>
        </p:txBody>
      </p:sp>
      <p:sp>
        <p:nvSpPr>
          <p:cNvPr id="5" name="TextBox 4"/>
          <p:cNvSpPr txBox="1"/>
          <p:nvPr/>
        </p:nvSpPr>
        <p:spPr>
          <a:xfrm>
            <a:off x="2123154" y="1027331"/>
            <a:ext cx="4973892"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Who Must Take Training?</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199103" y="1905000"/>
            <a:ext cx="8797413" cy="2971800"/>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457200" lvl="0" indent="-457200" algn="just">
              <a:buClr>
                <a:srgbClr val="DD550C"/>
              </a:buClr>
              <a:buSzPct val="100000"/>
              <a:buAutoNum type="alphaUcPeriod"/>
              <a:defRPr/>
            </a:pPr>
            <a:r>
              <a:rPr lang="en-US" sz="2200" dirty="0" smtClean="0">
                <a:solidFill>
                  <a:srgbClr val="03244D"/>
                </a:solidFill>
                <a:latin typeface="Century Gothic" panose="020B0502020202020204" pitchFamily="34" charset="0"/>
              </a:rPr>
              <a:t>Tenured Faculty on all sponsored research</a:t>
            </a:r>
          </a:p>
          <a:p>
            <a:pPr marL="457200" lvl="0" indent="-457200" algn="just">
              <a:buClr>
                <a:srgbClr val="DD550C"/>
              </a:buClr>
              <a:buSzPct val="100000"/>
              <a:buAutoNum type="alphaUcPeriod"/>
              <a:defRPr/>
            </a:pPr>
            <a:r>
              <a:rPr lang="en-US" sz="2200" dirty="0" smtClean="0">
                <a:solidFill>
                  <a:srgbClr val="03244D"/>
                </a:solidFill>
                <a:latin typeface="Century Gothic" panose="020B0502020202020204" pitchFamily="34" charset="0"/>
              </a:rPr>
              <a:t>All Faculty listed on an NSF proposal/grant</a:t>
            </a:r>
          </a:p>
          <a:p>
            <a:pPr marL="457200" lvl="0" indent="-457200" algn="just">
              <a:buClr>
                <a:srgbClr val="DD550C"/>
              </a:buClr>
              <a:buSzPct val="100000"/>
              <a:buAutoNum type="alphaUcPeriod"/>
              <a:defRPr/>
            </a:pPr>
            <a:r>
              <a:rPr lang="en-US" sz="2200" dirty="0" smtClean="0">
                <a:solidFill>
                  <a:srgbClr val="03244D"/>
                </a:solidFill>
                <a:latin typeface="Century Gothic" panose="020B0502020202020204" pitchFamily="34" charset="0"/>
              </a:rPr>
              <a:t>The </a:t>
            </a:r>
            <a:r>
              <a:rPr lang="en-US" sz="2200" dirty="0">
                <a:solidFill>
                  <a:srgbClr val="03244D"/>
                </a:solidFill>
                <a:latin typeface="Century Gothic" panose="020B0502020202020204" pitchFamily="34" charset="0"/>
              </a:rPr>
              <a:t>project director or principal Investigator and any other person, regardless of title or position, who is responsible for the design, conduct, or reporting of research funded by the PHS, or proposed for such funding, which may include, for example, collaborators or consultants.</a:t>
            </a:r>
            <a:r>
              <a:rPr lang="en-US" sz="2200" dirty="0">
                <a:latin typeface="Century Gothic" panose="020B0502020202020204" pitchFamily="34" charset="0"/>
              </a:rPr>
              <a:t> </a:t>
            </a:r>
            <a:endParaRPr lang="en-US" sz="2200" dirty="0" smtClean="0">
              <a:solidFill>
                <a:srgbClr val="03244D"/>
              </a:solidFill>
              <a:latin typeface="Century Gothic" panose="020B0502020202020204" pitchFamily="34" charset="0"/>
            </a:endParaRPr>
          </a:p>
          <a:p>
            <a:pPr marL="457200" lvl="0" indent="-457200" algn="just">
              <a:buClr>
                <a:srgbClr val="DD550C"/>
              </a:buClr>
              <a:buSzPct val="100000"/>
              <a:buAutoNum type="alphaUcPeriod"/>
              <a:defRPr/>
            </a:pPr>
            <a:endParaRPr lang="en-US" sz="2200" dirty="0" smtClean="0">
              <a:solidFill>
                <a:srgbClr val="DD550C"/>
              </a:solidFill>
              <a:latin typeface="Century Gothic" panose="020B0502020202020204" pitchFamily="34" charset="0"/>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r>
              <a:rPr lang="en-US" sz="2200" noProof="0" dirty="0" smtClean="0">
                <a:solidFill>
                  <a:srgbClr val="DD550C"/>
                </a:solidFill>
                <a:latin typeface="Century Gothic" panose="020B0502020202020204" pitchFamily="34" charset="0"/>
              </a:rPr>
              <a:t> </a:t>
            </a:r>
            <a:endParaRPr kumimoji="0" lang="en-US" sz="2200" b="0" i="0" u="none" strike="noStrike" kern="1200" cap="none" spc="0" normalizeH="0" baseline="0" noProof="0" dirty="0">
              <a:ln>
                <a:noFill/>
              </a:ln>
              <a:solidFill>
                <a:srgbClr val="DD550C"/>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68736652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nodeType="clickEffect">
                                  <p:stCondLst>
                                    <p:cond delay="0"/>
                                  </p:stCondLst>
                                  <p:iterate type="lt">
                                    <p:tmAbs val="25"/>
                                  </p:iterate>
                                  <p:childTnLst>
                                    <p:set>
                                      <p:cBhvr override="childStyle">
                                        <p:cTn id="10" dur="indefinite"/>
                                        <p:tgtEl>
                                          <p:spTgt spid="7">
                                            <p:txEl>
                                              <p:pRg st="2" end="2"/>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Conflict of Interest</a:t>
            </a:r>
            <a:endParaRPr lang="en-US" sz="3600" b="1" dirty="0">
              <a:solidFill>
                <a:srgbClr val="03244D"/>
              </a:solidFill>
              <a:latin typeface="Century Gothic" panose="020B0502020202020204" pitchFamily="34" charset="0"/>
            </a:endParaRPr>
          </a:p>
        </p:txBody>
      </p:sp>
      <p:sp>
        <p:nvSpPr>
          <p:cNvPr id="5" name="TextBox 4"/>
          <p:cNvSpPr txBox="1"/>
          <p:nvPr/>
        </p:nvSpPr>
        <p:spPr>
          <a:xfrm>
            <a:off x="2123154" y="1027331"/>
            <a:ext cx="4973892"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How To Train &amp; How Often?</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199103" y="1905000"/>
            <a:ext cx="8797413" cy="2971800"/>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457200" lvl="0" indent="-457200" algn="just">
              <a:buClr>
                <a:srgbClr val="DD550C"/>
              </a:buClr>
              <a:buSzPct val="100000"/>
              <a:buAutoNum type="alphaUcPeriod"/>
              <a:defRPr/>
            </a:pPr>
            <a:r>
              <a:rPr lang="en-US" sz="2200" dirty="0" smtClean="0">
                <a:solidFill>
                  <a:srgbClr val="03244D"/>
                </a:solidFill>
                <a:latin typeface="Century Gothic" panose="020B0502020202020204" pitchFamily="34" charset="0"/>
              </a:rPr>
              <a:t>Google COI and read the top 3 links once a week</a:t>
            </a:r>
          </a:p>
          <a:p>
            <a:pPr marL="457200" lvl="0" indent="-457200" algn="just">
              <a:buClr>
                <a:srgbClr val="DD550C"/>
              </a:buClr>
              <a:buSzPct val="100000"/>
              <a:buAutoNum type="alphaUcPeriod"/>
              <a:defRPr/>
            </a:pPr>
            <a:r>
              <a:rPr lang="en-US" sz="2200" dirty="0" smtClean="0">
                <a:solidFill>
                  <a:srgbClr val="03244D"/>
                </a:solidFill>
                <a:latin typeface="Century Gothic" panose="020B0502020202020204" pitchFamily="34" charset="0"/>
              </a:rPr>
              <a:t>Watch COI video on YouTube every semester</a:t>
            </a:r>
          </a:p>
          <a:p>
            <a:pPr marL="457200" lvl="0" indent="-457200" algn="just">
              <a:buClr>
                <a:srgbClr val="DD550C"/>
              </a:buClr>
              <a:buSzPct val="100000"/>
              <a:buAutoNum type="alphaUcPeriod"/>
              <a:defRPr/>
            </a:pPr>
            <a:r>
              <a:rPr lang="en-US" sz="2200" dirty="0" smtClean="0">
                <a:solidFill>
                  <a:srgbClr val="03244D"/>
                </a:solidFill>
                <a:latin typeface="Century Gothic" panose="020B0502020202020204" pitchFamily="34" charset="0"/>
              </a:rPr>
              <a:t>Complete CITI Conflict of Interest training prior to engaging in research related to any PHS-funded grant and at least every four years.</a:t>
            </a:r>
            <a:r>
              <a:rPr lang="en-US" sz="2200" dirty="0" smtClean="0">
                <a:latin typeface="Century Gothic" panose="020B0502020202020204" pitchFamily="34" charset="0"/>
              </a:rPr>
              <a:t>  </a:t>
            </a:r>
            <a:r>
              <a:rPr lang="en-US" sz="2200" dirty="0" smtClean="0">
                <a:solidFill>
                  <a:srgbClr val="03244D"/>
                </a:solidFill>
                <a:latin typeface="Century Gothic" panose="020B0502020202020204" pitchFamily="34" charset="0"/>
              </a:rPr>
              <a:t>(citiprogram.org)</a:t>
            </a:r>
          </a:p>
          <a:p>
            <a:pPr marL="457200" lvl="0" indent="-457200" algn="just">
              <a:buClr>
                <a:srgbClr val="DD550C"/>
              </a:buClr>
              <a:buSzPct val="100000"/>
              <a:buAutoNum type="alphaUcPeriod"/>
              <a:defRPr/>
            </a:pPr>
            <a:endParaRPr lang="en-US" sz="2200" dirty="0" smtClean="0">
              <a:solidFill>
                <a:srgbClr val="DD550C"/>
              </a:solidFill>
              <a:latin typeface="Century Gothic" panose="020B0502020202020204" pitchFamily="34" charset="0"/>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r>
              <a:rPr lang="en-US" sz="2200" noProof="0" dirty="0" smtClean="0">
                <a:solidFill>
                  <a:srgbClr val="DD550C"/>
                </a:solidFill>
                <a:latin typeface="Century Gothic" panose="020B0502020202020204" pitchFamily="34" charset="0"/>
              </a:rPr>
              <a:t> </a:t>
            </a:r>
            <a:endParaRPr kumimoji="0" lang="en-US" sz="2200" b="0" i="0" u="none" strike="noStrike" kern="1200" cap="none" spc="0" normalizeH="0" baseline="0" noProof="0" dirty="0">
              <a:ln>
                <a:noFill/>
              </a:ln>
              <a:solidFill>
                <a:srgbClr val="DD550C"/>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09205369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nodeType="clickEffect">
                                  <p:stCondLst>
                                    <p:cond delay="0"/>
                                  </p:stCondLst>
                                  <p:iterate type="lt">
                                    <p:tmAbs val="25"/>
                                  </p:iterate>
                                  <p:childTnLst>
                                    <p:set>
                                      <p:cBhvr override="childStyle">
                                        <p:cTn id="10" dur="indefinite"/>
                                        <p:tgtEl>
                                          <p:spTgt spid="7">
                                            <p:txEl>
                                              <p:pRg st="2" end="2"/>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Conflict of Interest</a:t>
            </a:r>
            <a:endParaRPr lang="en-US" sz="3600" b="1" dirty="0">
              <a:solidFill>
                <a:srgbClr val="03244D"/>
              </a:solidFill>
              <a:latin typeface="Century Gothic" panose="020B0502020202020204" pitchFamily="34" charset="0"/>
            </a:endParaRPr>
          </a:p>
        </p:txBody>
      </p:sp>
      <p:sp>
        <p:nvSpPr>
          <p:cNvPr id="5" name="TextBox 4"/>
          <p:cNvSpPr txBox="1"/>
          <p:nvPr/>
        </p:nvSpPr>
        <p:spPr>
          <a:xfrm>
            <a:off x="2123154" y="1027331"/>
            <a:ext cx="4973892"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Who Must Disclose?</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221226" y="1673662"/>
            <a:ext cx="8797413" cy="434613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457200" lvl="0" indent="-457200" algn="just">
              <a:buClr>
                <a:srgbClr val="DD550C"/>
              </a:buClr>
              <a:buSzPct val="100000"/>
              <a:buAutoNum type="alphaUcPeriod"/>
              <a:defRPr/>
            </a:pPr>
            <a:r>
              <a:rPr lang="en-US" sz="2200" dirty="0" smtClean="0">
                <a:solidFill>
                  <a:srgbClr val="03244D"/>
                </a:solidFill>
                <a:latin typeface="Century Gothic" panose="020B0502020202020204" pitchFamily="34" charset="0"/>
              </a:rPr>
              <a:t>PHS funded Investigators</a:t>
            </a:r>
          </a:p>
          <a:p>
            <a:pPr marL="457200" lvl="0" indent="-457200" algn="just">
              <a:buClr>
                <a:srgbClr val="DD550C"/>
              </a:buClr>
              <a:buSzPct val="100000"/>
              <a:buAutoNum type="alphaUcPeriod"/>
              <a:defRPr/>
            </a:pPr>
            <a:r>
              <a:rPr lang="en-US" sz="2200" dirty="0" smtClean="0">
                <a:solidFill>
                  <a:srgbClr val="03244D"/>
                </a:solidFill>
                <a:latin typeface="Century Gothic" panose="020B0502020202020204" pitchFamily="34" charset="0"/>
              </a:rPr>
              <a:t>NSF funded Investigators</a:t>
            </a:r>
          </a:p>
          <a:p>
            <a:pPr marL="457200" lvl="0" indent="-457200">
              <a:buClr>
                <a:srgbClr val="DD550C"/>
              </a:buClr>
              <a:buSzPct val="100000"/>
              <a:buAutoNum type="alphaUcPeriod"/>
              <a:defRPr/>
            </a:pPr>
            <a:r>
              <a:rPr lang="en-US" sz="2200" dirty="0" smtClean="0">
                <a:solidFill>
                  <a:srgbClr val="03244D"/>
                </a:solidFill>
                <a:latin typeface="Century Gothic" panose="020B0502020202020204" pitchFamily="34" charset="0"/>
              </a:rPr>
              <a:t>Faculty (as outlined in the Faculty Handbook) and other employees responsible for the design, conduct or reporting of sponsored research, engaged in technology commercialization activities or related activities. This could include, but is not limited to, tenure and non-tenure track faculty, post-doctoral fellows, and/or graduate students.</a:t>
            </a:r>
          </a:p>
          <a:p>
            <a:pPr marL="457200" lvl="0" indent="-457200">
              <a:buClr>
                <a:srgbClr val="DD550C"/>
              </a:buClr>
              <a:buSzPct val="100000"/>
              <a:buAutoNum type="alphaUcPeriod"/>
              <a:defRPr/>
            </a:pPr>
            <a:r>
              <a:rPr lang="en-US" sz="2200" dirty="0" smtClean="0">
                <a:solidFill>
                  <a:srgbClr val="03244D"/>
                </a:solidFill>
                <a:latin typeface="Century Gothic" panose="020B0502020202020204" pitchFamily="34" charset="0"/>
              </a:rPr>
              <a:t>As of October 2, 2019 ALL full-time University employees</a:t>
            </a:r>
          </a:p>
          <a:p>
            <a:pPr marL="457200" lvl="0" indent="-457200">
              <a:buClr>
                <a:srgbClr val="DD550C"/>
              </a:buClr>
              <a:buSzPct val="100000"/>
              <a:buAutoNum type="alphaUcPeriod"/>
              <a:defRPr/>
            </a:pPr>
            <a:r>
              <a:rPr lang="en-US" sz="2200" dirty="0" smtClean="0">
                <a:solidFill>
                  <a:srgbClr val="03244D"/>
                </a:solidFill>
                <a:latin typeface="Century Gothic" panose="020B0502020202020204" pitchFamily="34" charset="0"/>
              </a:rPr>
              <a:t>All of the above</a:t>
            </a:r>
          </a:p>
          <a:p>
            <a:pPr marL="457200" lvl="0" indent="-457200" algn="just">
              <a:buClr>
                <a:srgbClr val="DD550C"/>
              </a:buClr>
              <a:buSzPct val="100000"/>
              <a:buAutoNum type="alphaUcPeriod"/>
              <a:defRPr/>
            </a:pPr>
            <a:endParaRPr lang="en-US" sz="2200" dirty="0" smtClean="0">
              <a:solidFill>
                <a:srgbClr val="DD550C"/>
              </a:solidFill>
              <a:latin typeface="Century Gothic" panose="020B0502020202020204" pitchFamily="34" charset="0"/>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r>
              <a:rPr lang="en-US" sz="2200" noProof="0" dirty="0" smtClean="0">
                <a:solidFill>
                  <a:srgbClr val="DD550C"/>
                </a:solidFill>
                <a:latin typeface="Century Gothic" panose="020B0502020202020204" pitchFamily="34" charset="0"/>
              </a:rPr>
              <a:t> </a:t>
            </a:r>
            <a:endParaRPr kumimoji="0" lang="en-US" sz="2200" b="0" i="0" u="none" strike="noStrike" kern="1200" cap="none" spc="0" normalizeH="0" baseline="0" noProof="0" dirty="0">
              <a:ln>
                <a:noFill/>
              </a:ln>
              <a:solidFill>
                <a:srgbClr val="DD550C"/>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411882190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nodeType="clickEffect">
                                  <p:stCondLst>
                                    <p:cond delay="0"/>
                                  </p:stCondLst>
                                  <p:iterate type="lt">
                                    <p:tmAbs val="25"/>
                                  </p:iterate>
                                  <p:childTnLst>
                                    <p:set>
                                      <p:cBhvr override="childStyle">
                                        <p:cTn id="10" dur="indefinite"/>
                                        <p:tgtEl>
                                          <p:spTgt spid="7">
                                            <p:txEl>
                                              <p:pRg st="4" end="4"/>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Conflict of Interest</a:t>
            </a:r>
            <a:endParaRPr lang="en-US" sz="3600" b="1" dirty="0">
              <a:solidFill>
                <a:srgbClr val="03244D"/>
              </a:solidFill>
              <a:latin typeface="Century Gothic" panose="020B0502020202020204" pitchFamily="34" charset="0"/>
            </a:endParaRPr>
          </a:p>
        </p:txBody>
      </p:sp>
      <p:sp>
        <p:nvSpPr>
          <p:cNvPr id="5" name="TextBox 4"/>
          <p:cNvSpPr txBox="1"/>
          <p:nvPr/>
        </p:nvSpPr>
        <p:spPr>
          <a:xfrm>
            <a:off x="1295400" y="1022415"/>
            <a:ext cx="61722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How to Disclose &amp; How Often?</a:t>
            </a:r>
            <a:endParaRPr lang="en-US" sz="2800" b="1" dirty="0">
              <a:solidFill>
                <a:srgbClr val="DD550C"/>
              </a:solidFill>
              <a:latin typeface="Century Gothic" panose="020B0502020202020204" pitchFamily="34" charset="0"/>
            </a:endParaRPr>
          </a:p>
        </p:txBody>
      </p:sp>
      <p:sp>
        <p:nvSpPr>
          <p:cNvPr id="6" name="Content Placeholder 2"/>
          <p:cNvSpPr txBox="1">
            <a:spLocks/>
          </p:cNvSpPr>
          <p:nvPr/>
        </p:nvSpPr>
        <p:spPr>
          <a:xfrm>
            <a:off x="346587" y="1905000"/>
            <a:ext cx="8797413" cy="3657600"/>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457200" lvl="0" indent="-457200">
              <a:buClr>
                <a:srgbClr val="DD550C"/>
              </a:buClr>
              <a:buSzPct val="100000"/>
              <a:buAutoNum type="alphaUcPeriod"/>
              <a:defRPr/>
            </a:pPr>
            <a:r>
              <a:rPr lang="en-US" sz="2200" dirty="0" smtClean="0">
                <a:solidFill>
                  <a:srgbClr val="03244D"/>
                </a:solidFill>
                <a:latin typeface="Century Gothic" panose="020B0502020202020204" pitchFamily="34" charset="0"/>
              </a:rPr>
              <a:t>Disclose annually in COI-SMART and within 30 days of discovering or acquiring a new SFI.</a:t>
            </a:r>
          </a:p>
          <a:p>
            <a:pPr marL="457200" indent="-457200">
              <a:buClr>
                <a:srgbClr val="DD550C"/>
              </a:buClr>
              <a:buSzPct val="100000"/>
              <a:buFont typeface="Wingdings 3" charset="2"/>
              <a:buAutoNum type="alphaUcPeriod"/>
              <a:defRPr/>
            </a:pPr>
            <a:r>
              <a:rPr lang="en-US" sz="2200" dirty="0">
                <a:solidFill>
                  <a:srgbClr val="03244D"/>
                </a:solidFill>
                <a:latin typeface="Century Gothic" panose="020B0502020202020204" pitchFamily="34" charset="0"/>
              </a:rPr>
              <a:t>Disclose annually in COI-SMART and within 30 days of discovering or acquiring a new SFI.</a:t>
            </a:r>
          </a:p>
          <a:p>
            <a:pPr marL="457200" indent="-457200">
              <a:buClr>
                <a:srgbClr val="DD550C"/>
              </a:buClr>
              <a:buSzPct val="100000"/>
              <a:buFont typeface="Wingdings 3" charset="2"/>
              <a:buAutoNum type="alphaUcPeriod"/>
              <a:defRPr/>
            </a:pPr>
            <a:r>
              <a:rPr lang="en-US" sz="2200" dirty="0">
                <a:solidFill>
                  <a:srgbClr val="03244D"/>
                </a:solidFill>
                <a:latin typeface="Century Gothic" panose="020B0502020202020204" pitchFamily="34" charset="0"/>
              </a:rPr>
              <a:t>Disclose annually in COI-SMART and within 30 days of discovering or acquiring a new SFI.</a:t>
            </a:r>
          </a:p>
          <a:p>
            <a:pPr marL="457200" indent="-457200">
              <a:buClr>
                <a:srgbClr val="DD550C"/>
              </a:buClr>
              <a:buSzPct val="100000"/>
              <a:buFont typeface="Wingdings 3" charset="2"/>
              <a:buAutoNum type="alphaUcPeriod"/>
              <a:defRPr/>
            </a:pPr>
            <a:r>
              <a:rPr lang="en-US" sz="2200" dirty="0">
                <a:solidFill>
                  <a:srgbClr val="03244D"/>
                </a:solidFill>
                <a:latin typeface="Century Gothic" panose="020B0502020202020204" pitchFamily="34" charset="0"/>
              </a:rPr>
              <a:t>Disclose annually in COI-SMART and within 30 days of discovering or acquiring a new SFI.</a:t>
            </a:r>
          </a:p>
          <a:p>
            <a:pPr marL="457200" lvl="0" indent="-457200">
              <a:buClr>
                <a:srgbClr val="DD550C"/>
              </a:buClr>
              <a:buSzPct val="100000"/>
              <a:buAutoNum type="alphaUcPeriod"/>
              <a:defRPr/>
            </a:pPr>
            <a:r>
              <a:rPr lang="en-US" sz="2200" dirty="0" smtClean="0">
                <a:solidFill>
                  <a:srgbClr val="03244D"/>
                </a:solidFill>
                <a:latin typeface="Century Gothic" panose="020B0502020202020204"/>
              </a:rPr>
              <a:t>ALL of the above</a:t>
            </a: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r>
              <a:rPr lang="en-US" sz="2400" noProof="0" dirty="0" smtClean="0">
                <a:solidFill>
                  <a:srgbClr val="DD550C"/>
                </a:solidFill>
                <a:latin typeface="Century Gothic" panose="020B0502020202020204"/>
              </a:rPr>
              <a:t> </a:t>
            </a:r>
            <a:endParaRPr kumimoji="0" lang="en-US" sz="2400" b="0" i="0" u="none" strike="noStrike" kern="1200" cap="none" spc="0" normalizeH="0" baseline="0" noProof="0" dirty="0">
              <a:ln>
                <a:noFill/>
              </a:ln>
              <a:solidFill>
                <a:srgbClr val="DD550C"/>
              </a:solidFill>
              <a:effectLst>
                <a:outerShdw blurRad="38100" dist="38100" dir="2700000" algn="tl">
                  <a:srgbClr val="000000">
                    <a:alpha val="43137"/>
                  </a:srgbClr>
                </a:outerShdw>
              </a:effectLst>
              <a:uLnTx/>
              <a:uFillTx/>
              <a:latin typeface="Century Gothic" panose="020B0502020202020204"/>
            </a:endParaRPr>
          </a:p>
        </p:txBody>
      </p:sp>
    </p:spTree>
    <p:extLst>
      <p:ext uri="{BB962C8B-B14F-4D97-AF65-F5344CB8AC3E}">
        <p14:creationId xmlns:p14="http://schemas.microsoft.com/office/powerpoint/2010/main" val="414923946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6">
                                            <p:txEl>
                                              <p:pRg st="4" end="4"/>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19100" y="1011941"/>
            <a:ext cx="8305800" cy="461665"/>
          </a:xfrm>
          <a:prstGeom prst="rect">
            <a:avLst/>
          </a:prstGeom>
          <a:noFill/>
        </p:spPr>
        <p:txBody>
          <a:bodyPr wrap="square" rtlCol="0">
            <a:spAutoFit/>
          </a:bodyPr>
          <a:lstStyle/>
          <a:p>
            <a:pPr algn="ctr"/>
            <a:endParaRPr lang="en-US" sz="2400" b="1" i="1" dirty="0"/>
          </a:p>
        </p:txBody>
      </p:sp>
      <p:sp>
        <p:nvSpPr>
          <p:cNvPr id="5" name="TextBox 4"/>
          <p:cNvSpPr txBox="1"/>
          <p:nvPr/>
        </p:nvSpPr>
        <p:spPr>
          <a:xfrm>
            <a:off x="2590800" y="1034064"/>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The Matrix</a:t>
            </a:r>
          </a:p>
        </p:txBody>
      </p:sp>
      <p:sp>
        <p:nvSpPr>
          <p:cNvPr id="7" name="Content Placeholder 2"/>
          <p:cNvSpPr txBox="1">
            <a:spLocks/>
          </p:cNvSpPr>
          <p:nvPr/>
        </p:nvSpPr>
        <p:spPr>
          <a:xfrm>
            <a:off x="228600" y="1971604"/>
            <a:ext cx="8686800" cy="370799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
        <p:nvSpPr>
          <p:cNvPr id="6" name="TextBox 5"/>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Conflict of Interest</a:t>
            </a:r>
            <a:endParaRPr lang="en-US" sz="3600" b="1" dirty="0">
              <a:solidFill>
                <a:srgbClr val="03244D"/>
              </a:solidFill>
              <a:latin typeface="Century Gothic" panose="020B0502020202020204"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5949" y="1658272"/>
            <a:ext cx="8048302" cy="4632599"/>
          </a:xfrm>
          <a:prstGeom prst="rect">
            <a:avLst/>
          </a:prstGeom>
        </p:spPr>
      </p:pic>
    </p:spTree>
    <p:extLst>
      <p:ext uri="{BB962C8B-B14F-4D97-AF65-F5344CB8AC3E}">
        <p14:creationId xmlns:p14="http://schemas.microsoft.com/office/powerpoint/2010/main" val="2989483743"/>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COI training for ALL Employees</a:t>
            </a:r>
            <a:endParaRPr lang="en-US" sz="3600" b="1" dirty="0">
              <a:solidFill>
                <a:srgbClr val="03244D"/>
              </a:solidFill>
              <a:latin typeface="Century Gothic" panose="020B0502020202020204" pitchFamily="34" charset="0"/>
            </a:endParaRPr>
          </a:p>
        </p:txBody>
      </p:sp>
      <p:sp>
        <p:nvSpPr>
          <p:cNvPr id="5" name="TextBox 4"/>
          <p:cNvSpPr txBox="1"/>
          <p:nvPr/>
        </p:nvSpPr>
        <p:spPr>
          <a:xfrm>
            <a:off x="2080137" y="1295400"/>
            <a:ext cx="48387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Optional but Encouraged</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194187" y="2286000"/>
            <a:ext cx="8610600" cy="3657600"/>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lvl="0">
              <a:buClr>
                <a:srgbClr val="DD550C"/>
              </a:buClr>
            </a:pPr>
            <a:r>
              <a:rPr lang="en-US" sz="2800" noProof="0" dirty="0" smtClean="0">
                <a:solidFill>
                  <a:srgbClr val="03244D"/>
                </a:solidFill>
                <a:latin typeface="Century Gothic" panose="020B0502020202020204" pitchFamily="34" charset="0"/>
              </a:rPr>
              <a:t>2 courses offered in </a:t>
            </a:r>
            <a:r>
              <a:rPr lang="en-US" sz="2800" i="1" noProof="0" dirty="0" err="1" smtClean="0">
                <a:solidFill>
                  <a:srgbClr val="03244D"/>
                </a:solidFill>
                <a:latin typeface="Century Gothic" panose="020B0502020202020204" pitchFamily="34" charset="0"/>
              </a:rPr>
              <a:t>FAST</a:t>
            </a:r>
            <a:r>
              <a:rPr lang="en-US" sz="2800" b="1" noProof="0" dirty="0" err="1" smtClean="0">
                <a:solidFill>
                  <a:srgbClr val="DD550C"/>
                </a:solidFill>
                <a:latin typeface="Century Gothic" panose="020B0502020202020204" pitchFamily="34" charset="0"/>
              </a:rPr>
              <a:t>train</a:t>
            </a:r>
            <a:endParaRPr lang="en-US" sz="2800" b="1" noProof="0" dirty="0" smtClean="0">
              <a:solidFill>
                <a:srgbClr val="DD550C"/>
              </a:solidFill>
              <a:latin typeface="Century Gothic" panose="020B0502020202020204" pitchFamily="34" charset="0"/>
            </a:endParaRPr>
          </a:p>
          <a:p>
            <a:pPr marL="0" lvl="0" indent="0">
              <a:buClr>
                <a:srgbClr val="DD550C"/>
              </a:buClr>
              <a:buNone/>
            </a:pPr>
            <a:endParaRPr lang="en-US" sz="2800" b="1" noProof="0" dirty="0" smtClean="0">
              <a:solidFill>
                <a:srgbClr val="DD550C"/>
              </a:solidFill>
              <a:latin typeface="Century Gothic" panose="020B0502020202020204" pitchFamily="34" charset="0"/>
            </a:endParaRPr>
          </a:p>
          <a:p>
            <a:pPr lvl="0">
              <a:buClr>
                <a:srgbClr val="DD550C"/>
              </a:buClr>
            </a:pPr>
            <a:r>
              <a:rPr lang="en-US" sz="2400" dirty="0" smtClean="0">
                <a:solidFill>
                  <a:srgbClr val="03244D"/>
                </a:solidFill>
                <a:latin typeface="Century Gothic" panose="020B0502020202020204" pitchFamily="34" charset="0"/>
              </a:rPr>
              <a:t>(eLearning) UC110e “Conflicts of Interest and Conflicts of Commitment</a:t>
            </a:r>
          </a:p>
          <a:p>
            <a:pPr marL="0" lvl="0" indent="0">
              <a:buClr>
                <a:srgbClr val="DD550C"/>
              </a:buClr>
              <a:buNone/>
            </a:pPr>
            <a:endParaRPr lang="en-US" sz="2400" dirty="0" smtClean="0">
              <a:solidFill>
                <a:srgbClr val="03244D"/>
              </a:solidFill>
              <a:latin typeface="Century Gothic" panose="020B0502020202020204" pitchFamily="34" charset="0"/>
            </a:endParaRPr>
          </a:p>
          <a:p>
            <a:pPr lvl="0">
              <a:buClr>
                <a:srgbClr val="DD550C"/>
              </a:buClr>
            </a:pPr>
            <a:r>
              <a:rPr kumimoji="0" lang="en-US" sz="240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pitchFamily="34" charset="0"/>
              </a:rPr>
              <a:t>(classroom) UC100 “Conflicts of Interest”</a:t>
            </a:r>
          </a:p>
          <a:p>
            <a:pPr marL="0" lvl="0" indent="0">
              <a:buClr>
                <a:srgbClr val="DD550C"/>
              </a:buClr>
              <a:buNone/>
            </a:pPr>
            <a:endParaRPr kumimoji="0" lang="en-US" sz="240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pitchFamily="34" charset="0"/>
            </a:endParaRPr>
          </a:p>
          <a:p>
            <a:pPr lvl="0">
              <a:buClr>
                <a:srgbClr val="DD550C"/>
              </a:buClr>
            </a:pPr>
            <a:r>
              <a:rPr lang="en-US" sz="2400" dirty="0" smtClean="0">
                <a:solidFill>
                  <a:srgbClr val="03244D"/>
                </a:solidFill>
                <a:latin typeface="Century Gothic" panose="020B0502020202020204" pitchFamily="34" charset="0"/>
              </a:rPr>
              <a:t>Developed &amp; presented by Division of Compliance and Privacy</a:t>
            </a:r>
            <a:endParaRPr kumimoji="0" lang="en-US" sz="240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pitchFamily="34" charset="0"/>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Tree>
    <p:extLst>
      <p:ext uri="{BB962C8B-B14F-4D97-AF65-F5344CB8AC3E}">
        <p14:creationId xmlns:p14="http://schemas.microsoft.com/office/powerpoint/2010/main" val="3776954958"/>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Conflict of Interest</a:t>
            </a:r>
            <a:endParaRPr lang="en-US" sz="3600" b="1" dirty="0">
              <a:solidFill>
                <a:srgbClr val="03244D"/>
              </a:solidFill>
              <a:latin typeface="Century Gothic" panose="020B0502020202020204" pitchFamily="34" charset="0"/>
            </a:endParaRPr>
          </a:p>
        </p:txBody>
      </p:sp>
      <p:sp>
        <p:nvSpPr>
          <p:cNvPr id="6" name="TextBox 5"/>
          <p:cNvSpPr txBox="1"/>
          <p:nvPr/>
        </p:nvSpPr>
        <p:spPr>
          <a:xfrm>
            <a:off x="533400" y="2590800"/>
            <a:ext cx="8153400" cy="1015663"/>
          </a:xfrm>
          <a:prstGeom prst="rect">
            <a:avLst/>
          </a:prstGeom>
          <a:noFill/>
        </p:spPr>
        <p:txBody>
          <a:bodyPr wrap="square" rtlCol="0">
            <a:spAutoFit/>
          </a:bodyPr>
          <a:lstStyle/>
          <a:p>
            <a:pPr algn="ctr"/>
            <a:r>
              <a:rPr lang="en-US" sz="6000" b="1" dirty="0" smtClean="0">
                <a:solidFill>
                  <a:srgbClr val="DD550C"/>
                </a:solidFill>
                <a:latin typeface="Century Gothic" panose="020B0502020202020204" pitchFamily="34" charset="0"/>
              </a:rPr>
              <a:t>Questions about COI</a:t>
            </a:r>
            <a:endParaRPr lang="en-US" sz="6000" b="1" dirty="0">
              <a:solidFill>
                <a:srgbClr val="DD550C"/>
              </a:solidFill>
              <a:latin typeface="Century Gothic" panose="020B0502020202020204" pitchFamily="34" charset="0"/>
            </a:endParaRPr>
          </a:p>
        </p:txBody>
      </p:sp>
    </p:spTree>
    <p:extLst>
      <p:ext uri="{BB962C8B-B14F-4D97-AF65-F5344CB8AC3E}">
        <p14:creationId xmlns:p14="http://schemas.microsoft.com/office/powerpoint/2010/main" val="1145644389"/>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Responsible Conduct of Research</a:t>
            </a:r>
            <a:endParaRPr lang="en-US" sz="3600" b="1" dirty="0">
              <a:solidFill>
                <a:srgbClr val="03244D"/>
              </a:solidFill>
              <a:latin typeface="Century Gothic" panose="020B0502020202020204" pitchFamily="34" charset="0"/>
            </a:endParaRPr>
          </a:p>
        </p:txBody>
      </p:sp>
      <p:sp>
        <p:nvSpPr>
          <p:cNvPr id="6" name="TextBox 5"/>
          <p:cNvSpPr txBox="1"/>
          <p:nvPr/>
        </p:nvSpPr>
        <p:spPr>
          <a:xfrm>
            <a:off x="1295400" y="2590800"/>
            <a:ext cx="6629400" cy="1015663"/>
          </a:xfrm>
          <a:prstGeom prst="rect">
            <a:avLst/>
          </a:prstGeom>
          <a:noFill/>
        </p:spPr>
        <p:txBody>
          <a:bodyPr wrap="square" rtlCol="0">
            <a:spAutoFit/>
          </a:bodyPr>
          <a:lstStyle/>
          <a:p>
            <a:pPr algn="ctr"/>
            <a:r>
              <a:rPr lang="en-US" sz="6000" b="1" dirty="0">
                <a:solidFill>
                  <a:srgbClr val="DD550C"/>
                </a:solidFill>
                <a:latin typeface="Century Gothic" panose="020B0502020202020204" pitchFamily="34" charset="0"/>
              </a:rPr>
              <a:t>What is it?</a:t>
            </a:r>
          </a:p>
        </p:txBody>
      </p:sp>
    </p:spTree>
    <p:extLst>
      <p:ext uri="{BB962C8B-B14F-4D97-AF65-F5344CB8AC3E}">
        <p14:creationId xmlns:p14="http://schemas.microsoft.com/office/powerpoint/2010/main" val="2023873"/>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Conflict of Interest</a:t>
            </a:r>
            <a:endParaRPr lang="en-US" sz="3600" b="1" dirty="0">
              <a:solidFill>
                <a:srgbClr val="03244D"/>
              </a:solidFill>
              <a:latin typeface="Century Gothic" panose="020B0502020202020204" pitchFamily="34" charset="0"/>
            </a:endParaRPr>
          </a:p>
        </p:txBody>
      </p:sp>
      <p:sp>
        <p:nvSpPr>
          <p:cNvPr id="6" name="TextBox 5"/>
          <p:cNvSpPr txBox="1"/>
          <p:nvPr/>
        </p:nvSpPr>
        <p:spPr>
          <a:xfrm>
            <a:off x="1295400" y="2590800"/>
            <a:ext cx="6629400" cy="1015663"/>
          </a:xfrm>
          <a:prstGeom prst="rect">
            <a:avLst/>
          </a:prstGeom>
          <a:noFill/>
        </p:spPr>
        <p:txBody>
          <a:bodyPr wrap="square" rtlCol="0">
            <a:spAutoFit/>
          </a:bodyPr>
          <a:lstStyle/>
          <a:p>
            <a:pPr algn="ctr"/>
            <a:r>
              <a:rPr lang="en-US" sz="6000" b="1" dirty="0">
                <a:solidFill>
                  <a:srgbClr val="DD550C"/>
                </a:solidFill>
                <a:latin typeface="Century Gothic" panose="020B0502020202020204" pitchFamily="34" charset="0"/>
              </a:rPr>
              <a:t>What is it?</a:t>
            </a:r>
          </a:p>
        </p:txBody>
      </p:sp>
    </p:spTree>
    <p:extLst>
      <p:ext uri="{BB962C8B-B14F-4D97-AF65-F5344CB8AC3E}">
        <p14:creationId xmlns:p14="http://schemas.microsoft.com/office/powerpoint/2010/main" val="2995714228"/>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Responsible Conduct of Research</a:t>
            </a:r>
            <a:endParaRPr lang="en-US" sz="3600" b="1" dirty="0">
              <a:solidFill>
                <a:srgbClr val="03244D"/>
              </a:solidFill>
              <a:latin typeface="Century Gothic" panose="020B0502020202020204" pitchFamily="34" charset="0"/>
            </a:endParaRPr>
          </a:p>
        </p:txBody>
      </p:sp>
      <p:sp>
        <p:nvSpPr>
          <p:cNvPr id="5" name="TextBox 4"/>
          <p:cNvSpPr txBox="1"/>
          <p:nvPr/>
        </p:nvSpPr>
        <p:spPr>
          <a:xfrm>
            <a:off x="2552700" y="1343095"/>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Definition</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194187" y="2286000"/>
            <a:ext cx="8610600" cy="28956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lvl="0">
              <a:buClr>
                <a:srgbClr val="DD550C"/>
              </a:buClr>
            </a:pPr>
            <a:r>
              <a:rPr lang="en-US" sz="2800" dirty="0" smtClean="0">
                <a:solidFill>
                  <a:srgbClr val="03244D"/>
                </a:solidFill>
                <a:latin typeface="Century Gothic" panose="020B0502020202020204" pitchFamily="34" charset="0"/>
              </a:rPr>
              <a:t>“The </a:t>
            </a:r>
            <a:r>
              <a:rPr lang="en-US" sz="2800" dirty="0">
                <a:solidFill>
                  <a:srgbClr val="03244D"/>
                </a:solidFill>
                <a:latin typeface="Century Gothic" panose="020B0502020202020204" pitchFamily="34" charset="0"/>
              </a:rPr>
              <a:t>practice of scientific investigation with integrity. It involves the awareness and application of established professional norms and ethical principles in the performance of all activities related to scientific research.”– </a:t>
            </a:r>
            <a:r>
              <a:rPr lang="en-US" sz="2800" i="1" dirty="0" smtClean="0">
                <a:solidFill>
                  <a:srgbClr val="DD550C"/>
                </a:solidFill>
                <a:latin typeface="Century Gothic" panose="020B0502020202020204" pitchFamily="34" charset="0"/>
              </a:rPr>
              <a:t>National Institutes of Health</a:t>
            </a:r>
            <a:endParaRPr kumimoji="0" lang="en-US" sz="2400" b="1" i="1" u="none" strike="noStrike" kern="1200" cap="none" spc="0" normalizeH="0" baseline="0" noProof="0" dirty="0" smtClean="0">
              <a:ln>
                <a:noFill/>
              </a:ln>
              <a:solidFill>
                <a:srgbClr val="DD550C"/>
              </a:solidFill>
              <a:effectLst>
                <a:outerShdw blurRad="38100" dist="38100" dir="2700000" algn="tl">
                  <a:srgbClr val="000000">
                    <a:alpha val="43137"/>
                  </a:srgbClr>
                </a:outerShdw>
              </a:effectLst>
              <a:uLnTx/>
              <a:uFillTx/>
              <a:latin typeface="Century Gothic" panose="020B0502020202020204" pitchFamily="34" charset="0"/>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Tree>
    <p:extLst>
      <p:ext uri="{BB962C8B-B14F-4D97-AF65-F5344CB8AC3E}">
        <p14:creationId xmlns:p14="http://schemas.microsoft.com/office/powerpoint/2010/main" val="387236683"/>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19100" y="1011941"/>
            <a:ext cx="8305800" cy="461665"/>
          </a:xfrm>
          <a:prstGeom prst="rect">
            <a:avLst/>
          </a:prstGeom>
          <a:noFill/>
        </p:spPr>
        <p:txBody>
          <a:bodyPr wrap="square" rtlCol="0">
            <a:spAutoFit/>
          </a:bodyPr>
          <a:lstStyle/>
          <a:p>
            <a:pPr algn="ctr"/>
            <a:endParaRPr lang="en-US" sz="2400" b="1" i="1" dirty="0"/>
          </a:p>
        </p:txBody>
      </p:sp>
      <p:sp>
        <p:nvSpPr>
          <p:cNvPr id="5" name="TextBox 4"/>
          <p:cNvSpPr txBox="1"/>
          <p:nvPr/>
        </p:nvSpPr>
        <p:spPr>
          <a:xfrm>
            <a:off x="1600200" y="1027331"/>
            <a:ext cx="57912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Who requires RCR training?</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409701" y="1828800"/>
            <a:ext cx="8315199" cy="3261719"/>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514350" indent="-514350">
              <a:buClr>
                <a:srgbClr val="DD550C"/>
              </a:buClr>
              <a:buSzPct val="100000"/>
              <a:buFont typeface="+mj-lt"/>
              <a:buAutoNum type="alphaUcPeriod"/>
            </a:pPr>
            <a:r>
              <a:rPr lang="en-US" sz="2800" dirty="0" smtClean="0">
                <a:solidFill>
                  <a:srgbClr val="03244D"/>
                </a:solidFill>
                <a:latin typeface="Century Gothic" panose="020B0502020202020204"/>
              </a:rPr>
              <a:t>NSF for UGs, Grads, &amp; Post Docs</a:t>
            </a:r>
          </a:p>
          <a:p>
            <a:pPr marL="514350" indent="-514350">
              <a:buClr>
                <a:srgbClr val="DD550C"/>
              </a:buClr>
              <a:buSzPct val="100000"/>
              <a:buFont typeface="+mj-lt"/>
              <a:buAutoNum type="alphaUcPeriod"/>
            </a:pPr>
            <a:r>
              <a:rPr lang="en-US" sz="2800" dirty="0" smtClean="0">
                <a:solidFill>
                  <a:srgbClr val="03244D"/>
                </a:solidFill>
                <a:latin typeface="Century Gothic" panose="020B0502020202020204"/>
              </a:rPr>
              <a:t>NIH for </a:t>
            </a:r>
            <a:r>
              <a:rPr lang="en-US" sz="2800" dirty="0">
                <a:solidFill>
                  <a:srgbClr val="03244D"/>
                </a:solidFill>
                <a:latin typeface="Century Gothic" panose="020B0502020202020204"/>
              </a:rPr>
              <a:t>UGs, Grads, &amp; Post </a:t>
            </a:r>
            <a:r>
              <a:rPr lang="en-US" sz="2800" dirty="0" smtClean="0">
                <a:solidFill>
                  <a:srgbClr val="03244D"/>
                </a:solidFill>
                <a:latin typeface="Century Gothic" panose="020B0502020202020204"/>
              </a:rPr>
              <a:t>Docs</a:t>
            </a:r>
          </a:p>
          <a:p>
            <a:pPr marL="514350" indent="-514350">
              <a:buClr>
                <a:srgbClr val="DD550C"/>
              </a:buClr>
              <a:buSzPct val="100000"/>
              <a:buFont typeface="+mj-lt"/>
              <a:buAutoNum type="alphaUcPeriod"/>
            </a:pPr>
            <a:r>
              <a:rPr lang="en-US" sz="2800" dirty="0">
                <a:solidFill>
                  <a:srgbClr val="03244D"/>
                </a:solidFill>
                <a:latin typeface="Century Gothic" panose="020B0502020202020204"/>
              </a:rPr>
              <a:t>USDA-NIFA UGs, </a:t>
            </a:r>
            <a:r>
              <a:rPr lang="en-US" sz="2800" dirty="0" smtClean="0">
                <a:solidFill>
                  <a:srgbClr val="03244D"/>
                </a:solidFill>
                <a:latin typeface="Century Gothic" panose="020B0502020202020204"/>
              </a:rPr>
              <a:t>Grads, Post Docs, &amp; Faculty/Staff</a:t>
            </a:r>
          </a:p>
          <a:p>
            <a:pPr marL="514350" indent="-514350">
              <a:buClr>
                <a:srgbClr val="DD550C"/>
              </a:buClr>
              <a:buSzPct val="100000"/>
              <a:buFont typeface="+mj-lt"/>
              <a:buAutoNum type="alphaUcPeriod"/>
            </a:pPr>
            <a:r>
              <a:rPr lang="en-US" sz="2800" dirty="0" smtClean="0">
                <a:solidFill>
                  <a:srgbClr val="03244D"/>
                </a:solidFill>
                <a:latin typeface="Century Gothic" panose="020B0502020202020204"/>
              </a:rPr>
              <a:t>All of the above</a:t>
            </a:r>
            <a:endParaRPr kumimoji="0" lang="en-US" sz="2400" b="0"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
        <p:nvSpPr>
          <p:cNvPr id="6" name="TextBox 5"/>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Responsible Conduct of Research</a:t>
            </a:r>
            <a:endParaRPr lang="en-US" sz="3600" b="1" dirty="0">
              <a:solidFill>
                <a:srgbClr val="03244D"/>
              </a:solidFill>
              <a:latin typeface="Century Gothic" panose="020B0502020202020204" pitchFamily="34" charset="0"/>
            </a:endParaRPr>
          </a:p>
        </p:txBody>
      </p:sp>
    </p:spTree>
    <p:extLst>
      <p:ext uri="{BB962C8B-B14F-4D97-AF65-F5344CB8AC3E}">
        <p14:creationId xmlns:p14="http://schemas.microsoft.com/office/powerpoint/2010/main" val="338303895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nodeType="clickEffect">
                                  <p:stCondLst>
                                    <p:cond delay="0"/>
                                  </p:stCondLst>
                                  <p:iterate type="lt">
                                    <p:tmAbs val="25"/>
                                  </p:iterate>
                                  <p:childTnLst>
                                    <p:set>
                                      <p:cBhvr override="childStyle">
                                        <p:cTn id="10" dur="indefinite"/>
                                        <p:tgtEl>
                                          <p:spTgt spid="7">
                                            <p:txEl>
                                              <p:pRg st="3" end="3"/>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19100" y="1011941"/>
            <a:ext cx="8305800" cy="461665"/>
          </a:xfrm>
          <a:prstGeom prst="rect">
            <a:avLst/>
          </a:prstGeom>
          <a:noFill/>
        </p:spPr>
        <p:txBody>
          <a:bodyPr wrap="square" rtlCol="0">
            <a:spAutoFit/>
          </a:bodyPr>
          <a:lstStyle/>
          <a:p>
            <a:pPr algn="ctr"/>
            <a:endParaRPr lang="en-US" sz="2400" b="1" i="1" dirty="0"/>
          </a:p>
        </p:txBody>
      </p:sp>
      <p:sp>
        <p:nvSpPr>
          <p:cNvPr id="5" name="TextBox 4"/>
          <p:cNvSpPr txBox="1"/>
          <p:nvPr/>
        </p:nvSpPr>
        <p:spPr>
          <a:xfrm>
            <a:off x="1600200" y="1027331"/>
            <a:ext cx="57912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How and when to RCR train?</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409701" y="1828800"/>
            <a:ext cx="8315199" cy="3261719"/>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514350" indent="-514350">
              <a:buClr>
                <a:srgbClr val="DD550C"/>
              </a:buClr>
              <a:buSzPct val="100000"/>
              <a:buFont typeface="+mj-lt"/>
              <a:buAutoNum type="alphaUcPeriod"/>
            </a:pPr>
            <a:r>
              <a:rPr lang="en-US" sz="2800" dirty="0" smtClean="0">
                <a:solidFill>
                  <a:srgbClr val="03244D"/>
                </a:solidFill>
                <a:latin typeface="Century Gothic" panose="020B0502020202020204"/>
              </a:rPr>
              <a:t>NSF CITI RCR in subject area at least every 5 years</a:t>
            </a:r>
          </a:p>
          <a:p>
            <a:pPr marL="514350" indent="-514350">
              <a:buClr>
                <a:srgbClr val="DD550C"/>
              </a:buClr>
              <a:buSzPct val="100000"/>
              <a:buFont typeface="+mj-lt"/>
              <a:buAutoNum type="alphaUcPeriod"/>
            </a:pPr>
            <a:r>
              <a:rPr lang="en-US" sz="2800" dirty="0" smtClean="0">
                <a:solidFill>
                  <a:srgbClr val="03244D"/>
                </a:solidFill>
                <a:latin typeface="Century Gothic" panose="020B0502020202020204"/>
              </a:rPr>
              <a:t>NIH CITI &amp; 8 </a:t>
            </a:r>
            <a:r>
              <a:rPr lang="en-US" sz="2800" dirty="0">
                <a:solidFill>
                  <a:srgbClr val="03244D"/>
                </a:solidFill>
                <a:latin typeface="Century Gothic" panose="020B0502020202020204"/>
              </a:rPr>
              <a:t>hours face-to-face (instruction must occur during each career stage and at least once every four </a:t>
            </a:r>
            <a:r>
              <a:rPr lang="en-US" sz="2800" dirty="0" smtClean="0">
                <a:solidFill>
                  <a:srgbClr val="03244D"/>
                </a:solidFill>
                <a:latin typeface="Century Gothic" panose="020B0502020202020204"/>
              </a:rPr>
              <a:t>years)</a:t>
            </a:r>
          </a:p>
          <a:p>
            <a:pPr marL="514350" indent="-514350">
              <a:buClr>
                <a:srgbClr val="DD550C"/>
              </a:buClr>
              <a:buSzPct val="100000"/>
              <a:buFont typeface="+mj-lt"/>
              <a:buAutoNum type="alphaUcPeriod"/>
            </a:pPr>
            <a:r>
              <a:rPr lang="en-US" sz="2800" dirty="0">
                <a:solidFill>
                  <a:srgbClr val="03244D"/>
                </a:solidFill>
                <a:latin typeface="Century Gothic" panose="020B0502020202020204"/>
              </a:rPr>
              <a:t>USDA-NIFA CITI Biomedical Sciences course </a:t>
            </a:r>
            <a:r>
              <a:rPr lang="en-US" sz="2800" dirty="0" smtClean="0">
                <a:solidFill>
                  <a:srgbClr val="03244D"/>
                </a:solidFill>
                <a:latin typeface="Century Gothic" panose="020B0502020202020204"/>
              </a:rPr>
              <a:t>recommended (currently every 5 years)</a:t>
            </a:r>
          </a:p>
          <a:p>
            <a:pPr marL="514350" indent="-514350">
              <a:buClr>
                <a:srgbClr val="DD550C"/>
              </a:buClr>
              <a:buSzPct val="100000"/>
              <a:buFont typeface="+mj-lt"/>
              <a:buAutoNum type="alphaUcPeriod"/>
            </a:pPr>
            <a:r>
              <a:rPr lang="en-US" sz="2800" dirty="0" smtClean="0">
                <a:solidFill>
                  <a:srgbClr val="03244D"/>
                </a:solidFill>
                <a:latin typeface="Century Gothic" panose="020B0502020202020204"/>
              </a:rPr>
              <a:t>All of the above</a:t>
            </a:r>
            <a:endParaRPr kumimoji="0" lang="en-US" sz="2400" b="0"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
        <p:nvSpPr>
          <p:cNvPr id="6" name="TextBox 5"/>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Responsible Conduct of Research</a:t>
            </a:r>
            <a:endParaRPr lang="en-US" sz="3600" b="1" dirty="0">
              <a:solidFill>
                <a:srgbClr val="03244D"/>
              </a:solidFill>
              <a:latin typeface="Century Gothic" panose="020B0502020202020204" pitchFamily="34" charset="0"/>
            </a:endParaRPr>
          </a:p>
        </p:txBody>
      </p:sp>
      <p:sp>
        <p:nvSpPr>
          <p:cNvPr id="8" name="TextBox 7"/>
          <p:cNvSpPr txBox="1"/>
          <p:nvPr/>
        </p:nvSpPr>
        <p:spPr>
          <a:xfrm>
            <a:off x="1295400" y="5257800"/>
            <a:ext cx="5791200" cy="1384995"/>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Note: NIH requirements &amp; F2F RCR are in </a:t>
            </a:r>
            <a:r>
              <a:rPr lang="en-US" sz="2800" b="1" dirty="0" smtClean="0">
                <a:solidFill>
                  <a:srgbClr val="DD550C"/>
                </a:solidFill>
                <a:latin typeface="Century Gothic" panose="020B0502020202020204" pitchFamily="34" charset="0"/>
              </a:rPr>
              <a:t>development’ training resources on web</a:t>
            </a:r>
            <a:endParaRPr lang="en-US" sz="2800" b="1" dirty="0">
              <a:solidFill>
                <a:srgbClr val="DD550C"/>
              </a:solidFill>
              <a:latin typeface="Century Gothic" panose="020B0502020202020204" pitchFamily="34" charset="0"/>
            </a:endParaRPr>
          </a:p>
        </p:txBody>
      </p:sp>
    </p:spTree>
    <p:extLst>
      <p:ext uri="{BB962C8B-B14F-4D97-AF65-F5344CB8AC3E}">
        <p14:creationId xmlns:p14="http://schemas.microsoft.com/office/powerpoint/2010/main" val="297946957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nodeType="clickEffect">
                                  <p:stCondLst>
                                    <p:cond delay="0"/>
                                  </p:stCondLst>
                                  <p:iterate type="lt">
                                    <p:tmAbs val="25"/>
                                  </p:iterate>
                                  <p:childTnLst>
                                    <p:set>
                                      <p:cBhvr override="childStyle">
                                        <p:cTn id="10" dur="indefinite"/>
                                        <p:tgtEl>
                                          <p:spTgt spid="7">
                                            <p:txEl>
                                              <p:pRg st="3" end="3"/>
                                            </p:txEl>
                                          </p:spTgt>
                                        </p:tgtEl>
                                        <p:attrNameLst>
                                          <p:attrName>style.fontWeight</p:attrName>
                                        </p:attrNameLst>
                                      </p:cBhvr>
                                      <p:to>
                                        <p:strVal val="bold"/>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19100" y="1011941"/>
            <a:ext cx="8305800" cy="461665"/>
          </a:xfrm>
          <a:prstGeom prst="rect">
            <a:avLst/>
          </a:prstGeom>
          <a:noFill/>
        </p:spPr>
        <p:txBody>
          <a:bodyPr wrap="square" rtlCol="0">
            <a:spAutoFit/>
          </a:bodyPr>
          <a:lstStyle/>
          <a:p>
            <a:pPr algn="ctr"/>
            <a:endParaRPr lang="en-US" sz="2400" b="1" i="1" dirty="0"/>
          </a:p>
        </p:txBody>
      </p:sp>
      <p:sp>
        <p:nvSpPr>
          <p:cNvPr id="5" name="TextBox 4"/>
          <p:cNvSpPr txBox="1"/>
          <p:nvPr/>
        </p:nvSpPr>
        <p:spPr>
          <a:xfrm>
            <a:off x="2590800" y="1034064"/>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The Matrix</a:t>
            </a:r>
          </a:p>
        </p:txBody>
      </p:sp>
      <p:sp>
        <p:nvSpPr>
          <p:cNvPr id="7" name="Content Placeholder 2"/>
          <p:cNvSpPr txBox="1">
            <a:spLocks/>
          </p:cNvSpPr>
          <p:nvPr/>
        </p:nvSpPr>
        <p:spPr>
          <a:xfrm>
            <a:off x="228600" y="1971604"/>
            <a:ext cx="8686800" cy="370799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
        <p:nvSpPr>
          <p:cNvPr id="6" name="TextBox 5"/>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Responsible Conduct of Research</a:t>
            </a:r>
            <a:endParaRPr lang="en-US" sz="3600" b="1" dirty="0">
              <a:solidFill>
                <a:srgbClr val="03244D"/>
              </a:solidFill>
              <a:latin typeface="Century Gothic" panose="020B050202020202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83598"/>
            <a:ext cx="9144000" cy="4612402"/>
          </a:xfrm>
          <a:prstGeom prst="rect">
            <a:avLst/>
          </a:prstGeom>
        </p:spPr>
      </p:pic>
    </p:spTree>
    <p:extLst>
      <p:ext uri="{BB962C8B-B14F-4D97-AF65-F5344CB8AC3E}">
        <p14:creationId xmlns:p14="http://schemas.microsoft.com/office/powerpoint/2010/main" val="1542618392"/>
      </p:ext>
    </p:extLst>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4600" y="609600"/>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COI/RCR  Q &amp; A</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533400" y="1219200"/>
            <a:ext cx="8305800" cy="457200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marR="0" lvl="0" indent="0" algn="just" defTabSz="457200" rtl="0" eaLnBrk="1" fontAlgn="auto" latinLnBrk="0" hangingPunct="1">
              <a:lnSpc>
                <a:spcPct val="100000"/>
              </a:lnSpc>
              <a:spcBef>
                <a:spcPts val="1000"/>
              </a:spcBef>
              <a:spcAft>
                <a:spcPts val="0"/>
              </a:spcAft>
              <a:buClr>
                <a:srgbClr val="DD550C"/>
              </a:buClr>
              <a:buSzPct val="80000"/>
              <a:buNone/>
              <a:tabLst/>
              <a:defRPr/>
            </a:pPr>
            <a:r>
              <a:rPr kumimoji="0" lang="en-US" sz="2400" b="1"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Q:</a:t>
            </a:r>
            <a:r>
              <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  Which federal sponsors</a:t>
            </a:r>
            <a:r>
              <a:rPr kumimoji="0" lang="en-US" sz="2400" i="0" u="none" strike="noStrike" kern="1200" cap="none" spc="0" normalizeH="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 require COI training</a:t>
            </a:r>
            <a:r>
              <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a:t>
            </a:r>
          </a:p>
          <a:p>
            <a:pPr marL="0" lvl="0" indent="0">
              <a:buClr>
                <a:srgbClr val="DD550C"/>
              </a:buClr>
              <a:buNone/>
              <a:defRPr/>
            </a:pPr>
            <a:r>
              <a:rPr lang="en-US" sz="2400" b="1" dirty="0" smtClean="0">
                <a:solidFill>
                  <a:srgbClr val="DD550C"/>
                </a:solidFill>
                <a:latin typeface="Century Gothic" panose="020B0502020202020204"/>
              </a:rPr>
              <a:t>A</a:t>
            </a:r>
            <a:r>
              <a:rPr lang="en-US" sz="2400" b="1" dirty="0">
                <a:solidFill>
                  <a:srgbClr val="DD550C"/>
                </a:solidFill>
                <a:latin typeface="Century Gothic" panose="020B0502020202020204"/>
              </a:rPr>
              <a:t>:</a:t>
            </a:r>
            <a:r>
              <a:rPr lang="en-US" sz="2400" dirty="0">
                <a:solidFill>
                  <a:srgbClr val="DD550C"/>
                </a:solidFill>
                <a:latin typeface="Century Gothic" panose="020B0502020202020204"/>
              </a:rPr>
              <a:t>  </a:t>
            </a:r>
            <a:r>
              <a:rPr lang="en-US" sz="2400" dirty="0" smtClean="0">
                <a:solidFill>
                  <a:srgbClr val="DD550C"/>
                </a:solidFill>
                <a:latin typeface="Century Gothic" panose="020B0502020202020204"/>
              </a:rPr>
              <a:t>Public Health Service Agencies and some non-PHS agencies.  </a:t>
            </a:r>
          </a:p>
          <a:p>
            <a:pPr marL="0" lvl="0" indent="0">
              <a:buClr>
                <a:srgbClr val="DD550C"/>
              </a:buClr>
              <a:buNone/>
              <a:defRPr/>
            </a:pPr>
            <a:endParaRPr lang="en-US" sz="2400" dirty="0" smtClean="0">
              <a:solidFill>
                <a:srgbClr val="03244D"/>
              </a:solidFill>
              <a:latin typeface="Century Gothic" panose="020B0502020202020204"/>
            </a:endParaRPr>
          </a:p>
          <a:p>
            <a:pPr marL="0" lvl="0" indent="0">
              <a:buClr>
                <a:srgbClr val="DD550C"/>
              </a:buClr>
              <a:buNone/>
              <a:defRPr/>
            </a:pPr>
            <a:r>
              <a:rPr lang="en-US" sz="2400" b="1" dirty="0" smtClean="0">
                <a:solidFill>
                  <a:srgbClr val="03244D"/>
                </a:solidFill>
                <a:latin typeface="Century Gothic" panose="020B0502020202020204"/>
              </a:rPr>
              <a:t>Q</a:t>
            </a:r>
            <a:r>
              <a:rPr lang="en-US" sz="2400" b="1" dirty="0">
                <a:solidFill>
                  <a:srgbClr val="03244D"/>
                </a:solidFill>
                <a:latin typeface="Century Gothic" panose="020B0502020202020204"/>
              </a:rPr>
              <a:t>:</a:t>
            </a:r>
            <a:r>
              <a:rPr lang="en-US" sz="2400" dirty="0">
                <a:solidFill>
                  <a:srgbClr val="DD550C"/>
                </a:solidFill>
                <a:latin typeface="Century Gothic" panose="020B0502020202020204"/>
              </a:rPr>
              <a:t>  </a:t>
            </a:r>
            <a:r>
              <a:rPr lang="en-US" sz="2400" dirty="0" smtClean="0">
                <a:solidFill>
                  <a:srgbClr val="03244D"/>
                </a:solidFill>
                <a:latin typeface="Century Gothic" panose="020B0502020202020204"/>
              </a:rPr>
              <a:t>Name 2 PHS agencies. Name 2 Non-PHS agencies.</a:t>
            </a:r>
            <a:endParaRPr lang="en-US" sz="2400" dirty="0">
              <a:solidFill>
                <a:srgbClr val="03244D"/>
              </a:solidFill>
              <a:latin typeface="Century Gothic" panose="020B0502020202020204"/>
            </a:endParaRPr>
          </a:p>
          <a:p>
            <a:pPr marL="0" lvl="0" indent="0">
              <a:buClr>
                <a:srgbClr val="DD550C"/>
              </a:buClr>
              <a:buNone/>
              <a:defRPr/>
            </a:pPr>
            <a:endParaRPr lang="en-US" sz="2400" dirty="0">
              <a:solidFill>
                <a:srgbClr val="DD550C"/>
              </a:solidFill>
              <a:latin typeface="Century Gothic" panose="020B0502020202020204"/>
            </a:endParaRPr>
          </a:p>
          <a:p>
            <a:pPr marL="0" lvl="0" indent="0">
              <a:buClr>
                <a:srgbClr val="DD550C"/>
              </a:buClr>
              <a:buNone/>
              <a:defRPr/>
            </a:pPr>
            <a:endParaRPr lang="en-US" sz="2400" dirty="0">
              <a:solidFill>
                <a:srgbClr val="DD550C"/>
              </a:solidFill>
              <a:latin typeface="Century Gothic" panose="020B0502020202020204"/>
            </a:endParaRPr>
          </a:p>
          <a:p>
            <a:pPr marL="0" lvl="0" indent="0">
              <a:buClr>
                <a:srgbClr val="DD550C"/>
              </a:buClr>
              <a:buNone/>
              <a:defRPr/>
            </a:pP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lang="en-US" sz="2400" dirty="0">
              <a:solidFill>
                <a:srgbClr val="03244D"/>
              </a:solidFill>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kumimoji="0" lang="en-US" sz="2400" i="0" u="none" strike="noStrike" kern="1200" cap="none" spc="0" normalizeH="0" baseline="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457200" marR="0" lvl="0" indent="-457200" defTabSz="457200" rtl="0" eaLnBrk="1" fontAlgn="auto" latinLnBrk="0" hangingPunct="1">
              <a:lnSpc>
                <a:spcPct val="100000"/>
              </a:lnSpc>
              <a:spcBef>
                <a:spcPts val="1000"/>
              </a:spcBef>
              <a:spcAft>
                <a:spcPts val="0"/>
              </a:spcAft>
              <a:buClr>
                <a:srgbClr val="DD550C"/>
              </a:buClr>
              <a:buSzPct val="80000"/>
              <a:buFont typeface="+mj-lt"/>
              <a:buAutoNum type="arabicPeriod"/>
              <a:tabLst/>
              <a:defRPr/>
            </a:pP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Tree>
    <p:extLst>
      <p:ext uri="{BB962C8B-B14F-4D97-AF65-F5344CB8AC3E}">
        <p14:creationId xmlns:p14="http://schemas.microsoft.com/office/powerpoint/2010/main" val="47955675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3400" y="609600"/>
            <a:ext cx="8191500" cy="1384995"/>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COI/RCR  Q &amp; A</a:t>
            </a:r>
            <a:r>
              <a:rPr lang="en-US" sz="2800" dirty="0">
                <a:solidFill>
                  <a:srgbClr val="DD550C"/>
                </a:solidFill>
                <a:latin typeface="Helvetica Neue"/>
              </a:rPr>
              <a:t> </a:t>
            </a:r>
            <a:endParaRPr lang="en-US" sz="2800" dirty="0" smtClean="0">
              <a:solidFill>
                <a:srgbClr val="DD550C"/>
              </a:solidFill>
              <a:latin typeface="Helvetica Neue"/>
            </a:endParaRPr>
          </a:p>
          <a:p>
            <a:pPr algn="ctr"/>
            <a:r>
              <a:rPr lang="en-US" sz="2800" dirty="0" smtClean="0">
                <a:solidFill>
                  <a:srgbClr val="03244D"/>
                </a:solidFill>
                <a:latin typeface="Helvetica Neue"/>
              </a:rPr>
              <a:t>Public </a:t>
            </a:r>
            <a:r>
              <a:rPr lang="en-US" sz="2800" dirty="0">
                <a:solidFill>
                  <a:srgbClr val="03244D"/>
                </a:solidFill>
                <a:latin typeface="Helvetica Neue"/>
              </a:rPr>
              <a:t>Health Service (PHS) Agencies</a:t>
            </a:r>
            <a:endParaRPr lang="en-US" sz="2800" b="1" dirty="0" smtClean="0">
              <a:solidFill>
                <a:srgbClr val="03244D"/>
              </a:solidFill>
              <a:latin typeface="Century Gothic" panose="020B0502020202020204" pitchFamily="34" charset="0"/>
            </a:endParaRPr>
          </a:p>
          <a:p>
            <a:pPr algn="ct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476250" y="1600200"/>
            <a:ext cx="8305800" cy="4572001"/>
          </a:xfrm>
          <a:prstGeom prst="rect">
            <a:avLst/>
          </a:prstGeom>
          <a:solidFill>
            <a:schemeClr val="bg1"/>
          </a:solidFill>
        </p:spPr>
        <p:txBody>
          <a:bodyPr vert="horz" lIns="91440" tIns="45720" rIns="91440" bIns="45720" rtlCol="0">
            <a:normAutofit fontScale="55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a:buFont typeface="+mj-lt"/>
              <a:buAutoNum type="arabicPeriod"/>
            </a:pPr>
            <a:r>
              <a:rPr lang="en-US" sz="2400" dirty="0">
                <a:solidFill>
                  <a:srgbClr val="DD550C"/>
                </a:solidFill>
                <a:latin typeface="Helvetica Neue"/>
              </a:rPr>
              <a:t>Administration for Children and Families (ACF</a:t>
            </a:r>
            <a:r>
              <a:rPr lang="en-US" sz="2400" dirty="0" smtClean="0">
                <a:solidFill>
                  <a:srgbClr val="DD550C"/>
                </a:solidFill>
                <a:latin typeface="Helvetica Neue"/>
              </a:rPr>
              <a:t>)</a:t>
            </a:r>
          </a:p>
          <a:p>
            <a:pPr>
              <a:buFont typeface="+mj-lt"/>
              <a:buAutoNum type="arabicPeriod"/>
            </a:pPr>
            <a:r>
              <a:rPr lang="en-US" sz="2400" dirty="0">
                <a:solidFill>
                  <a:srgbClr val="DD550C"/>
                </a:solidFill>
                <a:latin typeface="Helvetica Neue"/>
              </a:rPr>
              <a:t>Administration for Community Living (ACL</a:t>
            </a:r>
            <a:r>
              <a:rPr lang="en-US" sz="2400" dirty="0" smtClean="0">
                <a:solidFill>
                  <a:srgbClr val="DD550C"/>
                </a:solidFill>
                <a:latin typeface="Helvetica Neue"/>
              </a:rPr>
              <a:t>)</a:t>
            </a:r>
          </a:p>
          <a:p>
            <a:pPr>
              <a:buFont typeface="+mj-lt"/>
              <a:buAutoNum type="arabicPeriod"/>
            </a:pPr>
            <a:r>
              <a:rPr lang="en-US" sz="2400" dirty="0">
                <a:solidFill>
                  <a:srgbClr val="DD550C"/>
                </a:solidFill>
                <a:latin typeface="Helvetica Neue"/>
              </a:rPr>
              <a:t>Agency for Healthcare Research and Quality (AHRQ)</a:t>
            </a:r>
          </a:p>
          <a:p>
            <a:pPr>
              <a:buFont typeface="+mj-lt"/>
              <a:buAutoNum type="arabicPeriod"/>
            </a:pPr>
            <a:r>
              <a:rPr lang="en-US" sz="2400" dirty="0">
                <a:solidFill>
                  <a:srgbClr val="DD550C"/>
                </a:solidFill>
                <a:latin typeface="Helvetica Neue"/>
              </a:rPr>
              <a:t>Agency for Toxic Substances and Disease Registry (ATSDR)</a:t>
            </a:r>
          </a:p>
          <a:p>
            <a:pPr>
              <a:buFont typeface="+mj-lt"/>
              <a:buAutoNum type="arabicPeriod"/>
            </a:pPr>
            <a:r>
              <a:rPr lang="en-US" sz="2400" dirty="0">
                <a:solidFill>
                  <a:srgbClr val="DD550C"/>
                </a:solidFill>
                <a:latin typeface="Helvetica Neue"/>
              </a:rPr>
              <a:t>Centers for Disease Control and Prevention (CDC)</a:t>
            </a:r>
          </a:p>
          <a:p>
            <a:pPr>
              <a:buFont typeface="+mj-lt"/>
              <a:buAutoNum type="arabicPeriod"/>
            </a:pPr>
            <a:r>
              <a:rPr lang="en-US" sz="2400" dirty="0">
                <a:solidFill>
                  <a:srgbClr val="DD550C"/>
                </a:solidFill>
                <a:latin typeface="Helvetica Neue"/>
              </a:rPr>
              <a:t>Food and Drug Administration (FDA)</a:t>
            </a:r>
          </a:p>
          <a:p>
            <a:pPr>
              <a:buFont typeface="+mj-lt"/>
              <a:buAutoNum type="arabicPeriod"/>
            </a:pPr>
            <a:r>
              <a:rPr lang="en-US" sz="2400" dirty="0">
                <a:solidFill>
                  <a:srgbClr val="DD550C"/>
                </a:solidFill>
                <a:latin typeface="Helvetica Neue"/>
              </a:rPr>
              <a:t>Health Resources and Services Administration (HRSA)</a:t>
            </a:r>
          </a:p>
          <a:p>
            <a:pPr>
              <a:buFont typeface="+mj-lt"/>
              <a:buAutoNum type="arabicPeriod"/>
            </a:pPr>
            <a:r>
              <a:rPr lang="en-US" sz="2400" dirty="0">
                <a:solidFill>
                  <a:srgbClr val="DD550C"/>
                </a:solidFill>
                <a:latin typeface="Helvetica Neue"/>
              </a:rPr>
              <a:t>Indian Health Service (IHS)</a:t>
            </a:r>
          </a:p>
          <a:p>
            <a:pPr>
              <a:buFont typeface="+mj-lt"/>
              <a:buAutoNum type="arabicPeriod"/>
            </a:pPr>
            <a:r>
              <a:rPr lang="en-US" sz="2400" dirty="0">
                <a:solidFill>
                  <a:srgbClr val="DD550C"/>
                </a:solidFill>
                <a:latin typeface="Helvetica Neue"/>
              </a:rPr>
              <a:t>National Institutes of Health (NIH)</a:t>
            </a:r>
          </a:p>
          <a:p>
            <a:pPr>
              <a:buFont typeface="+mj-lt"/>
              <a:buAutoNum type="arabicPeriod"/>
            </a:pPr>
            <a:r>
              <a:rPr lang="en-US" sz="2400" dirty="0">
                <a:solidFill>
                  <a:srgbClr val="DD550C"/>
                </a:solidFill>
                <a:latin typeface="Helvetica Neue"/>
              </a:rPr>
              <a:t>Office of Global Affairs (OG)</a:t>
            </a:r>
          </a:p>
          <a:p>
            <a:pPr>
              <a:buFont typeface="+mj-lt"/>
              <a:buAutoNum type="arabicPeriod"/>
            </a:pPr>
            <a:r>
              <a:rPr lang="en-US" sz="2400" dirty="0">
                <a:solidFill>
                  <a:srgbClr val="DD550C"/>
                </a:solidFill>
                <a:latin typeface="Helvetica Neue"/>
              </a:rPr>
              <a:t>Office of the Assistant Secretary for Health (OASH)</a:t>
            </a:r>
          </a:p>
          <a:p>
            <a:pPr>
              <a:buFont typeface="+mj-lt"/>
              <a:buAutoNum type="arabicPeriod"/>
            </a:pPr>
            <a:r>
              <a:rPr lang="en-US" sz="2400" dirty="0">
                <a:solidFill>
                  <a:srgbClr val="DD550C"/>
                </a:solidFill>
                <a:latin typeface="Helvetica Neue"/>
              </a:rPr>
              <a:t>Office of the Assistant Secretary for Planning and Evaluation</a:t>
            </a:r>
          </a:p>
          <a:p>
            <a:pPr>
              <a:buFont typeface="+mj-lt"/>
              <a:buAutoNum type="arabicPeriod"/>
            </a:pPr>
            <a:r>
              <a:rPr lang="en-US" sz="2400" dirty="0">
                <a:solidFill>
                  <a:srgbClr val="DD550C"/>
                </a:solidFill>
                <a:latin typeface="Helvetica Neue"/>
              </a:rPr>
              <a:t>Office of the Assistant Secretary for Preparedness and Response (ASPR)</a:t>
            </a:r>
          </a:p>
          <a:p>
            <a:pPr>
              <a:buFont typeface="+mj-lt"/>
              <a:buAutoNum type="arabicPeriod"/>
            </a:pPr>
            <a:r>
              <a:rPr lang="en-US" sz="2400" dirty="0">
                <a:solidFill>
                  <a:srgbClr val="DD550C"/>
                </a:solidFill>
                <a:latin typeface="Helvetica Neue"/>
              </a:rPr>
              <a:t>Office of Public Health and Science</a:t>
            </a:r>
          </a:p>
          <a:p>
            <a:pPr>
              <a:buFont typeface="+mj-lt"/>
              <a:buAutoNum type="arabicPeriod"/>
            </a:pPr>
            <a:r>
              <a:rPr lang="en-US" sz="2400" dirty="0">
                <a:solidFill>
                  <a:srgbClr val="DD550C"/>
                </a:solidFill>
                <a:latin typeface="Helvetica Neue"/>
              </a:rPr>
              <a:t>Substance Abuse and Mental Health Services Administration (SAMHSA)</a:t>
            </a:r>
          </a:p>
          <a:p>
            <a:pPr marL="0" lvl="0" indent="0">
              <a:buClr>
                <a:srgbClr val="DD550C"/>
              </a:buClr>
              <a:buNone/>
              <a:defRPr/>
            </a:pPr>
            <a:endParaRPr lang="en-US" sz="2400" dirty="0">
              <a:solidFill>
                <a:srgbClr val="DD550C"/>
              </a:solidFill>
              <a:latin typeface="Century Gothic" panose="020B0502020202020204"/>
            </a:endParaRPr>
          </a:p>
          <a:p>
            <a:pPr marL="0" lvl="0" indent="0">
              <a:buClr>
                <a:srgbClr val="DD550C"/>
              </a:buClr>
              <a:buNone/>
              <a:defRPr/>
            </a:pPr>
            <a:endParaRPr lang="en-US" sz="2400" dirty="0">
              <a:solidFill>
                <a:srgbClr val="DD550C"/>
              </a:solidFill>
              <a:latin typeface="Century Gothic" panose="020B0502020202020204"/>
            </a:endParaRPr>
          </a:p>
          <a:p>
            <a:pPr marL="0" lvl="0" indent="0">
              <a:buClr>
                <a:srgbClr val="DD550C"/>
              </a:buClr>
              <a:buNone/>
              <a:defRPr/>
            </a:pP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lang="en-US" sz="2400" dirty="0">
              <a:solidFill>
                <a:srgbClr val="03244D"/>
              </a:solidFill>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kumimoji="0" lang="en-US" sz="2400" i="0" u="none" strike="noStrike" kern="1200" cap="none" spc="0" normalizeH="0" baseline="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457200" marR="0" lvl="0" indent="-457200" defTabSz="457200" rtl="0" eaLnBrk="1" fontAlgn="auto" latinLnBrk="0" hangingPunct="1">
              <a:lnSpc>
                <a:spcPct val="100000"/>
              </a:lnSpc>
              <a:spcBef>
                <a:spcPts val="1000"/>
              </a:spcBef>
              <a:spcAft>
                <a:spcPts val="0"/>
              </a:spcAft>
              <a:buClr>
                <a:srgbClr val="DD550C"/>
              </a:buClr>
              <a:buSzPct val="80000"/>
              <a:buFont typeface="+mj-lt"/>
              <a:buAutoNum type="arabicPeriod"/>
              <a:tabLst/>
              <a:defRPr/>
            </a:pP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Tree>
    <p:extLst>
      <p:ext uri="{BB962C8B-B14F-4D97-AF65-F5344CB8AC3E}">
        <p14:creationId xmlns:p14="http://schemas.microsoft.com/office/powerpoint/2010/main" val="3768226848"/>
      </p:ext>
    </p:extLst>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3400" y="609600"/>
            <a:ext cx="8191500" cy="954107"/>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COI/RCR  Q &amp; A</a:t>
            </a:r>
            <a:r>
              <a:rPr lang="en-US" sz="2800" dirty="0">
                <a:solidFill>
                  <a:srgbClr val="DD550C"/>
                </a:solidFill>
                <a:latin typeface="Helvetica Neue"/>
              </a:rPr>
              <a:t> </a:t>
            </a:r>
            <a:endParaRPr lang="en-US" sz="2800" dirty="0" smtClean="0">
              <a:solidFill>
                <a:srgbClr val="DD550C"/>
              </a:solidFill>
              <a:latin typeface="Helvetica Neue"/>
            </a:endParaRPr>
          </a:p>
          <a:p>
            <a:pPr algn="ctr"/>
            <a:r>
              <a:rPr lang="en-US" sz="2800" dirty="0">
                <a:solidFill>
                  <a:srgbClr val="03244D"/>
                </a:solidFill>
                <a:latin typeface="Helvetica Neue"/>
              </a:rPr>
              <a:t>Non-PHS Agencies</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476250" y="1600200"/>
            <a:ext cx="8305800" cy="4572001"/>
          </a:xfrm>
          <a:prstGeom prst="rect">
            <a:avLst/>
          </a:prstGeom>
          <a:solidFill>
            <a:schemeClr val="bg1"/>
          </a:solidFill>
        </p:spPr>
        <p:txBody>
          <a:bodyPr vert="horz" lIns="91440" tIns="45720" rIns="91440" bIns="45720" rtlCol="0">
            <a:normAutofit fontScale="85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457200" lvl="0" indent="-457200">
              <a:buClr>
                <a:schemeClr val="tx2">
                  <a:lumMod val="60000"/>
                  <a:lumOff val="40000"/>
                </a:schemeClr>
              </a:buClr>
              <a:buFont typeface="+mj-lt"/>
              <a:buAutoNum type="arabicPeriod"/>
              <a:defRPr/>
            </a:pPr>
            <a:r>
              <a:rPr lang="en-US" sz="2400" dirty="0">
                <a:solidFill>
                  <a:srgbClr val="DD550C"/>
                </a:solidFill>
                <a:latin typeface="Century Gothic" panose="020B0502020202020204"/>
              </a:rPr>
              <a:t>Alliance for Lupus Research (ALR)</a:t>
            </a:r>
          </a:p>
          <a:p>
            <a:pPr marL="457200" lvl="0" indent="-457200">
              <a:buClr>
                <a:schemeClr val="tx2">
                  <a:lumMod val="60000"/>
                  <a:lumOff val="40000"/>
                </a:schemeClr>
              </a:buClr>
              <a:buFont typeface="+mj-lt"/>
              <a:buAutoNum type="arabicPeriod"/>
              <a:defRPr/>
            </a:pPr>
            <a:r>
              <a:rPr lang="en-US" sz="2400" dirty="0">
                <a:solidFill>
                  <a:srgbClr val="DD550C"/>
                </a:solidFill>
                <a:latin typeface="Century Gothic" panose="020B0502020202020204"/>
              </a:rPr>
              <a:t>Alpha-1 Foundation</a:t>
            </a:r>
          </a:p>
          <a:p>
            <a:pPr marL="457200" lvl="0" indent="-457200">
              <a:buClr>
                <a:schemeClr val="tx2">
                  <a:lumMod val="60000"/>
                  <a:lumOff val="40000"/>
                </a:schemeClr>
              </a:buClr>
              <a:buFont typeface="+mj-lt"/>
              <a:buAutoNum type="arabicPeriod"/>
              <a:defRPr/>
            </a:pPr>
            <a:r>
              <a:rPr lang="en-US" sz="2400" dirty="0">
                <a:solidFill>
                  <a:srgbClr val="DD550C"/>
                </a:solidFill>
                <a:latin typeface="Century Gothic" panose="020B0502020202020204"/>
              </a:rPr>
              <a:t>American Asthma Foundation</a:t>
            </a:r>
          </a:p>
          <a:p>
            <a:pPr marL="457200" lvl="0" indent="-457200">
              <a:buClr>
                <a:schemeClr val="tx2">
                  <a:lumMod val="60000"/>
                  <a:lumOff val="40000"/>
                </a:schemeClr>
              </a:buClr>
              <a:buFont typeface="+mj-lt"/>
              <a:buAutoNum type="arabicPeriod"/>
              <a:defRPr/>
            </a:pPr>
            <a:r>
              <a:rPr lang="en-US" sz="2400" dirty="0">
                <a:solidFill>
                  <a:srgbClr val="DD550C"/>
                </a:solidFill>
                <a:latin typeface="Century Gothic" panose="020B0502020202020204"/>
              </a:rPr>
              <a:t>American Cancer Society (ACS)</a:t>
            </a:r>
          </a:p>
          <a:p>
            <a:pPr marL="457200" lvl="0" indent="-457200">
              <a:buClr>
                <a:schemeClr val="tx2">
                  <a:lumMod val="60000"/>
                  <a:lumOff val="40000"/>
                </a:schemeClr>
              </a:buClr>
              <a:buFont typeface="+mj-lt"/>
              <a:buAutoNum type="arabicPeriod"/>
              <a:defRPr/>
            </a:pPr>
            <a:r>
              <a:rPr lang="en-US" sz="2400" dirty="0">
                <a:solidFill>
                  <a:srgbClr val="DD550C"/>
                </a:solidFill>
                <a:latin typeface="Century Gothic" panose="020B0502020202020204"/>
              </a:rPr>
              <a:t>American Heart Association (AHA)</a:t>
            </a:r>
          </a:p>
          <a:p>
            <a:pPr marL="457200" lvl="0" indent="-457200">
              <a:buClr>
                <a:schemeClr val="tx2">
                  <a:lumMod val="60000"/>
                  <a:lumOff val="40000"/>
                </a:schemeClr>
              </a:buClr>
              <a:buFont typeface="+mj-lt"/>
              <a:buAutoNum type="arabicPeriod"/>
              <a:defRPr/>
            </a:pPr>
            <a:r>
              <a:rPr lang="en-US" sz="2400" dirty="0">
                <a:solidFill>
                  <a:srgbClr val="DD550C"/>
                </a:solidFill>
                <a:latin typeface="Century Gothic" panose="020B0502020202020204"/>
              </a:rPr>
              <a:t>American Lung Association (ALA)</a:t>
            </a:r>
          </a:p>
          <a:p>
            <a:pPr marL="457200" lvl="0" indent="-457200">
              <a:buClr>
                <a:schemeClr val="tx2">
                  <a:lumMod val="60000"/>
                  <a:lumOff val="40000"/>
                </a:schemeClr>
              </a:buClr>
              <a:buFont typeface="+mj-lt"/>
              <a:buAutoNum type="arabicPeriod"/>
              <a:defRPr/>
            </a:pPr>
            <a:r>
              <a:rPr lang="en-US" sz="2400" dirty="0">
                <a:solidFill>
                  <a:srgbClr val="DD550C"/>
                </a:solidFill>
                <a:latin typeface="Century Gothic" panose="020B0502020202020204"/>
              </a:rPr>
              <a:t>Arthritis Foundation (AF)</a:t>
            </a:r>
          </a:p>
          <a:p>
            <a:pPr marL="457200" lvl="0" indent="-457200">
              <a:buClr>
                <a:schemeClr val="tx2">
                  <a:lumMod val="60000"/>
                  <a:lumOff val="40000"/>
                </a:schemeClr>
              </a:buClr>
              <a:buFont typeface="+mj-lt"/>
              <a:buAutoNum type="arabicPeriod"/>
              <a:defRPr/>
            </a:pPr>
            <a:r>
              <a:rPr lang="en-US" sz="2400" dirty="0" err="1">
                <a:solidFill>
                  <a:srgbClr val="DD550C"/>
                </a:solidFill>
                <a:latin typeface="Century Gothic" panose="020B0502020202020204"/>
              </a:rPr>
              <a:t>CurePSP</a:t>
            </a:r>
            <a:endParaRPr lang="en-US" sz="2400" dirty="0">
              <a:solidFill>
                <a:srgbClr val="DD550C"/>
              </a:solidFill>
              <a:latin typeface="Century Gothic" panose="020B0502020202020204"/>
            </a:endParaRPr>
          </a:p>
          <a:p>
            <a:pPr marL="457200" lvl="0" indent="-457200">
              <a:buClr>
                <a:schemeClr val="tx2">
                  <a:lumMod val="60000"/>
                  <a:lumOff val="40000"/>
                </a:schemeClr>
              </a:buClr>
              <a:buFont typeface="+mj-lt"/>
              <a:buAutoNum type="arabicPeriod"/>
              <a:defRPr/>
            </a:pPr>
            <a:r>
              <a:rPr lang="en-US" sz="2400" dirty="0">
                <a:solidFill>
                  <a:srgbClr val="DD550C"/>
                </a:solidFill>
                <a:latin typeface="Century Gothic" panose="020B0502020202020204"/>
              </a:rPr>
              <a:t>Juvenile Diabetes Research Foundation (JDRF)</a:t>
            </a:r>
          </a:p>
          <a:p>
            <a:pPr marL="457200" lvl="0" indent="-457200">
              <a:buClr>
                <a:schemeClr val="tx2">
                  <a:lumMod val="60000"/>
                  <a:lumOff val="40000"/>
                </a:schemeClr>
              </a:buClr>
              <a:buFont typeface="+mj-lt"/>
              <a:buAutoNum type="arabicPeriod"/>
              <a:defRPr/>
            </a:pPr>
            <a:r>
              <a:rPr lang="en-US" sz="2400" dirty="0">
                <a:solidFill>
                  <a:srgbClr val="DD550C"/>
                </a:solidFill>
                <a:latin typeface="Century Gothic" panose="020B0502020202020204"/>
              </a:rPr>
              <a:t>Lupus Foundation of America (LFA)</a:t>
            </a:r>
          </a:p>
          <a:p>
            <a:pPr marL="457200" lvl="0" indent="-457200">
              <a:buClr>
                <a:schemeClr val="tx2">
                  <a:lumMod val="60000"/>
                  <a:lumOff val="40000"/>
                </a:schemeClr>
              </a:buClr>
              <a:buFont typeface="+mj-lt"/>
              <a:buAutoNum type="arabicPeriod"/>
              <a:defRPr/>
            </a:pPr>
            <a:r>
              <a:rPr lang="en-US" sz="2400" dirty="0">
                <a:solidFill>
                  <a:srgbClr val="DD550C"/>
                </a:solidFill>
                <a:latin typeface="Century Gothic" panose="020B0502020202020204"/>
              </a:rPr>
              <a:t>Patient-Centered Outcomes Research Institute (PCORI)</a:t>
            </a:r>
          </a:p>
          <a:p>
            <a:pPr marL="457200" lvl="0" indent="-457200">
              <a:buClr>
                <a:schemeClr val="tx2">
                  <a:lumMod val="60000"/>
                  <a:lumOff val="40000"/>
                </a:schemeClr>
              </a:buClr>
              <a:buFont typeface="+mj-lt"/>
              <a:buAutoNum type="arabicPeriod"/>
              <a:defRPr/>
            </a:pPr>
            <a:r>
              <a:rPr lang="en-US" sz="2400" dirty="0">
                <a:solidFill>
                  <a:srgbClr val="DD550C"/>
                </a:solidFill>
                <a:latin typeface="Century Gothic" panose="020B0502020202020204"/>
              </a:rPr>
              <a:t>Susan G. Komen for the Cure</a:t>
            </a: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
        <p:nvSpPr>
          <p:cNvPr id="2" name="TextBox 1"/>
          <p:cNvSpPr txBox="1"/>
          <p:nvPr/>
        </p:nvSpPr>
        <p:spPr>
          <a:xfrm>
            <a:off x="6705600" y="1905000"/>
            <a:ext cx="2019300" cy="923330"/>
          </a:xfrm>
          <a:prstGeom prst="rect">
            <a:avLst/>
          </a:prstGeom>
          <a:noFill/>
          <a:ln>
            <a:solidFill>
              <a:schemeClr val="accent1">
                <a:shade val="50000"/>
              </a:schemeClr>
            </a:solidFill>
          </a:ln>
        </p:spPr>
        <p:txBody>
          <a:bodyPr wrap="square" rtlCol="0">
            <a:spAutoFit/>
          </a:bodyPr>
          <a:lstStyle/>
          <a:p>
            <a:r>
              <a:rPr lang="en-US" b="1" dirty="0" smtClean="0">
                <a:solidFill>
                  <a:srgbClr val="03244D"/>
                </a:solidFill>
              </a:rPr>
              <a:t>Varies.  Check with individual sponsor to confirm.</a:t>
            </a:r>
            <a:endParaRPr lang="en-US" b="1" dirty="0">
              <a:solidFill>
                <a:srgbClr val="03244D"/>
              </a:solidFill>
            </a:endParaRPr>
          </a:p>
        </p:txBody>
      </p:sp>
    </p:spTree>
    <p:extLst>
      <p:ext uri="{BB962C8B-B14F-4D97-AF65-F5344CB8AC3E}">
        <p14:creationId xmlns:p14="http://schemas.microsoft.com/office/powerpoint/2010/main" val="158038842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4600" y="609600"/>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COI/RCR  Q &amp; A</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419100" y="1219200"/>
            <a:ext cx="8305800" cy="457200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lvl="0" indent="0" algn="just">
              <a:buClr>
                <a:srgbClr val="DD550C"/>
              </a:buClr>
              <a:buNone/>
              <a:defRPr/>
            </a:pPr>
            <a:r>
              <a:rPr kumimoji="0" lang="en-US" sz="2400" b="1"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Q:</a:t>
            </a:r>
            <a:r>
              <a:rPr lang="en-US" sz="2400" dirty="0">
                <a:solidFill>
                  <a:srgbClr val="03244D"/>
                </a:solidFill>
                <a:latin typeface="Century Gothic" panose="020B0502020202020204"/>
              </a:rPr>
              <a:t>  When does the PHS require COI training to be 		 complete?</a:t>
            </a:r>
          </a:p>
          <a:p>
            <a:pPr marL="0" lvl="0" indent="0">
              <a:buClr>
                <a:srgbClr val="DD550C"/>
              </a:buClr>
              <a:buNone/>
              <a:defRPr/>
            </a:pPr>
            <a:r>
              <a:rPr lang="en-US" sz="2400" b="1" dirty="0" smtClean="0">
                <a:solidFill>
                  <a:srgbClr val="DD550C"/>
                </a:solidFill>
                <a:latin typeface="Century Gothic" panose="020B0502020202020204"/>
              </a:rPr>
              <a:t>A</a:t>
            </a:r>
            <a:r>
              <a:rPr lang="en-US" sz="2400" b="1" dirty="0">
                <a:solidFill>
                  <a:srgbClr val="DD550C"/>
                </a:solidFill>
                <a:latin typeface="Century Gothic" panose="020B0502020202020204"/>
              </a:rPr>
              <a:t>:  </a:t>
            </a:r>
            <a:r>
              <a:rPr lang="en-US" sz="2400" dirty="0">
                <a:solidFill>
                  <a:srgbClr val="DD550C"/>
                </a:solidFill>
                <a:latin typeface="Century Gothic" panose="020B0502020202020204"/>
              </a:rPr>
              <a:t>Investigators must complete COI training prior to 	engaging in research related to any PHS-funded 	grant 	and at least every four years.</a:t>
            </a:r>
          </a:p>
          <a:p>
            <a:pPr marL="0" lvl="0" indent="0">
              <a:buClr>
                <a:srgbClr val="DD550C"/>
              </a:buClr>
              <a:buNone/>
              <a:defRPr/>
            </a:pPr>
            <a:endParaRPr lang="en-US" sz="2400" dirty="0" smtClean="0">
              <a:solidFill>
                <a:srgbClr val="DD550C"/>
              </a:solidFill>
              <a:latin typeface="Century Gothic" panose="020B0502020202020204"/>
            </a:endParaRPr>
          </a:p>
          <a:p>
            <a:pPr marL="0" lvl="0" indent="0">
              <a:buClr>
                <a:srgbClr val="DD550C"/>
              </a:buClr>
              <a:buNone/>
              <a:defRPr/>
            </a:pPr>
            <a:r>
              <a:rPr kumimoji="0" lang="en-US" sz="2400" b="1"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Q:</a:t>
            </a:r>
            <a:r>
              <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  Which federal sponsors require RCR training?</a:t>
            </a:r>
          </a:p>
          <a:p>
            <a:pPr marL="0" lvl="0" indent="0">
              <a:buClr>
                <a:srgbClr val="DD550C"/>
              </a:buClr>
              <a:buNone/>
              <a:defRPr/>
            </a:pPr>
            <a:r>
              <a:rPr lang="en-US" sz="2400" b="1" dirty="0" smtClean="0">
                <a:solidFill>
                  <a:srgbClr val="DD550C"/>
                </a:solidFill>
                <a:latin typeface="Century Gothic" panose="020B0502020202020204"/>
              </a:rPr>
              <a:t>A:</a:t>
            </a:r>
            <a:r>
              <a:rPr lang="en-US" sz="2400" dirty="0" smtClean="0">
                <a:solidFill>
                  <a:srgbClr val="DD550C"/>
                </a:solidFill>
                <a:latin typeface="Century Gothic" panose="020B0502020202020204"/>
              </a:rPr>
              <a:t>   NSF – National Science Foundation</a:t>
            </a:r>
          </a:p>
          <a:p>
            <a:pPr marL="0" lvl="0" indent="0">
              <a:buClr>
                <a:srgbClr val="DD550C"/>
              </a:buClr>
              <a:buNone/>
              <a:defRPr/>
            </a:pPr>
            <a:r>
              <a:rPr lang="en-US" sz="2400" dirty="0" smtClean="0">
                <a:solidFill>
                  <a:srgbClr val="DD550C"/>
                </a:solidFill>
                <a:latin typeface="Century Gothic" panose="020B0502020202020204"/>
              </a:rPr>
              <a:t>	 NIH – National Institutes of Health</a:t>
            </a:r>
          </a:p>
          <a:p>
            <a:pPr marL="0" lvl="0" indent="0">
              <a:buClr>
                <a:srgbClr val="DD550C"/>
              </a:buClr>
              <a:buNone/>
              <a:defRPr/>
            </a:pPr>
            <a:r>
              <a:rPr lang="en-US" sz="2400" dirty="0" smtClean="0">
                <a:solidFill>
                  <a:srgbClr val="DD550C"/>
                </a:solidFill>
                <a:latin typeface="Century Gothic" panose="020B0502020202020204"/>
              </a:rPr>
              <a:t>	 USDA-NIFA – </a:t>
            </a:r>
            <a:r>
              <a:rPr lang="en-US" sz="1200" dirty="0" smtClean="0">
                <a:solidFill>
                  <a:srgbClr val="DD550C"/>
                </a:solidFill>
                <a:latin typeface="Century Gothic" panose="020B0502020202020204"/>
              </a:rPr>
              <a:t>United States Dept. of Agriculture – National Institute of Food &amp; Agriculture</a:t>
            </a:r>
          </a:p>
          <a:p>
            <a:pPr marL="0" lvl="0" indent="0">
              <a:buClr>
                <a:srgbClr val="DD550C"/>
              </a:buClr>
              <a:buNone/>
              <a:defRPr/>
            </a:pP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lang="en-US" sz="2400" dirty="0">
              <a:solidFill>
                <a:srgbClr val="03244D"/>
              </a:solidFill>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kumimoji="0" lang="en-US" sz="2400" i="0" u="none" strike="noStrike" kern="1200" cap="none" spc="0" normalizeH="0" baseline="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457200" marR="0" lvl="0" indent="-457200" defTabSz="457200" rtl="0" eaLnBrk="1" fontAlgn="auto" latinLnBrk="0" hangingPunct="1">
              <a:lnSpc>
                <a:spcPct val="100000"/>
              </a:lnSpc>
              <a:spcBef>
                <a:spcPts val="1000"/>
              </a:spcBef>
              <a:spcAft>
                <a:spcPts val="0"/>
              </a:spcAft>
              <a:buClr>
                <a:srgbClr val="DD550C"/>
              </a:buClr>
              <a:buSzPct val="80000"/>
              <a:buFont typeface="+mj-lt"/>
              <a:buAutoNum type="arabicPeriod"/>
              <a:tabLst/>
              <a:defRPr/>
            </a:pP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Tree>
    <p:extLst>
      <p:ext uri="{BB962C8B-B14F-4D97-AF65-F5344CB8AC3E}">
        <p14:creationId xmlns:p14="http://schemas.microsoft.com/office/powerpoint/2010/main" val="9100255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4600" y="609600"/>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COI/RCR  Q &amp; A</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419100" y="1219200"/>
            <a:ext cx="8305800" cy="457200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lvl="0" indent="0">
              <a:buClr>
                <a:srgbClr val="DD550C"/>
              </a:buClr>
              <a:buNone/>
              <a:defRPr/>
            </a:pPr>
            <a:r>
              <a:rPr kumimoji="0" lang="en-US" sz="2400" b="1"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Q:</a:t>
            </a:r>
            <a:r>
              <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  Does USDA-NIFA require RCR training for everyone on a</a:t>
            </a:r>
            <a:r>
              <a:rPr kumimoji="0" lang="en-US" sz="2400" i="0" u="none" strike="noStrike" kern="1200" cap="none" spc="0" normalizeH="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 </a:t>
            </a:r>
            <a:r>
              <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project?</a:t>
            </a:r>
          </a:p>
          <a:p>
            <a:pPr marL="0" lvl="0" indent="0">
              <a:buClr>
                <a:srgbClr val="DD550C"/>
              </a:buClr>
              <a:buNone/>
              <a:defRPr/>
            </a:pPr>
            <a:r>
              <a:rPr lang="en-US" sz="2400" b="1" dirty="0" smtClean="0">
                <a:solidFill>
                  <a:srgbClr val="DD550C"/>
                </a:solidFill>
                <a:latin typeface="Century Gothic" panose="020B0502020202020204"/>
              </a:rPr>
              <a:t>A</a:t>
            </a:r>
            <a:r>
              <a:rPr lang="en-US" sz="2400" b="1" dirty="0">
                <a:solidFill>
                  <a:srgbClr val="DD550C"/>
                </a:solidFill>
                <a:latin typeface="Century Gothic" panose="020B0502020202020204"/>
              </a:rPr>
              <a:t>:</a:t>
            </a:r>
            <a:r>
              <a:rPr lang="en-US" sz="2400" dirty="0">
                <a:solidFill>
                  <a:srgbClr val="DD550C"/>
                </a:solidFill>
                <a:latin typeface="Century Gothic" panose="020B0502020202020204"/>
              </a:rPr>
              <a:t>   </a:t>
            </a:r>
            <a:r>
              <a:rPr lang="en-US" sz="2400" dirty="0" smtClean="0">
                <a:solidFill>
                  <a:srgbClr val="DD550C"/>
                </a:solidFill>
                <a:latin typeface="Century Gothic" panose="020B0502020202020204"/>
              </a:rPr>
              <a:t>Yes. By </a:t>
            </a:r>
            <a:r>
              <a:rPr lang="en-US" sz="2400" dirty="0">
                <a:solidFill>
                  <a:srgbClr val="DD550C"/>
                </a:solidFill>
                <a:latin typeface="Century Gothic" panose="020B0502020202020204"/>
              </a:rPr>
              <a:t>accepting a NIFA award the grantee assures that </a:t>
            </a:r>
            <a:r>
              <a:rPr lang="en-US" sz="2400" dirty="0" smtClean="0">
                <a:solidFill>
                  <a:srgbClr val="DD550C"/>
                </a:solidFill>
                <a:latin typeface="Century Gothic" panose="020B0502020202020204"/>
              </a:rPr>
              <a:t>program directors</a:t>
            </a:r>
            <a:r>
              <a:rPr lang="en-US" sz="2400" dirty="0">
                <a:solidFill>
                  <a:srgbClr val="DD550C"/>
                </a:solidFill>
                <a:latin typeface="Century Gothic" panose="020B0502020202020204"/>
              </a:rPr>
              <a:t>, faculty, undergraduate students, graduate students, </a:t>
            </a:r>
            <a:r>
              <a:rPr lang="en-US" sz="2400" dirty="0" smtClean="0">
                <a:solidFill>
                  <a:srgbClr val="DD550C"/>
                </a:solidFill>
                <a:latin typeface="Century Gothic" panose="020B0502020202020204"/>
              </a:rPr>
              <a:t>postdoctoral </a:t>
            </a:r>
            <a:r>
              <a:rPr lang="en-US" sz="2400" dirty="0">
                <a:solidFill>
                  <a:srgbClr val="DD550C"/>
                </a:solidFill>
                <a:latin typeface="Century Gothic" panose="020B0502020202020204"/>
              </a:rPr>
              <a:t>researchers, and </a:t>
            </a:r>
            <a:r>
              <a:rPr lang="en-US" sz="2400" dirty="0" smtClean="0">
                <a:solidFill>
                  <a:srgbClr val="DD550C"/>
                </a:solidFill>
                <a:latin typeface="Century Gothic" panose="020B0502020202020204"/>
              </a:rPr>
              <a:t>any staff </a:t>
            </a:r>
            <a:r>
              <a:rPr lang="en-US" sz="2400" dirty="0">
                <a:solidFill>
                  <a:srgbClr val="DD550C"/>
                </a:solidFill>
                <a:latin typeface="Century Gothic" panose="020B0502020202020204"/>
              </a:rPr>
              <a:t>participating in </a:t>
            </a:r>
            <a:r>
              <a:rPr lang="en-US" sz="2400" dirty="0" smtClean="0">
                <a:solidFill>
                  <a:srgbClr val="DD550C"/>
                </a:solidFill>
                <a:latin typeface="Century Gothic" panose="020B0502020202020204"/>
              </a:rPr>
              <a:t>the research </a:t>
            </a:r>
            <a:r>
              <a:rPr lang="en-US" sz="2400" dirty="0">
                <a:solidFill>
                  <a:srgbClr val="DD550C"/>
                </a:solidFill>
                <a:latin typeface="Century Gothic" panose="020B0502020202020204"/>
              </a:rPr>
              <a:t>project receive appropriate training and oversight in </a:t>
            </a:r>
            <a:r>
              <a:rPr lang="en-US" sz="2400" dirty="0" smtClean="0">
                <a:solidFill>
                  <a:srgbClr val="DD550C"/>
                </a:solidFill>
                <a:latin typeface="Century Gothic" panose="020B0502020202020204"/>
              </a:rPr>
              <a:t>the responsible </a:t>
            </a:r>
            <a:r>
              <a:rPr lang="en-US" sz="2400" dirty="0">
                <a:solidFill>
                  <a:srgbClr val="DD550C"/>
                </a:solidFill>
                <a:latin typeface="Century Gothic" panose="020B0502020202020204"/>
              </a:rPr>
              <a:t>and ethical conduct of research and </a:t>
            </a:r>
            <a:r>
              <a:rPr lang="en-US" sz="2400" dirty="0" smtClean="0">
                <a:solidFill>
                  <a:srgbClr val="DD550C"/>
                </a:solidFill>
                <a:latin typeface="Century Gothic" panose="020B0502020202020204"/>
              </a:rPr>
              <a:t>that documentation </a:t>
            </a:r>
            <a:r>
              <a:rPr lang="en-US" sz="2400" dirty="0">
                <a:solidFill>
                  <a:srgbClr val="DD550C"/>
                </a:solidFill>
                <a:latin typeface="Century Gothic" panose="020B0502020202020204"/>
              </a:rPr>
              <a:t>of such training will </a:t>
            </a:r>
            <a:r>
              <a:rPr lang="en-US" sz="2400" dirty="0" smtClean="0">
                <a:solidFill>
                  <a:srgbClr val="DD550C"/>
                </a:solidFill>
                <a:latin typeface="Century Gothic" panose="020B0502020202020204"/>
              </a:rPr>
              <a:t>be maintained</a:t>
            </a:r>
            <a:r>
              <a:rPr lang="en-US" sz="2400" dirty="0">
                <a:solidFill>
                  <a:srgbClr val="DD550C"/>
                </a:solidFill>
                <a:latin typeface="Century Gothic" panose="020B0502020202020204"/>
              </a:rPr>
              <a:t>.</a:t>
            </a:r>
          </a:p>
          <a:p>
            <a:pPr marL="0" lvl="0" indent="0">
              <a:buClr>
                <a:srgbClr val="DD550C"/>
              </a:buClr>
              <a:buNone/>
              <a:defRPr/>
            </a:pP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lang="en-US" sz="2400" dirty="0">
              <a:solidFill>
                <a:srgbClr val="03244D"/>
              </a:solidFill>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kumimoji="0" lang="en-US" sz="2400" i="0" u="none" strike="noStrike" kern="1200" cap="none" spc="0" normalizeH="0" baseline="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457200" marR="0" lvl="0" indent="-457200" defTabSz="457200" rtl="0" eaLnBrk="1" fontAlgn="auto" latinLnBrk="0" hangingPunct="1">
              <a:lnSpc>
                <a:spcPct val="100000"/>
              </a:lnSpc>
              <a:spcBef>
                <a:spcPts val="1000"/>
              </a:spcBef>
              <a:spcAft>
                <a:spcPts val="0"/>
              </a:spcAft>
              <a:buClr>
                <a:srgbClr val="DD550C"/>
              </a:buClr>
              <a:buSzPct val="80000"/>
              <a:buFont typeface="+mj-lt"/>
              <a:buAutoNum type="arabicPeriod"/>
              <a:tabLst/>
              <a:defRPr/>
            </a:pP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pic>
        <p:nvPicPr>
          <p:cNvPr id="2" name="Picture 1"/>
          <p:cNvPicPr>
            <a:picLocks noChangeAspect="1"/>
          </p:cNvPicPr>
          <p:nvPr/>
        </p:nvPicPr>
        <p:blipFill>
          <a:blip r:embed="rId2"/>
          <a:stretch>
            <a:fillRect/>
          </a:stretch>
        </p:blipFill>
        <p:spPr>
          <a:xfrm>
            <a:off x="533400" y="5029201"/>
            <a:ext cx="1264920" cy="1264920"/>
          </a:xfrm>
          <a:prstGeom prst="rect">
            <a:avLst/>
          </a:prstGeom>
        </p:spPr>
      </p:pic>
      <p:pic>
        <p:nvPicPr>
          <p:cNvPr id="3" name="Picture 2"/>
          <p:cNvPicPr>
            <a:picLocks noChangeAspect="1"/>
          </p:cNvPicPr>
          <p:nvPr/>
        </p:nvPicPr>
        <p:blipFill>
          <a:blip r:embed="rId3"/>
          <a:stretch>
            <a:fillRect/>
          </a:stretch>
        </p:blipFill>
        <p:spPr>
          <a:xfrm>
            <a:off x="2057400" y="5029201"/>
            <a:ext cx="1264920" cy="1264920"/>
          </a:xfrm>
          <a:prstGeom prst="rect">
            <a:avLst/>
          </a:prstGeom>
        </p:spPr>
      </p:pic>
      <p:pic>
        <p:nvPicPr>
          <p:cNvPr id="4" name="Picture 3"/>
          <p:cNvPicPr>
            <a:picLocks noChangeAspect="1"/>
          </p:cNvPicPr>
          <p:nvPr/>
        </p:nvPicPr>
        <p:blipFill>
          <a:blip r:embed="rId4"/>
          <a:stretch>
            <a:fillRect/>
          </a:stretch>
        </p:blipFill>
        <p:spPr>
          <a:xfrm>
            <a:off x="3581400" y="5030725"/>
            <a:ext cx="1261872" cy="1261872"/>
          </a:xfrm>
          <a:prstGeom prst="rect">
            <a:avLst/>
          </a:prstGeom>
        </p:spPr>
      </p:pic>
      <p:pic>
        <p:nvPicPr>
          <p:cNvPr id="6" name="Picture 5"/>
          <p:cNvPicPr>
            <a:picLocks noChangeAspect="1"/>
          </p:cNvPicPr>
          <p:nvPr/>
        </p:nvPicPr>
        <p:blipFill>
          <a:blip r:embed="rId5"/>
          <a:stretch>
            <a:fillRect/>
          </a:stretch>
        </p:blipFill>
        <p:spPr>
          <a:xfrm>
            <a:off x="5102352" y="5029201"/>
            <a:ext cx="1261872" cy="1261872"/>
          </a:xfrm>
          <a:prstGeom prst="rect">
            <a:avLst/>
          </a:prstGeom>
        </p:spPr>
      </p:pic>
    </p:spTree>
    <p:extLst>
      <p:ext uri="{BB962C8B-B14F-4D97-AF65-F5344CB8AC3E}">
        <p14:creationId xmlns:p14="http://schemas.microsoft.com/office/powerpoint/2010/main" val="102690916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4600" y="609600"/>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COI/RCR  Q &amp; A</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419100" y="1219200"/>
            <a:ext cx="8305800" cy="4572001"/>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marR="0" lvl="0" indent="0" algn="just" defTabSz="457200" rtl="0" eaLnBrk="1" fontAlgn="auto" latinLnBrk="0" hangingPunct="1">
              <a:lnSpc>
                <a:spcPct val="100000"/>
              </a:lnSpc>
              <a:spcBef>
                <a:spcPts val="1000"/>
              </a:spcBef>
              <a:spcAft>
                <a:spcPts val="0"/>
              </a:spcAft>
              <a:buClr>
                <a:srgbClr val="DD550C"/>
              </a:buClr>
              <a:buSzPct val="80000"/>
              <a:buNone/>
              <a:tabLst/>
              <a:defRPr/>
            </a:pPr>
            <a:r>
              <a:rPr kumimoji="0" lang="en-US" sz="2400" b="1"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Q:</a:t>
            </a:r>
            <a:r>
              <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  Who</a:t>
            </a:r>
            <a:r>
              <a:rPr kumimoji="0" lang="en-US" sz="2400" i="0" u="none" strike="noStrike" kern="1200" cap="none" spc="0" normalizeH="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 is the ‘Grantee’</a:t>
            </a:r>
            <a:r>
              <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a:t>
            </a:r>
          </a:p>
          <a:p>
            <a:pPr marL="0" lvl="0" indent="0">
              <a:buClr>
                <a:srgbClr val="DD550C"/>
              </a:buClr>
              <a:buNone/>
              <a:defRPr/>
            </a:pPr>
            <a:r>
              <a:rPr lang="en-US" sz="2400" b="1" dirty="0" smtClean="0">
                <a:solidFill>
                  <a:srgbClr val="DD550C"/>
                </a:solidFill>
                <a:latin typeface="Century Gothic" panose="020B0502020202020204"/>
              </a:rPr>
              <a:t>A</a:t>
            </a:r>
            <a:r>
              <a:rPr lang="en-US" sz="2400" b="1" dirty="0">
                <a:solidFill>
                  <a:srgbClr val="DD550C"/>
                </a:solidFill>
                <a:latin typeface="Century Gothic" panose="020B0502020202020204"/>
              </a:rPr>
              <a:t>:</a:t>
            </a:r>
            <a:r>
              <a:rPr lang="en-US" sz="2400" dirty="0">
                <a:solidFill>
                  <a:srgbClr val="DD550C"/>
                </a:solidFill>
                <a:latin typeface="Century Gothic" panose="020B0502020202020204"/>
              </a:rPr>
              <a:t>  </a:t>
            </a:r>
            <a:r>
              <a:rPr lang="en-US" sz="2400" dirty="0" smtClean="0">
                <a:solidFill>
                  <a:srgbClr val="DD550C"/>
                </a:solidFill>
                <a:latin typeface="Century Gothic" panose="020B0502020202020204"/>
              </a:rPr>
              <a:t>The University</a:t>
            </a:r>
          </a:p>
          <a:p>
            <a:pPr marL="0" lvl="0" indent="0">
              <a:buClr>
                <a:srgbClr val="DD550C"/>
              </a:buClr>
              <a:buNone/>
              <a:defRPr/>
            </a:pPr>
            <a:endParaRPr lang="en-US" sz="2400" dirty="0" smtClean="0">
              <a:solidFill>
                <a:srgbClr val="03244D"/>
              </a:solidFill>
              <a:latin typeface="Century Gothic" panose="020B0502020202020204"/>
            </a:endParaRPr>
          </a:p>
          <a:p>
            <a:pPr marL="0" lvl="0" indent="0">
              <a:buClr>
                <a:srgbClr val="DD550C"/>
              </a:buClr>
              <a:buNone/>
              <a:defRPr/>
            </a:pPr>
            <a:r>
              <a:rPr kumimoji="0" lang="en-US" sz="2400" b="1"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Q:</a:t>
            </a:r>
            <a:r>
              <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  Who is required to take NSF RCR training?</a:t>
            </a:r>
          </a:p>
          <a:p>
            <a:pPr marL="0" lvl="0" indent="0">
              <a:buClr>
                <a:srgbClr val="DD550C"/>
              </a:buClr>
              <a:buNone/>
              <a:defRPr/>
            </a:pPr>
            <a:r>
              <a:rPr lang="en-US" sz="2400" b="1" dirty="0" smtClean="0">
                <a:solidFill>
                  <a:srgbClr val="DD550C"/>
                </a:solidFill>
                <a:latin typeface="Century Gothic" panose="020B0502020202020204"/>
              </a:rPr>
              <a:t>A</a:t>
            </a:r>
            <a:r>
              <a:rPr lang="en-US" sz="2400" b="1" dirty="0">
                <a:solidFill>
                  <a:srgbClr val="DD550C"/>
                </a:solidFill>
                <a:latin typeface="Century Gothic" panose="020B0502020202020204"/>
              </a:rPr>
              <a:t>:</a:t>
            </a:r>
            <a:r>
              <a:rPr lang="en-US" sz="2400" dirty="0">
                <a:solidFill>
                  <a:srgbClr val="DD550C"/>
                </a:solidFill>
                <a:latin typeface="Century Gothic" panose="020B0502020202020204"/>
              </a:rPr>
              <a:t>   </a:t>
            </a:r>
            <a:r>
              <a:rPr lang="en-US" sz="2400" dirty="0" smtClean="0">
                <a:solidFill>
                  <a:srgbClr val="DD550C"/>
                </a:solidFill>
                <a:latin typeface="Century Gothic" panose="020B0502020202020204"/>
              </a:rPr>
              <a:t>Each </a:t>
            </a:r>
            <a:r>
              <a:rPr lang="en-US" sz="2400" dirty="0">
                <a:solidFill>
                  <a:srgbClr val="DD550C"/>
                </a:solidFill>
                <a:latin typeface="Century Gothic" panose="020B0502020202020204"/>
              </a:rPr>
              <a:t>institution that applies for financial assistance from the </a:t>
            </a:r>
            <a:r>
              <a:rPr lang="en-US" sz="2400" dirty="0" smtClean="0">
                <a:solidFill>
                  <a:srgbClr val="DD550C"/>
                </a:solidFill>
                <a:latin typeface="Century Gothic" panose="020B0502020202020204"/>
              </a:rPr>
              <a:t>Foundation </a:t>
            </a:r>
            <a:r>
              <a:rPr lang="en-US" sz="2400" dirty="0">
                <a:solidFill>
                  <a:srgbClr val="DD550C"/>
                </a:solidFill>
                <a:latin typeface="Century Gothic" panose="020B0502020202020204"/>
              </a:rPr>
              <a:t>for science and engineering research or education </a:t>
            </a:r>
            <a:r>
              <a:rPr lang="en-US" sz="2400" dirty="0" smtClean="0">
                <a:solidFill>
                  <a:srgbClr val="DD550C"/>
                </a:solidFill>
                <a:latin typeface="Century Gothic" panose="020B0502020202020204"/>
              </a:rPr>
              <a:t>must describe </a:t>
            </a:r>
            <a:r>
              <a:rPr lang="en-US" sz="2400" dirty="0">
                <a:solidFill>
                  <a:srgbClr val="DD550C"/>
                </a:solidFill>
                <a:latin typeface="Century Gothic" panose="020B0502020202020204"/>
              </a:rPr>
              <a:t>in its grant proposal a plan to provide appropriate training and oversight in the responsible and ethical conduct of research to undergraduate students, graduate students, and postdoctoral researchers participating in the proposed research </a:t>
            </a:r>
            <a:r>
              <a:rPr lang="en-US" sz="2400" dirty="0" smtClean="0">
                <a:solidFill>
                  <a:srgbClr val="DD550C"/>
                </a:solidFill>
                <a:latin typeface="Century Gothic" panose="020B0502020202020204"/>
              </a:rPr>
              <a:t>project.</a:t>
            </a: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lang="en-US" sz="2400" dirty="0">
              <a:solidFill>
                <a:srgbClr val="03244D"/>
              </a:solidFill>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kumimoji="0" lang="en-US" sz="2400" i="0" u="none" strike="noStrike" kern="1200" cap="none" spc="0" normalizeH="0" baseline="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457200" marR="0" lvl="0" indent="-457200" defTabSz="457200" rtl="0" eaLnBrk="1" fontAlgn="auto" latinLnBrk="0" hangingPunct="1">
              <a:lnSpc>
                <a:spcPct val="100000"/>
              </a:lnSpc>
              <a:spcBef>
                <a:spcPts val="1000"/>
              </a:spcBef>
              <a:spcAft>
                <a:spcPts val="0"/>
              </a:spcAft>
              <a:buClr>
                <a:srgbClr val="DD550C"/>
              </a:buClr>
              <a:buSzPct val="80000"/>
              <a:buFont typeface="+mj-lt"/>
              <a:buAutoNum type="arabicPeriod"/>
              <a:tabLst/>
              <a:defRPr/>
            </a:pP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Tree>
    <p:extLst>
      <p:ext uri="{BB962C8B-B14F-4D97-AF65-F5344CB8AC3E}">
        <p14:creationId xmlns:p14="http://schemas.microsoft.com/office/powerpoint/2010/main" val="253788372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Conflict of Interest</a:t>
            </a:r>
            <a:endParaRPr lang="en-US" sz="3600" b="1" dirty="0">
              <a:solidFill>
                <a:srgbClr val="03244D"/>
              </a:solidFill>
              <a:latin typeface="Century Gothic" panose="020B0502020202020204" pitchFamily="34" charset="0"/>
            </a:endParaRPr>
          </a:p>
        </p:txBody>
      </p:sp>
      <p:sp>
        <p:nvSpPr>
          <p:cNvPr id="5" name="TextBox 4"/>
          <p:cNvSpPr txBox="1"/>
          <p:nvPr/>
        </p:nvSpPr>
        <p:spPr>
          <a:xfrm>
            <a:off x="2552700" y="1343095"/>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Definitions</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194187" y="2286000"/>
            <a:ext cx="8610600" cy="3505200"/>
          </a:xfrm>
          <a:prstGeom prst="rect">
            <a:avLst/>
          </a:prstGeom>
        </p:spPr>
        <p:txBody>
          <a:bodyPr vert="horz" lIns="91440" tIns="45720" rIns="91440" bIns="45720" rtlCol="0">
            <a:normAutofit fontScale="850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lvl="0">
              <a:buClr>
                <a:srgbClr val="DD550C"/>
              </a:buClr>
            </a:pPr>
            <a:r>
              <a:rPr lang="en-US" sz="2800" dirty="0" smtClean="0">
                <a:solidFill>
                  <a:srgbClr val="03244D"/>
                </a:solidFill>
                <a:latin typeface="Century Gothic" panose="020B0502020202020204" pitchFamily="34" charset="0"/>
              </a:rPr>
              <a:t>“</a:t>
            </a:r>
            <a:r>
              <a:rPr lang="en-US" sz="2800" b="1" dirty="0" smtClean="0">
                <a:solidFill>
                  <a:srgbClr val="03244D"/>
                </a:solidFill>
                <a:latin typeface="Century Gothic" panose="020B0502020202020204" pitchFamily="34" charset="0"/>
              </a:rPr>
              <a:t>Conflict </a:t>
            </a:r>
            <a:r>
              <a:rPr lang="en-US" sz="2800" b="1" dirty="0">
                <a:solidFill>
                  <a:srgbClr val="03244D"/>
                </a:solidFill>
                <a:latin typeface="Century Gothic" panose="020B0502020202020204" pitchFamily="34" charset="0"/>
              </a:rPr>
              <a:t>of </a:t>
            </a:r>
            <a:r>
              <a:rPr lang="en-US" sz="2800" b="1" dirty="0" smtClean="0">
                <a:solidFill>
                  <a:srgbClr val="03244D"/>
                </a:solidFill>
                <a:latin typeface="Century Gothic" panose="020B0502020202020204" pitchFamily="34" charset="0"/>
              </a:rPr>
              <a:t>Interest </a:t>
            </a:r>
            <a:r>
              <a:rPr lang="en-US" sz="2800" dirty="0">
                <a:solidFill>
                  <a:srgbClr val="03244D"/>
                </a:solidFill>
                <a:latin typeface="Century Gothic" panose="020B0502020202020204" pitchFamily="34" charset="0"/>
              </a:rPr>
              <a:t>or “COI” occurs when an employee or immediate family member has a personal interest in or receives a personal financial, economic, professional or personal gain or advantage of any kind from the employee's position in a manner that may inappropriately influence the employee's judgment, compromise the employee's ability to carry out Auburn institutional responsibilities or be a detriment to Auburn’s integrity</a:t>
            </a:r>
            <a:r>
              <a:rPr lang="en-US" sz="2800" dirty="0" smtClean="0">
                <a:solidFill>
                  <a:srgbClr val="03244D"/>
                </a:solidFill>
                <a:latin typeface="Century Gothic" panose="020B0502020202020204" pitchFamily="34" charset="0"/>
              </a:rPr>
              <a:t>.”  - </a:t>
            </a:r>
            <a:r>
              <a:rPr lang="en-US" sz="2800" i="1" dirty="0" smtClean="0">
                <a:solidFill>
                  <a:srgbClr val="DD550C"/>
                </a:solidFill>
                <a:latin typeface="Century Gothic" panose="020B0502020202020204" pitchFamily="34" charset="0"/>
              </a:rPr>
              <a:t>Auburn University COI Policy (March 2019)</a:t>
            </a:r>
            <a:endParaRPr kumimoji="0" lang="en-US" sz="2800" b="0" i="1" u="none" strike="noStrike" kern="1200" cap="none" spc="0" normalizeH="0" baseline="0" noProof="0" dirty="0" smtClean="0">
              <a:ln>
                <a:noFill/>
              </a:ln>
              <a:solidFill>
                <a:srgbClr val="DD550C"/>
              </a:solidFill>
              <a:effectLst>
                <a:outerShdw blurRad="38100" dist="38100" dir="2700000" algn="tl">
                  <a:srgbClr val="000000">
                    <a:alpha val="43137"/>
                  </a:srgbClr>
                </a:outerShdw>
              </a:effectLst>
              <a:uLnTx/>
              <a:uFillTx/>
              <a:latin typeface="Century Gothic" panose="020B0502020202020204" pitchFamily="34" charset="0"/>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Tree>
    <p:extLst>
      <p:ext uri="{BB962C8B-B14F-4D97-AF65-F5344CB8AC3E}">
        <p14:creationId xmlns:p14="http://schemas.microsoft.com/office/powerpoint/2010/main" val="4114998542"/>
      </p:ext>
    </p:extLst>
  </p:cSld>
  <p:clrMapOvr>
    <a:masterClrMapping/>
  </p:clrMapOvr>
  <p:transition spd="slow"/>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4600" y="609600"/>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COI/RCR  Q &amp; A</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419100" y="1219200"/>
            <a:ext cx="8305800" cy="4572001"/>
          </a:xfrm>
          <a:prstGeom prst="rect">
            <a:avLst/>
          </a:prstGeom>
        </p:spPr>
        <p:txBody>
          <a:bodyPr vert="horz" lIns="91440" tIns="45720" rIns="91440" bIns="45720" rtlCol="0">
            <a:normAutofit fontScale="85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lvl="0" indent="0" algn="just">
              <a:buClr>
                <a:srgbClr val="DD550C"/>
              </a:buClr>
              <a:buNone/>
              <a:defRPr/>
            </a:pPr>
            <a:r>
              <a:rPr kumimoji="0" lang="en-US" sz="2400" b="1"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Q:</a:t>
            </a:r>
            <a:r>
              <a:rPr lang="en-US" sz="2400" dirty="0">
                <a:solidFill>
                  <a:srgbClr val="03244D"/>
                </a:solidFill>
                <a:latin typeface="Century Gothic" panose="020B0502020202020204"/>
              </a:rPr>
              <a:t> Who is required to take </a:t>
            </a:r>
            <a:r>
              <a:rPr lang="en-US" sz="2400" dirty="0" smtClean="0">
                <a:solidFill>
                  <a:srgbClr val="03244D"/>
                </a:solidFill>
                <a:latin typeface="Century Gothic" panose="020B0502020202020204"/>
              </a:rPr>
              <a:t>NIH </a:t>
            </a:r>
            <a:r>
              <a:rPr lang="en-US" sz="2400" dirty="0">
                <a:solidFill>
                  <a:srgbClr val="03244D"/>
                </a:solidFill>
                <a:latin typeface="Century Gothic" panose="020B0502020202020204"/>
              </a:rPr>
              <a:t>RCR </a:t>
            </a:r>
            <a:r>
              <a:rPr lang="en-US" sz="2400" dirty="0" smtClean="0">
                <a:solidFill>
                  <a:srgbClr val="03244D"/>
                </a:solidFill>
                <a:latin typeface="Century Gothic" panose="020B0502020202020204"/>
              </a:rPr>
              <a:t>training?</a:t>
            </a: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lvl="0" indent="0">
              <a:buClr>
                <a:srgbClr val="DD550C"/>
              </a:buClr>
              <a:buNone/>
              <a:defRPr/>
            </a:pPr>
            <a:r>
              <a:rPr lang="en-US" sz="2400" b="1" dirty="0" smtClean="0">
                <a:solidFill>
                  <a:srgbClr val="DD550C"/>
                </a:solidFill>
                <a:latin typeface="Century Gothic" panose="020B0502020202020204"/>
              </a:rPr>
              <a:t>A</a:t>
            </a:r>
            <a:r>
              <a:rPr lang="en-US" sz="2400" b="1" dirty="0">
                <a:solidFill>
                  <a:srgbClr val="DD550C"/>
                </a:solidFill>
                <a:latin typeface="Century Gothic" panose="020B0502020202020204"/>
              </a:rPr>
              <a:t>:</a:t>
            </a:r>
            <a:r>
              <a:rPr lang="en-US" sz="2400" dirty="0">
                <a:solidFill>
                  <a:srgbClr val="DD550C"/>
                </a:solidFill>
                <a:latin typeface="Century Gothic" panose="020B0502020202020204"/>
              </a:rPr>
              <a:t>  NIH requires that all trainees, fellows, participants, and scholars receiving support through any NIH training, career development award (individual or institutional), research education grant, and dissertation research grant must receive instruction in responsible conduct of research.  This policy will take effect with all new and renewal applications submitted on or after January 25, 2010, and for all continuation (Type 5) applications with deadlines on or after January 1, 2011.  This Notice applies to the following programs:  D43, D71, F05, F30, F31, F32, F33, F34, F37, F38, K01, K02, K05, K07, K08, K12, K18, K22, K23, K24, K25, K26, K30, K99/R00, KL1, KL2, R25, R36, T15, T32, T34, T35, T36, T37, T90/R90, TL1, TU2, and U2R.   This policy also applies to any other NIH-funded programs supporting research training, career development, or research education that require instruction in responsible conduct of research as stated in the relevant funding opportunity announcements.</a:t>
            </a:r>
            <a:endParaRPr lang="en-US" sz="2400" dirty="0" smtClean="0">
              <a:solidFill>
                <a:srgbClr val="03244D"/>
              </a:solidFill>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lang="en-US" sz="2400" dirty="0">
              <a:solidFill>
                <a:srgbClr val="03244D"/>
              </a:solidFill>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kumimoji="0" lang="en-US" sz="2400" i="0" u="none" strike="noStrike" kern="1200" cap="none" spc="0" normalizeH="0" baseline="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457200" marR="0" lvl="0" indent="-457200" defTabSz="457200" rtl="0" eaLnBrk="1" fontAlgn="auto" latinLnBrk="0" hangingPunct="1">
              <a:lnSpc>
                <a:spcPct val="100000"/>
              </a:lnSpc>
              <a:spcBef>
                <a:spcPts val="1000"/>
              </a:spcBef>
              <a:spcAft>
                <a:spcPts val="0"/>
              </a:spcAft>
              <a:buClr>
                <a:srgbClr val="DD550C"/>
              </a:buClr>
              <a:buSzPct val="80000"/>
              <a:buFont typeface="+mj-lt"/>
              <a:buAutoNum type="arabicPeriod"/>
              <a:tabLst/>
              <a:defRPr/>
            </a:pP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Tree>
    <p:extLst>
      <p:ext uri="{BB962C8B-B14F-4D97-AF65-F5344CB8AC3E}">
        <p14:creationId xmlns:p14="http://schemas.microsoft.com/office/powerpoint/2010/main" val="398206774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4600" y="609600"/>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COI/RCR  Q &amp; A</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419100" y="1219200"/>
            <a:ext cx="8305800" cy="4572001"/>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lvl="0" indent="0">
              <a:buClr>
                <a:srgbClr val="DD550C"/>
              </a:buClr>
              <a:buNone/>
              <a:defRPr/>
            </a:pPr>
            <a:r>
              <a:rPr kumimoji="0" lang="en-US" sz="2400" b="1"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Q:</a:t>
            </a:r>
            <a:r>
              <a:rPr lang="en-US" sz="2400" dirty="0">
                <a:solidFill>
                  <a:srgbClr val="03244D"/>
                </a:solidFill>
                <a:latin typeface="Century Gothic" panose="020B0502020202020204"/>
              </a:rPr>
              <a:t> </a:t>
            </a:r>
            <a:r>
              <a:rPr lang="en-US" sz="2400" dirty="0" smtClean="0">
                <a:solidFill>
                  <a:srgbClr val="03244D"/>
                </a:solidFill>
                <a:latin typeface="Century Gothic" panose="020B0502020202020204"/>
              </a:rPr>
              <a:t>As of October 2, 2019, how is COI Disclosure regulated at Auburn University?</a:t>
            </a: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lvl="0" indent="0">
              <a:buClr>
                <a:srgbClr val="DD550C"/>
              </a:buClr>
              <a:buNone/>
              <a:defRPr/>
            </a:pPr>
            <a:r>
              <a:rPr lang="en-US" sz="2400" b="1" dirty="0" smtClean="0">
                <a:solidFill>
                  <a:srgbClr val="DD550C"/>
                </a:solidFill>
                <a:latin typeface="Century Gothic" panose="020B0502020202020204"/>
              </a:rPr>
              <a:t>A</a:t>
            </a:r>
            <a:r>
              <a:rPr lang="en-US" sz="2400" b="1" dirty="0">
                <a:solidFill>
                  <a:srgbClr val="DD550C"/>
                </a:solidFill>
                <a:latin typeface="Century Gothic" panose="020B0502020202020204"/>
              </a:rPr>
              <a:t>:</a:t>
            </a:r>
            <a:r>
              <a:rPr lang="en-US" sz="2400" dirty="0">
                <a:solidFill>
                  <a:srgbClr val="DD550C"/>
                </a:solidFill>
                <a:latin typeface="Century Gothic" panose="020B0502020202020204"/>
              </a:rPr>
              <a:t>  </a:t>
            </a:r>
            <a:r>
              <a:rPr lang="en-US" sz="2400" dirty="0" smtClean="0">
                <a:solidFill>
                  <a:srgbClr val="DD550C"/>
                </a:solidFill>
                <a:latin typeface="Century Gothic" panose="020B0502020202020204"/>
              </a:rPr>
              <a:t>All fulltime employees must disclose annually and update their disclosure within 30 days of discovering/acquiring a new SFI.</a:t>
            </a:r>
          </a:p>
          <a:p>
            <a:pPr marL="0" lvl="0" indent="0">
              <a:buClr>
                <a:srgbClr val="DD550C"/>
              </a:buClr>
              <a:buNone/>
              <a:defRPr/>
            </a:pPr>
            <a:r>
              <a:rPr lang="en-US" sz="2400" dirty="0" smtClean="0">
                <a:solidFill>
                  <a:srgbClr val="DD550C"/>
                </a:solidFill>
                <a:latin typeface="Century Gothic" panose="020B0502020202020204"/>
              </a:rPr>
              <a:t>PHS/NSF Investigators who are not FTEs </a:t>
            </a:r>
            <a:r>
              <a:rPr lang="en-US" sz="2400" dirty="0">
                <a:solidFill>
                  <a:srgbClr val="DD550C"/>
                </a:solidFill>
                <a:latin typeface="Century Gothic" panose="020B0502020202020204"/>
              </a:rPr>
              <a:t>must disclose </a:t>
            </a:r>
            <a:r>
              <a:rPr lang="en-US" sz="2400" dirty="0" smtClean="0">
                <a:solidFill>
                  <a:srgbClr val="DD550C"/>
                </a:solidFill>
                <a:latin typeface="Century Gothic" panose="020B0502020202020204"/>
              </a:rPr>
              <a:t>prior to engaging in PHS/NSF related research </a:t>
            </a:r>
            <a:r>
              <a:rPr lang="en-US" sz="2400" dirty="0">
                <a:solidFill>
                  <a:srgbClr val="DD550C"/>
                </a:solidFill>
                <a:latin typeface="Century Gothic" panose="020B0502020202020204"/>
              </a:rPr>
              <a:t>and update their </a:t>
            </a:r>
            <a:r>
              <a:rPr lang="en-US" sz="2400" dirty="0" smtClean="0">
                <a:solidFill>
                  <a:srgbClr val="DD550C"/>
                </a:solidFill>
                <a:latin typeface="Century Gothic" panose="020B0502020202020204"/>
              </a:rPr>
              <a:t>disclosure annually during the award term and within </a:t>
            </a:r>
            <a:r>
              <a:rPr lang="en-US" sz="2400" dirty="0">
                <a:solidFill>
                  <a:srgbClr val="DD550C"/>
                </a:solidFill>
                <a:latin typeface="Century Gothic" panose="020B0502020202020204"/>
              </a:rPr>
              <a:t>30 days of discovering/acquiring a new </a:t>
            </a:r>
            <a:r>
              <a:rPr lang="en-US" sz="2400" dirty="0" smtClean="0">
                <a:solidFill>
                  <a:srgbClr val="DD550C"/>
                </a:solidFill>
                <a:latin typeface="Century Gothic" panose="020B0502020202020204"/>
              </a:rPr>
              <a:t>SFI.</a:t>
            </a:r>
            <a:endParaRPr lang="en-US" sz="2400" dirty="0">
              <a:solidFill>
                <a:srgbClr val="DD550C"/>
              </a:solidFill>
              <a:latin typeface="Century Gothic" panose="020B0502020202020204"/>
            </a:endParaRPr>
          </a:p>
          <a:p>
            <a:pPr marL="0" lvl="0" indent="0">
              <a:buClr>
                <a:srgbClr val="DD550C"/>
              </a:buClr>
              <a:buNone/>
              <a:defRPr/>
            </a:pPr>
            <a:endParaRPr lang="en-US" sz="2400" dirty="0" smtClean="0">
              <a:solidFill>
                <a:srgbClr val="03244D"/>
              </a:solidFill>
              <a:latin typeface="Century Gothic" panose="020B0502020202020204"/>
            </a:endParaRPr>
          </a:p>
          <a:p>
            <a:pPr marL="0" lvl="0" indent="0" algn="ctr">
              <a:buClr>
                <a:srgbClr val="DD550C"/>
              </a:buClr>
              <a:buNone/>
              <a:defRPr/>
            </a:pPr>
            <a:r>
              <a:rPr lang="en-US" sz="2400" dirty="0">
                <a:solidFill>
                  <a:srgbClr val="03244D"/>
                </a:solidFill>
                <a:latin typeface="Century Gothic" panose="020B0502020202020204"/>
              </a:rPr>
              <a:t>https://auburn.coi-smart.com</a:t>
            </a: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kumimoji="0" lang="en-US" sz="2400" i="0" u="none" strike="noStrike" kern="1200" cap="none" spc="0" normalizeH="0" baseline="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457200" marR="0" lvl="0" indent="-457200" defTabSz="457200" rtl="0" eaLnBrk="1" fontAlgn="auto" latinLnBrk="0" hangingPunct="1">
              <a:lnSpc>
                <a:spcPct val="100000"/>
              </a:lnSpc>
              <a:spcBef>
                <a:spcPts val="1000"/>
              </a:spcBef>
              <a:spcAft>
                <a:spcPts val="0"/>
              </a:spcAft>
              <a:buClr>
                <a:srgbClr val="DD550C"/>
              </a:buClr>
              <a:buSzPct val="80000"/>
              <a:buFont typeface="+mj-lt"/>
              <a:buAutoNum type="arabicPeriod"/>
              <a:tabLst/>
              <a:defRPr/>
            </a:pP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Tree>
    <p:extLst>
      <p:ext uri="{BB962C8B-B14F-4D97-AF65-F5344CB8AC3E}">
        <p14:creationId xmlns:p14="http://schemas.microsoft.com/office/powerpoint/2010/main" val="38927159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4600" y="609600"/>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COI/RCR  Q &amp; A</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419100" y="1219200"/>
            <a:ext cx="8305800" cy="4572001"/>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lvl="0" indent="0" algn="just">
              <a:buClr>
                <a:srgbClr val="DD550C"/>
              </a:buClr>
              <a:buNone/>
              <a:defRPr/>
            </a:pPr>
            <a:r>
              <a:rPr kumimoji="0" lang="en-US" sz="2400" b="1"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Q:</a:t>
            </a:r>
            <a:r>
              <a:rPr lang="en-US" sz="2400" dirty="0">
                <a:solidFill>
                  <a:srgbClr val="03244D"/>
                </a:solidFill>
                <a:latin typeface="Century Gothic" panose="020B0502020202020204"/>
              </a:rPr>
              <a:t> </a:t>
            </a:r>
            <a:r>
              <a:rPr lang="en-US" sz="2400" dirty="0" smtClean="0">
                <a:solidFill>
                  <a:srgbClr val="03244D"/>
                </a:solidFill>
                <a:latin typeface="Century Gothic" panose="020B0502020202020204"/>
              </a:rPr>
              <a:t>What about sub-recipients?</a:t>
            </a: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lvl="0" indent="0">
              <a:buClr>
                <a:srgbClr val="DD550C"/>
              </a:buClr>
              <a:buNone/>
              <a:defRPr/>
            </a:pPr>
            <a:r>
              <a:rPr lang="en-US" sz="2400" b="1" dirty="0" smtClean="0">
                <a:solidFill>
                  <a:srgbClr val="DD550C"/>
                </a:solidFill>
                <a:latin typeface="Century Gothic" panose="020B0502020202020204"/>
              </a:rPr>
              <a:t>A:  </a:t>
            </a:r>
            <a:r>
              <a:rPr lang="en-US" sz="2400" dirty="0" smtClean="0">
                <a:solidFill>
                  <a:srgbClr val="DD550C"/>
                </a:solidFill>
                <a:latin typeface="Century Gothic" panose="020B0502020202020204"/>
              </a:rPr>
              <a:t>When AU is the Prime, sub-recipients must complete the Sub-recipient Commitment Form which includes COI certifications sections for PHS and NSF.</a:t>
            </a:r>
          </a:p>
          <a:p>
            <a:pPr marL="0" lvl="0" indent="0">
              <a:buClr>
                <a:srgbClr val="DD550C"/>
              </a:buClr>
              <a:buNone/>
              <a:defRPr/>
            </a:pPr>
            <a:r>
              <a:rPr lang="en-US" sz="2400" dirty="0" smtClean="0">
                <a:solidFill>
                  <a:srgbClr val="DD550C"/>
                </a:solidFill>
                <a:latin typeface="Century Gothic" panose="020B0502020202020204"/>
              </a:rPr>
              <a:t>When AU is the Sub, can follow AU policy &amp; procedures if they are compliant with Federal Awarding Agency.</a:t>
            </a:r>
          </a:p>
          <a:p>
            <a:pPr marL="0" lvl="0" indent="0">
              <a:buClr>
                <a:srgbClr val="DD550C"/>
              </a:buClr>
              <a:buNone/>
              <a:defRPr/>
            </a:pPr>
            <a:r>
              <a:rPr lang="en-US" sz="2400" dirty="0" smtClean="0">
                <a:solidFill>
                  <a:srgbClr val="DD550C"/>
                </a:solidFill>
                <a:latin typeface="Century Gothic" panose="020B0502020202020204"/>
              </a:rPr>
              <a:t>When AU is the Sub, Prime can require additional compliance measures.  Example: For certain NASA funded projects where UAH is the Prime and AU is the Sub there is an RCR training requirement that AU Investigators must complete.</a:t>
            </a:r>
            <a:endParaRPr lang="en-US" sz="2400" dirty="0" smtClean="0">
              <a:solidFill>
                <a:srgbClr val="03244D"/>
              </a:solidFill>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lang="en-US" sz="2400" dirty="0">
              <a:solidFill>
                <a:srgbClr val="03244D"/>
              </a:solidFill>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kumimoji="0" lang="en-US" sz="2400" i="0" u="none" strike="noStrike" kern="1200" cap="none" spc="0" normalizeH="0" baseline="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457200" marR="0" lvl="0" indent="-457200" defTabSz="457200" rtl="0" eaLnBrk="1" fontAlgn="auto" latinLnBrk="0" hangingPunct="1">
              <a:lnSpc>
                <a:spcPct val="100000"/>
              </a:lnSpc>
              <a:spcBef>
                <a:spcPts val="1000"/>
              </a:spcBef>
              <a:spcAft>
                <a:spcPts val="0"/>
              </a:spcAft>
              <a:buClr>
                <a:srgbClr val="DD550C"/>
              </a:buClr>
              <a:buSzPct val="80000"/>
              <a:buFont typeface="+mj-lt"/>
              <a:buAutoNum type="arabicPeriod"/>
              <a:tabLst/>
              <a:defRPr/>
            </a:pP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Tree>
    <p:extLst>
      <p:ext uri="{BB962C8B-B14F-4D97-AF65-F5344CB8AC3E}">
        <p14:creationId xmlns:p14="http://schemas.microsoft.com/office/powerpoint/2010/main" val="168450466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4600" y="228600"/>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COI/RCR  Q &amp; A</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457200" y="751820"/>
            <a:ext cx="8305800" cy="5191780"/>
          </a:xfrm>
          <a:prstGeom prst="rect">
            <a:avLst/>
          </a:prstGeom>
        </p:spPr>
        <p:txBody>
          <a:bodyPr vert="horz" lIns="91440" tIns="45720" rIns="91440" bIns="45720" rtlCol="0">
            <a:normAutofit fontScale="70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lvl="0" indent="0" algn="just">
              <a:buClr>
                <a:srgbClr val="DD550C"/>
              </a:buClr>
              <a:buNone/>
              <a:defRPr/>
            </a:pPr>
            <a:r>
              <a:rPr kumimoji="0" lang="en-US" sz="2400" b="1"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rPr>
              <a:t>Q:</a:t>
            </a:r>
            <a:r>
              <a:rPr lang="en-US" sz="2400" dirty="0" smtClean="0">
                <a:solidFill>
                  <a:srgbClr val="03244D"/>
                </a:solidFill>
                <a:latin typeface="Century Gothic" panose="020B0502020202020204"/>
              </a:rPr>
              <a:t> COI Management Plans – Fact or Myth?</a:t>
            </a: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lvl="0" indent="0">
              <a:buClr>
                <a:srgbClr val="DD550C"/>
              </a:buClr>
              <a:buNone/>
              <a:defRPr/>
            </a:pPr>
            <a:r>
              <a:rPr lang="en-US" sz="2400" dirty="0" smtClean="0">
                <a:solidFill>
                  <a:srgbClr val="DD550C"/>
                </a:solidFill>
                <a:latin typeface="Century Gothic" panose="020B0502020202020204"/>
              </a:rPr>
              <a:t>A COI is BAD! </a:t>
            </a:r>
          </a:p>
          <a:p>
            <a:pPr marL="0" indent="0">
              <a:buClr>
                <a:srgbClr val="DD550C"/>
              </a:buClr>
              <a:buNone/>
              <a:defRPr/>
            </a:pPr>
            <a:r>
              <a:rPr lang="en-US" sz="2400" b="1" dirty="0" smtClean="0">
                <a:solidFill>
                  <a:srgbClr val="FF0000"/>
                </a:solidFill>
                <a:latin typeface="Century Gothic" panose="020B0502020202020204"/>
              </a:rPr>
              <a:t>MYTH</a:t>
            </a:r>
          </a:p>
          <a:p>
            <a:pPr marL="0" indent="0">
              <a:buClr>
                <a:srgbClr val="DD550C"/>
              </a:buClr>
              <a:buNone/>
              <a:defRPr/>
            </a:pPr>
            <a:endParaRPr lang="en-US" sz="2400" b="1" dirty="0">
              <a:solidFill>
                <a:srgbClr val="FF0000"/>
              </a:solidFill>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r>
              <a:rPr lang="en-US" sz="2400" dirty="0" smtClean="0">
                <a:solidFill>
                  <a:srgbClr val="DD550C"/>
                </a:solidFill>
                <a:latin typeface="Century Gothic" panose="020B0502020202020204"/>
              </a:rPr>
              <a:t>Many COIs can be managed</a:t>
            </a: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r>
              <a:rPr lang="en-US" sz="2400" b="1" dirty="0" smtClean="0">
                <a:solidFill>
                  <a:srgbClr val="00B050"/>
                </a:solidFill>
                <a:latin typeface="Century Gothic" panose="020B0502020202020204"/>
              </a:rPr>
              <a:t>FACT</a:t>
            </a: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lang="en-US" sz="2400" b="1" dirty="0" smtClean="0">
              <a:solidFill>
                <a:srgbClr val="00B050"/>
              </a:solidFill>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r>
              <a:rPr lang="en-US" sz="2400" dirty="0" smtClean="0">
                <a:solidFill>
                  <a:srgbClr val="DD550C"/>
                </a:solidFill>
                <a:latin typeface="Century Gothic" panose="020B0502020202020204"/>
              </a:rPr>
              <a:t>A COI management plan will negatively affect my career</a:t>
            </a: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r>
              <a:rPr lang="en-US" sz="2400" b="1" dirty="0" smtClean="0">
                <a:solidFill>
                  <a:srgbClr val="FF0000"/>
                </a:solidFill>
                <a:latin typeface="Century Gothic" panose="020B0502020202020204"/>
              </a:rPr>
              <a:t>MYTH</a:t>
            </a: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lang="en-US" sz="2400" b="1" dirty="0" smtClean="0">
              <a:solidFill>
                <a:srgbClr val="FF0000"/>
              </a:solidFill>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r>
              <a:rPr lang="en-US" sz="2400" dirty="0" smtClean="0">
                <a:solidFill>
                  <a:srgbClr val="DD550C"/>
                </a:solidFill>
                <a:latin typeface="Century Gothic" panose="020B0502020202020204"/>
              </a:rPr>
              <a:t>A COI management plan can allow me to compliantly continue my career and other interests </a:t>
            </a: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r>
              <a:rPr lang="en-US" sz="2400" b="1" dirty="0" smtClean="0">
                <a:solidFill>
                  <a:srgbClr val="00B050"/>
                </a:solidFill>
                <a:latin typeface="Century Gothic" panose="020B0502020202020204"/>
              </a:rPr>
              <a:t>FACT</a:t>
            </a: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lang="en-US" sz="2400" dirty="0" smtClean="0">
              <a:solidFill>
                <a:srgbClr val="DD550C"/>
              </a:solidFill>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r>
              <a:rPr lang="en-US" sz="2400" dirty="0" smtClean="0">
                <a:solidFill>
                  <a:srgbClr val="DD550C"/>
                </a:solidFill>
                <a:latin typeface="Century Gothic" panose="020B0502020202020204"/>
              </a:rPr>
              <a:t>A COI management plan can protect an individual and the university</a:t>
            </a: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r>
              <a:rPr lang="en-US" sz="2400" b="1" dirty="0" smtClean="0">
                <a:solidFill>
                  <a:srgbClr val="00B050"/>
                </a:solidFill>
                <a:latin typeface="Century Gothic" panose="020B0502020202020204"/>
              </a:rPr>
              <a:t>FACT</a:t>
            </a:r>
            <a:endParaRPr lang="en-US" sz="2400" b="1" dirty="0">
              <a:solidFill>
                <a:srgbClr val="00B050"/>
              </a:solidFill>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kumimoji="0" lang="en-US" sz="2400" i="0" u="none" strike="noStrike" kern="1200" cap="none" spc="0" normalizeH="0" baseline="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457200" marR="0" lvl="0" indent="-457200" defTabSz="457200" rtl="0" eaLnBrk="1" fontAlgn="auto" latinLnBrk="0" hangingPunct="1">
              <a:lnSpc>
                <a:spcPct val="100000"/>
              </a:lnSpc>
              <a:spcBef>
                <a:spcPts val="1000"/>
              </a:spcBef>
              <a:spcAft>
                <a:spcPts val="0"/>
              </a:spcAft>
              <a:buClr>
                <a:srgbClr val="DD550C"/>
              </a:buClr>
              <a:buSzPct val="80000"/>
              <a:buFont typeface="+mj-lt"/>
              <a:buAutoNum type="arabicPeriod"/>
              <a:tabLst/>
              <a:defRPr/>
            </a:pP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Tree>
    <p:extLst>
      <p:ext uri="{BB962C8B-B14F-4D97-AF65-F5344CB8AC3E}">
        <p14:creationId xmlns:p14="http://schemas.microsoft.com/office/powerpoint/2010/main" val="135588085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
                                            <p:txEl>
                                              <p:pRg st="13" end="1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19100" y="1011941"/>
            <a:ext cx="8305800" cy="461665"/>
          </a:xfrm>
          <a:prstGeom prst="rect">
            <a:avLst/>
          </a:prstGeom>
          <a:noFill/>
        </p:spPr>
        <p:txBody>
          <a:bodyPr wrap="square" rtlCol="0">
            <a:spAutoFit/>
          </a:bodyPr>
          <a:lstStyle/>
          <a:p>
            <a:pPr algn="ctr"/>
            <a:endParaRPr lang="en-US" sz="2400" b="1" i="1" dirty="0"/>
          </a:p>
        </p:txBody>
      </p:sp>
      <p:sp>
        <p:nvSpPr>
          <p:cNvPr id="5" name="TextBox 4"/>
          <p:cNvSpPr txBox="1"/>
          <p:nvPr/>
        </p:nvSpPr>
        <p:spPr>
          <a:xfrm>
            <a:off x="2514600" y="513943"/>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Questions?</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419100" y="1473607"/>
            <a:ext cx="8305800" cy="4317594"/>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marR="0" lvl="0" indent="0" defTabSz="457200" rtl="0" eaLnBrk="1" fontAlgn="auto" latinLnBrk="0" hangingPunct="1">
              <a:lnSpc>
                <a:spcPct val="100000"/>
              </a:lnSpc>
              <a:spcBef>
                <a:spcPts val="1000"/>
              </a:spcBef>
              <a:spcAft>
                <a:spcPts val="0"/>
              </a:spcAft>
              <a:buClr>
                <a:srgbClr val="DD550C"/>
              </a:buClr>
              <a:buSzPct val="80000"/>
              <a:buNone/>
              <a:tabLst/>
              <a:defRPr/>
            </a:pPr>
            <a:r>
              <a:rPr lang="en-US" sz="2400" b="1" dirty="0" smtClean="0">
                <a:solidFill>
                  <a:srgbClr val="03244D"/>
                </a:solidFill>
                <a:latin typeface="Century Gothic" panose="020B0502020202020204"/>
              </a:rPr>
              <a:t>Would you or your investigators find virtual office hours helpful?</a:t>
            </a: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lang="en-US" sz="2400" b="1" dirty="0">
              <a:solidFill>
                <a:srgbClr val="DD550C"/>
              </a:solidFill>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r>
              <a:rPr lang="en-US" sz="2400" b="1" dirty="0" smtClean="0">
                <a:solidFill>
                  <a:srgbClr val="03244D"/>
                </a:solidFill>
                <a:latin typeface="Century Gothic" panose="020B0502020202020204"/>
              </a:rPr>
              <a:t>How can Research Compliance HELP you?</a:t>
            </a:r>
          </a:p>
          <a:p>
            <a:pPr marL="0" indent="0" algn="ctr">
              <a:buClr>
                <a:srgbClr val="DD550C"/>
              </a:buClr>
              <a:buNone/>
              <a:defRPr/>
            </a:pPr>
            <a:endParaRPr lang="en-US" sz="2400" b="1" dirty="0" smtClean="0">
              <a:solidFill>
                <a:srgbClr val="03244D"/>
              </a:solidFill>
              <a:latin typeface="Century Gothic" panose="020B0502020202020204"/>
            </a:endParaRPr>
          </a:p>
          <a:p>
            <a:pPr marL="0" indent="0" algn="ctr">
              <a:buClr>
                <a:srgbClr val="DD550C"/>
              </a:buClr>
              <a:buNone/>
              <a:defRPr/>
            </a:pPr>
            <a:r>
              <a:rPr lang="en-US" sz="2400" b="1" dirty="0" smtClean="0">
                <a:solidFill>
                  <a:srgbClr val="DD550C"/>
                </a:solidFill>
                <a:latin typeface="Century Gothic" panose="020B0502020202020204"/>
              </a:rPr>
              <a:t>Resources</a:t>
            </a:r>
          </a:p>
          <a:p>
            <a:pPr marL="0" indent="0" algn="ctr">
              <a:buClr>
                <a:srgbClr val="DD550C"/>
              </a:buClr>
              <a:buNone/>
              <a:defRPr/>
            </a:pPr>
            <a:r>
              <a:rPr lang="en-US" sz="2400" b="1" dirty="0">
                <a:solidFill>
                  <a:srgbClr val="03244D"/>
                </a:solidFill>
                <a:latin typeface="Century Gothic" panose="020B0502020202020204"/>
              </a:rPr>
              <a:t>ORC Webpage - https://</a:t>
            </a:r>
            <a:r>
              <a:rPr lang="en-US" sz="2400" b="1" dirty="0" smtClean="0">
                <a:solidFill>
                  <a:srgbClr val="03244D"/>
                </a:solidFill>
                <a:latin typeface="Century Gothic" panose="020B0502020202020204"/>
              </a:rPr>
              <a:t>cws.auburn.edu/ovpr/pm/compliance/home</a:t>
            </a:r>
          </a:p>
          <a:p>
            <a:pPr marL="0" indent="0" algn="ctr">
              <a:buClr>
                <a:srgbClr val="DD550C"/>
              </a:buClr>
              <a:buNone/>
              <a:defRPr/>
            </a:pPr>
            <a:r>
              <a:rPr lang="en-US" sz="2400" b="1" dirty="0" smtClean="0">
                <a:solidFill>
                  <a:srgbClr val="03244D"/>
                </a:solidFill>
                <a:latin typeface="Century Gothic" panose="020B0502020202020204"/>
              </a:rPr>
              <a:t>Research Resource Hub - aub.ie/</a:t>
            </a:r>
            <a:r>
              <a:rPr lang="en-US" sz="2400" b="1" dirty="0" err="1" smtClean="0">
                <a:solidFill>
                  <a:srgbClr val="03244D"/>
                </a:solidFill>
                <a:latin typeface="Century Gothic" panose="020B0502020202020204"/>
              </a:rPr>
              <a:t>FacultyResearchResourceHub</a:t>
            </a:r>
            <a:endParaRPr lang="en-US" sz="2400" b="1" dirty="0" smtClean="0">
              <a:solidFill>
                <a:srgbClr val="03244D"/>
              </a:solidFill>
              <a:latin typeface="Century Gothic" panose="020B0502020202020204"/>
            </a:endParaRPr>
          </a:p>
          <a:p>
            <a:pPr marL="0" indent="0" algn="ctr">
              <a:buClr>
                <a:srgbClr val="DD550C"/>
              </a:buClr>
              <a:buNone/>
              <a:defRPr/>
            </a:pPr>
            <a:endParaRPr lang="en-US" sz="2400" b="1" dirty="0">
              <a:solidFill>
                <a:srgbClr val="03244D"/>
              </a:solidFill>
              <a:latin typeface="Century Gothic" panose="020B0502020202020204"/>
            </a:endParaRPr>
          </a:p>
          <a:p>
            <a:pPr marL="0" marR="0" lvl="0" indent="0" defTabSz="457200" rtl="0" eaLnBrk="1" fontAlgn="auto" latinLnBrk="0" hangingPunct="1">
              <a:lnSpc>
                <a:spcPct val="100000"/>
              </a:lnSpc>
              <a:spcBef>
                <a:spcPts val="1000"/>
              </a:spcBef>
              <a:spcAft>
                <a:spcPts val="0"/>
              </a:spcAft>
              <a:buClr>
                <a:srgbClr val="DD550C"/>
              </a:buClr>
              <a:buSzPct val="80000"/>
              <a:buNone/>
              <a:tabLst/>
              <a:defRPr/>
            </a:pPr>
            <a:endParaRPr kumimoji="0" lang="en-US" sz="2400" i="0" u="none" strike="noStrike" kern="1200" cap="none" spc="0" normalizeH="0" baseline="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457200" marR="0" lvl="0" indent="-457200" defTabSz="457200" rtl="0" eaLnBrk="1" fontAlgn="auto" latinLnBrk="0" hangingPunct="1">
              <a:lnSpc>
                <a:spcPct val="100000"/>
              </a:lnSpc>
              <a:spcBef>
                <a:spcPts val="1000"/>
              </a:spcBef>
              <a:spcAft>
                <a:spcPts val="0"/>
              </a:spcAft>
              <a:buClr>
                <a:srgbClr val="DD550C"/>
              </a:buClr>
              <a:buSzPct val="80000"/>
              <a:buFont typeface="+mj-lt"/>
              <a:buAutoNum type="arabicPeriod"/>
              <a:tabLst/>
              <a:defRPr/>
            </a:pPr>
            <a:endParaRPr kumimoji="0" lang="en-US" sz="2400" i="0" u="none" strike="noStrike" kern="1200" cap="none" spc="0" normalizeH="0" baseline="0" noProof="0" dirty="0" smtClean="0">
              <a:ln>
                <a:noFill/>
              </a:ln>
              <a:solidFill>
                <a:srgbClr val="03244D"/>
              </a:solidFill>
              <a:effectLst>
                <a:outerShdw blurRad="38100" dist="38100" dir="2700000" algn="tl">
                  <a:srgbClr val="000000">
                    <a:alpha val="43137"/>
                  </a:srgbClr>
                </a:outerShdw>
              </a:effectLst>
              <a:uLnTx/>
              <a:uFillTx/>
              <a:latin typeface="Century Gothic" panose="020B0502020202020204"/>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Tree>
    <p:extLst>
      <p:ext uri="{BB962C8B-B14F-4D97-AF65-F5344CB8AC3E}">
        <p14:creationId xmlns:p14="http://schemas.microsoft.com/office/powerpoint/2010/main" val="4271749712"/>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Conflict of Interest</a:t>
            </a:r>
            <a:endParaRPr lang="en-US" sz="3600" b="1" dirty="0">
              <a:solidFill>
                <a:srgbClr val="03244D"/>
              </a:solidFill>
              <a:latin typeface="Century Gothic" panose="020B0502020202020204" pitchFamily="34" charset="0"/>
            </a:endParaRPr>
          </a:p>
        </p:txBody>
      </p:sp>
      <p:sp>
        <p:nvSpPr>
          <p:cNvPr id="5" name="TextBox 4"/>
          <p:cNvSpPr txBox="1"/>
          <p:nvPr/>
        </p:nvSpPr>
        <p:spPr>
          <a:xfrm>
            <a:off x="2552700" y="1343095"/>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Definitions</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194187" y="2286000"/>
            <a:ext cx="8610600" cy="2895600"/>
          </a:xfrm>
          <a:prstGeom prst="rect">
            <a:avLst/>
          </a:prstGeom>
        </p:spPr>
        <p:txBody>
          <a:bodyPr vert="horz" lIns="91440" tIns="45720" rIns="91440" bIns="45720" rtlCol="0">
            <a:normAutofit fontScale="925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lvl="0">
              <a:buClr>
                <a:srgbClr val="DD550C"/>
              </a:buClr>
            </a:pPr>
            <a:r>
              <a:rPr lang="en-US" sz="2800" dirty="0" smtClean="0">
                <a:solidFill>
                  <a:srgbClr val="03244D"/>
                </a:solidFill>
                <a:latin typeface="Century Gothic" panose="020B0502020202020204" pitchFamily="34" charset="0"/>
              </a:rPr>
              <a:t>“</a:t>
            </a:r>
            <a:r>
              <a:rPr lang="en-US" sz="2800" b="1" dirty="0" smtClean="0">
                <a:solidFill>
                  <a:srgbClr val="03244D"/>
                </a:solidFill>
                <a:latin typeface="Century Gothic" panose="020B0502020202020204" pitchFamily="34" charset="0"/>
              </a:rPr>
              <a:t>Financial Conflict of Interest </a:t>
            </a:r>
            <a:r>
              <a:rPr lang="en-US" sz="2800" dirty="0" smtClean="0">
                <a:solidFill>
                  <a:srgbClr val="03244D"/>
                </a:solidFill>
                <a:latin typeface="Century Gothic" panose="020B0502020202020204" pitchFamily="34" charset="0"/>
              </a:rPr>
              <a:t>– a set of circumstances that may create an undue risk that an individual’s judgement or actions regarding a primary interest of the University may be inappropriately influence by a secondary Financial Interest.” – </a:t>
            </a:r>
            <a:r>
              <a:rPr lang="en-US" sz="2800" i="1" dirty="0">
                <a:solidFill>
                  <a:srgbClr val="DD550C"/>
                </a:solidFill>
                <a:latin typeface="Century Gothic" panose="020B0502020202020204" pitchFamily="34" charset="0"/>
              </a:rPr>
              <a:t>AU </a:t>
            </a:r>
            <a:r>
              <a:rPr lang="en-US" sz="2800" i="1" dirty="0" smtClean="0">
                <a:solidFill>
                  <a:srgbClr val="DD550C"/>
                </a:solidFill>
                <a:latin typeface="Century Gothic" panose="020B0502020202020204" pitchFamily="34" charset="0"/>
              </a:rPr>
              <a:t>Procedures for FCOI Policy for Research &amp; Related Activities (January 2015)</a:t>
            </a:r>
            <a:endParaRPr kumimoji="0" lang="en-US" sz="2400" b="1" i="1" u="none" strike="noStrike" kern="1200" cap="none" spc="0" normalizeH="0" baseline="0" noProof="0" dirty="0" smtClean="0">
              <a:ln>
                <a:noFill/>
              </a:ln>
              <a:solidFill>
                <a:srgbClr val="DD550C"/>
              </a:solidFill>
              <a:effectLst>
                <a:outerShdw blurRad="38100" dist="38100" dir="2700000" algn="tl">
                  <a:srgbClr val="000000">
                    <a:alpha val="43137"/>
                  </a:srgbClr>
                </a:outerShdw>
              </a:effectLst>
              <a:uLnTx/>
              <a:uFillTx/>
              <a:latin typeface="Century Gothic" panose="020B0502020202020204" pitchFamily="34" charset="0"/>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Tree>
    <p:extLst>
      <p:ext uri="{BB962C8B-B14F-4D97-AF65-F5344CB8AC3E}">
        <p14:creationId xmlns:p14="http://schemas.microsoft.com/office/powerpoint/2010/main" val="3452796408"/>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Conflict of Interest</a:t>
            </a:r>
            <a:endParaRPr lang="en-US" sz="3600" b="1" dirty="0">
              <a:solidFill>
                <a:srgbClr val="03244D"/>
              </a:solidFill>
              <a:latin typeface="Century Gothic" panose="020B0502020202020204" pitchFamily="34" charset="0"/>
            </a:endParaRPr>
          </a:p>
        </p:txBody>
      </p:sp>
      <p:sp>
        <p:nvSpPr>
          <p:cNvPr id="5" name="TextBox 4"/>
          <p:cNvSpPr txBox="1"/>
          <p:nvPr/>
        </p:nvSpPr>
        <p:spPr>
          <a:xfrm>
            <a:off x="2552700" y="1343095"/>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Definitions</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194187" y="2286000"/>
            <a:ext cx="8610600" cy="2895600"/>
          </a:xfrm>
          <a:prstGeom prst="rect">
            <a:avLst/>
          </a:prstGeom>
        </p:spPr>
        <p:txBody>
          <a:bodyPr vert="horz" lIns="91440" tIns="45720" rIns="91440" bIns="45720" rtlCol="0">
            <a:normAutofit fontScale="925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lvl="0">
              <a:buClr>
                <a:srgbClr val="DD550C"/>
              </a:buClr>
            </a:pPr>
            <a:r>
              <a:rPr lang="en-US" sz="2800" b="1" dirty="0" smtClean="0">
                <a:solidFill>
                  <a:srgbClr val="03244D"/>
                </a:solidFill>
                <a:latin typeface="Century Gothic" panose="020B0502020202020204" pitchFamily="34" charset="0"/>
              </a:rPr>
              <a:t>AU Nepotism Policy </a:t>
            </a:r>
            <a:r>
              <a:rPr lang="en-US" sz="2800" dirty="0">
                <a:solidFill>
                  <a:srgbClr val="03244D"/>
                </a:solidFill>
                <a:latin typeface="Century Gothic" panose="020B0502020202020204" pitchFamily="34" charset="0"/>
              </a:rPr>
              <a:t>– The purpose of this policy is to avoid favoritism, or the appearance of favoritism, toward relatives </a:t>
            </a:r>
            <a:r>
              <a:rPr lang="en-US" sz="2800" dirty="0" smtClean="0">
                <a:solidFill>
                  <a:srgbClr val="03244D"/>
                </a:solidFill>
                <a:latin typeface="Century Gothic" panose="020B0502020202020204" pitchFamily="34" charset="0"/>
              </a:rPr>
              <a:t>in employment</a:t>
            </a:r>
            <a:r>
              <a:rPr lang="en-US" sz="2800" dirty="0">
                <a:solidFill>
                  <a:srgbClr val="03244D"/>
                </a:solidFill>
                <a:latin typeface="Century Gothic" panose="020B0502020202020204" pitchFamily="34" charset="0"/>
              </a:rPr>
              <a:t>, academic, research or business decisions at the university. These decisions must be </a:t>
            </a:r>
            <a:r>
              <a:rPr lang="en-US" sz="2800" dirty="0" smtClean="0">
                <a:solidFill>
                  <a:srgbClr val="03244D"/>
                </a:solidFill>
                <a:latin typeface="Century Gothic" panose="020B0502020202020204" pitchFamily="34" charset="0"/>
              </a:rPr>
              <a:t>objective and </a:t>
            </a:r>
            <a:r>
              <a:rPr lang="en-US" sz="2800" dirty="0">
                <a:solidFill>
                  <a:srgbClr val="03244D"/>
                </a:solidFill>
                <a:latin typeface="Century Gothic" panose="020B0502020202020204" pitchFamily="34" charset="0"/>
              </a:rPr>
              <a:t>based on university needs and individual qualifications, skills, ability, and </a:t>
            </a:r>
            <a:r>
              <a:rPr lang="en-US" sz="2800" dirty="0" smtClean="0">
                <a:solidFill>
                  <a:srgbClr val="03244D"/>
                </a:solidFill>
                <a:latin typeface="Century Gothic" panose="020B0502020202020204" pitchFamily="34" charset="0"/>
              </a:rPr>
              <a:t>performance.</a:t>
            </a: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Tree>
    <p:extLst>
      <p:ext uri="{BB962C8B-B14F-4D97-AF65-F5344CB8AC3E}">
        <p14:creationId xmlns:p14="http://schemas.microsoft.com/office/powerpoint/2010/main" val="3057114214"/>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Conflict of Interest</a:t>
            </a:r>
            <a:endParaRPr lang="en-US" sz="3600" b="1" dirty="0">
              <a:solidFill>
                <a:srgbClr val="03244D"/>
              </a:solidFill>
              <a:latin typeface="Century Gothic" panose="020B0502020202020204" pitchFamily="34" charset="0"/>
            </a:endParaRPr>
          </a:p>
        </p:txBody>
      </p:sp>
      <p:sp>
        <p:nvSpPr>
          <p:cNvPr id="5" name="TextBox 4"/>
          <p:cNvSpPr txBox="1"/>
          <p:nvPr/>
        </p:nvSpPr>
        <p:spPr>
          <a:xfrm>
            <a:off x="2552700" y="1343095"/>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Definitions</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194187" y="1866315"/>
            <a:ext cx="8610600" cy="4077285"/>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lvl="0">
              <a:buClr>
                <a:srgbClr val="DD550C"/>
              </a:buClr>
            </a:pPr>
            <a:r>
              <a:rPr lang="en-US" sz="2800" b="1" dirty="0">
                <a:solidFill>
                  <a:srgbClr val="03244D"/>
                </a:solidFill>
                <a:latin typeface="Century Gothic" panose="020B0502020202020204" pitchFamily="34" charset="0"/>
              </a:rPr>
              <a:t>Nepotism Policy for Research and Sponsored </a:t>
            </a:r>
            <a:r>
              <a:rPr lang="en-US" sz="2800" b="1" dirty="0" smtClean="0">
                <a:solidFill>
                  <a:srgbClr val="03244D"/>
                </a:solidFill>
                <a:latin typeface="Century Gothic" panose="020B0502020202020204" pitchFamily="34" charset="0"/>
              </a:rPr>
              <a:t>Activities </a:t>
            </a:r>
            <a:r>
              <a:rPr lang="en-US" sz="2800" dirty="0">
                <a:solidFill>
                  <a:srgbClr val="03244D"/>
                </a:solidFill>
                <a:latin typeface="Century Gothic" panose="020B0502020202020204" pitchFamily="34" charset="0"/>
              </a:rPr>
              <a:t>– In accordance with the Auburn University Nepotism Policy, employees responsible for the </a:t>
            </a:r>
            <a:r>
              <a:rPr lang="en-US" sz="2800" dirty="0" smtClean="0">
                <a:solidFill>
                  <a:srgbClr val="03244D"/>
                </a:solidFill>
                <a:latin typeface="Century Gothic" panose="020B0502020202020204" pitchFamily="34" charset="0"/>
              </a:rPr>
              <a:t>design, conduct</a:t>
            </a:r>
            <a:r>
              <a:rPr lang="en-US" sz="2800" dirty="0">
                <a:solidFill>
                  <a:srgbClr val="03244D"/>
                </a:solidFill>
                <a:latin typeface="Century Gothic" panose="020B0502020202020204" pitchFamily="34" charset="0"/>
              </a:rPr>
              <a:t>, or reporting of research, serving on regulatory compliance committees, and/or </a:t>
            </a:r>
            <a:r>
              <a:rPr lang="en-US" sz="2800" dirty="0" smtClean="0">
                <a:solidFill>
                  <a:srgbClr val="03244D"/>
                </a:solidFill>
                <a:latin typeface="Century Gothic" panose="020B0502020202020204" pitchFamily="34" charset="0"/>
              </a:rPr>
              <a:t>conducting sponsored </a:t>
            </a:r>
            <a:r>
              <a:rPr lang="en-US" sz="2800" dirty="0">
                <a:solidFill>
                  <a:srgbClr val="03244D"/>
                </a:solidFill>
                <a:latin typeface="Century Gothic" panose="020B0502020202020204" pitchFamily="34" charset="0"/>
              </a:rPr>
              <a:t>activities must disclose familial relationships as required in this policy to ensure that </a:t>
            </a:r>
            <a:r>
              <a:rPr lang="en-US" sz="2800" dirty="0" smtClean="0">
                <a:solidFill>
                  <a:srgbClr val="03244D"/>
                </a:solidFill>
                <a:latin typeface="Century Gothic" panose="020B0502020202020204" pitchFamily="34" charset="0"/>
              </a:rPr>
              <a:t>these activities </a:t>
            </a:r>
            <a:r>
              <a:rPr lang="en-US" sz="2800" dirty="0">
                <a:solidFill>
                  <a:srgbClr val="03244D"/>
                </a:solidFill>
                <a:latin typeface="Century Gothic" panose="020B0502020202020204" pitchFamily="34" charset="0"/>
              </a:rPr>
              <a:t>will be free from bias or the appearance of bias.</a:t>
            </a: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Tree>
    <p:extLst>
      <p:ext uri="{BB962C8B-B14F-4D97-AF65-F5344CB8AC3E}">
        <p14:creationId xmlns:p14="http://schemas.microsoft.com/office/powerpoint/2010/main" val="3383513103"/>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Conflict of Interest</a:t>
            </a:r>
            <a:endParaRPr lang="en-US" sz="3600" b="1" dirty="0">
              <a:solidFill>
                <a:srgbClr val="03244D"/>
              </a:solidFill>
              <a:latin typeface="Century Gothic" panose="020B0502020202020204" pitchFamily="34" charset="0"/>
            </a:endParaRPr>
          </a:p>
        </p:txBody>
      </p:sp>
      <p:sp>
        <p:nvSpPr>
          <p:cNvPr id="5" name="TextBox 4"/>
          <p:cNvSpPr txBox="1"/>
          <p:nvPr/>
        </p:nvSpPr>
        <p:spPr>
          <a:xfrm>
            <a:off x="2552700" y="1343095"/>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Policies</a:t>
            </a:r>
            <a:endParaRPr lang="en-US" sz="2800" b="1" dirty="0">
              <a:solidFill>
                <a:srgbClr val="DD550C"/>
              </a:solidFill>
              <a:latin typeface="Century Gothic" panose="020B0502020202020204" pitchFamily="34" charset="0"/>
            </a:endParaRPr>
          </a:p>
        </p:txBody>
      </p:sp>
      <p:sp>
        <p:nvSpPr>
          <p:cNvPr id="7" name="Content Placeholder 2"/>
          <p:cNvSpPr txBox="1">
            <a:spLocks/>
          </p:cNvSpPr>
          <p:nvPr/>
        </p:nvSpPr>
        <p:spPr>
          <a:xfrm>
            <a:off x="194187" y="1866315"/>
            <a:ext cx="8610600" cy="407728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lvl="0">
              <a:buClr>
                <a:srgbClr val="DD550C"/>
              </a:buClr>
            </a:pPr>
            <a:r>
              <a:rPr lang="en-US" sz="2800" b="1" dirty="0" smtClean="0">
                <a:solidFill>
                  <a:srgbClr val="03244D"/>
                </a:solidFill>
                <a:latin typeface="Century Gothic" panose="020B0502020202020204" pitchFamily="34" charset="0"/>
                <a:hlinkClick r:id="rId2"/>
              </a:rPr>
              <a:t>Auburn University COI Policy</a:t>
            </a:r>
            <a:r>
              <a:rPr lang="en-US" sz="2800" b="1" dirty="0" smtClean="0">
                <a:solidFill>
                  <a:srgbClr val="03244D"/>
                </a:solidFill>
                <a:latin typeface="Century Gothic" panose="020B0502020202020204" pitchFamily="34" charset="0"/>
              </a:rPr>
              <a:t> </a:t>
            </a:r>
            <a:r>
              <a:rPr lang="en-US" sz="2800" dirty="0" smtClean="0">
                <a:solidFill>
                  <a:srgbClr val="03244D"/>
                </a:solidFill>
                <a:latin typeface="Century Gothic" panose="020B0502020202020204" pitchFamily="34" charset="0"/>
              </a:rPr>
              <a:t>– </a:t>
            </a:r>
            <a:r>
              <a:rPr lang="en-US" i="1" dirty="0" smtClean="0">
                <a:solidFill>
                  <a:srgbClr val="DD550C"/>
                </a:solidFill>
                <a:latin typeface="Century Gothic" panose="020B0502020202020204" pitchFamily="34" charset="0"/>
              </a:rPr>
              <a:t>effective 1 MAR 2019</a:t>
            </a:r>
          </a:p>
          <a:p>
            <a:pPr marL="0" lvl="0" indent="0">
              <a:buClr>
                <a:srgbClr val="DD550C"/>
              </a:buClr>
              <a:buNone/>
            </a:pPr>
            <a:endParaRPr lang="en-US" i="1" dirty="0" smtClean="0">
              <a:solidFill>
                <a:srgbClr val="DD550C"/>
              </a:solidFill>
              <a:latin typeface="Century Gothic" panose="020B0502020202020204" pitchFamily="34" charset="0"/>
            </a:endParaRPr>
          </a:p>
          <a:p>
            <a:pPr lvl="0">
              <a:buClr>
                <a:srgbClr val="DD550C"/>
              </a:buClr>
            </a:pPr>
            <a:r>
              <a:rPr lang="en-US" sz="2400" b="1" dirty="0">
                <a:solidFill>
                  <a:srgbClr val="03244D"/>
                </a:solidFill>
                <a:latin typeface="Century Gothic" panose="020B0502020202020204" pitchFamily="34" charset="0"/>
                <a:hlinkClick r:id="rId3"/>
              </a:rPr>
              <a:t>Financial </a:t>
            </a:r>
            <a:r>
              <a:rPr lang="en-US" sz="2400" b="1" dirty="0" smtClean="0">
                <a:solidFill>
                  <a:srgbClr val="03244D"/>
                </a:solidFill>
                <a:latin typeface="Century Gothic" panose="020B0502020202020204" pitchFamily="34" charset="0"/>
                <a:hlinkClick r:id="rId3"/>
              </a:rPr>
              <a:t>COI Policy for Research &amp; Related Activities </a:t>
            </a:r>
            <a:r>
              <a:rPr lang="en-US" sz="2400" dirty="0">
                <a:solidFill>
                  <a:srgbClr val="03244D"/>
                </a:solidFill>
                <a:latin typeface="Century Gothic" panose="020B0502020202020204" pitchFamily="34" charset="0"/>
              </a:rPr>
              <a:t>– </a:t>
            </a:r>
            <a:r>
              <a:rPr lang="en-US" i="1" dirty="0">
                <a:solidFill>
                  <a:srgbClr val="DD550C"/>
                </a:solidFill>
                <a:latin typeface="Century Gothic" panose="020B0502020202020204" pitchFamily="34" charset="0"/>
              </a:rPr>
              <a:t>effective 1 </a:t>
            </a:r>
            <a:r>
              <a:rPr lang="en-US" i="1" dirty="0" smtClean="0">
                <a:solidFill>
                  <a:srgbClr val="DD550C"/>
                </a:solidFill>
                <a:latin typeface="Century Gothic" panose="020B0502020202020204" pitchFamily="34" charset="0"/>
              </a:rPr>
              <a:t>JAN 2015</a:t>
            </a:r>
            <a:r>
              <a:rPr lang="en-US" b="1" dirty="0" smtClean="0">
                <a:solidFill>
                  <a:srgbClr val="03244D"/>
                </a:solidFill>
                <a:latin typeface="Century Gothic" panose="020B0502020202020204" pitchFamily="34" charset="0"/>
              </a:rPr>
              <a:t> </a:t>
            </a:r>
          </a:p>
          <a:p>
            <a:pPr marL="0" lvl="0" indent="0">
              <a:buClr>
                <a:srgbClr val="DD550C"/>
              </a:buClr>
              <a:buNone/>
            </a:pPr>
            <a:endParaRPr lang="en-US" b="1" dirty="0" smtClean="0">
              <a:solidFill>
                <a:srgbClr val="03244D"/>
              </a:solidFill>
              <a:latin typeface="Century Gothic" panose="020B0502020202020204" pitchFamily="34" charset="0"/>
            </a:endParaRPr>
          </a:p>
          <a:p>
            <a:pPr lvl="0">
              <a:buClr>
                <a:srgbClr val="DD550C"/>
              </a:buClr>
            </a:pPr>
            <a:r>
              <a:rPr lang="en-US" sz="2400" b="1" dirty="0" smtClean="0">
                <a:solidFill>
                  <a:srgbClr val="03244D"/>
                </a:solidFill>
                <a:latin typeface="Century Gothic" panose="020B0502020202020204" pitchFamily="34" charset="0"/>
                <a:hlinkClick r:id="rId4"/>
              </a:rPr>
              <a:t>Auburn University Nepotism Policy</a:t>
            </a:r>
            <a:r>
              <a:rPr lang="en-US" sz="2400" b="1" dirty="0" smtClean="0">
                <a:solidFill>
                  <a:srgbClr val="03244D"/>
                </a:solidFill>
                <a:latin typeface="Century Gothic" panose="020B0502020202020204" pitchFamily="34" charset="0"/>
              </a:rPr>
              <a:t> </a:t>
            </a:r>
            <a:r>
              <a:rPr lang="en-US" sz="2400" dirty="0" smtClean="0">
                <a:solidFill>
                  <a:srgbClr val="03244D"/>
                </a:solidFill>
                <a:latin typeface="Century Gothic" panose="020B0502020202020204" pitchFamily="34" charset="0"/>
              </a:rPr>
              <a:t>– </a:t>
            </a:r>
            <a:r>
              <a:rPr lang="en-US" i="1" dirty="0">
                <a:solidFill>
                  <a:srgbClr val="DD550C"/>
                </a:solidFill>
                <a:latin typeface="Century Gothic" panose="020B0502020202020204" pitchFamily="34" charset="0"/>
              </a:rPr>
              <a:t>effective </a:t>
            </a:r>
            <a:r>
              <a:rPr lang="en-US" i="1" dirty="0" smtClean="0">
                <a:solidFill>
                  <a:srgbClr val="DD550C"/>
                </a:solidFill>
                <a:latin typeface="Century Gothic" panose="020B0502020202020204" pitchFamily="34" charset="0"/>
              </a:rPr>
              <a:t>20 OCT 2019</a:t>
            </a:r>
          </a:p>
          <a:p>
            <a:pPr marL="0" lvl="0" indent="0">
              <a:buClr>
                <a:srgbClr val="DD550C"/>
              </a:buClr>
              <a:buNone/>
            </a:pPr>
            <a:endParaRPr lang="en-US" i="1" dirty="0" smtClean="0">
              <a:solidFill>
                <a:srgbClr val="DD550C"/>
              </a:solidFill>
              <a:latin typeface="Century Gothic" panose="020B0502020202020204" pitchFamily="34" charset="0"/>
            </a:endParaRPr>
          </a:p>
          <a:p>
            <a:pPr lvl="0">
              <a:buClr>
                <a:srgbClr val="DD550C"/>
              </a:buClr>
            </a:pPr>
            <a:r>
              <a:rPr lang="en-US" sz="2400" b="1" dirty="0">
                <a:solidFill>
                  <a:srgbClr val="03244D"/>
                </a:solidFill>
                <a:latin typeface="Century Gothic" panose="020B0502020202020204" pitchFamily="34" charset="0"/>
                <a:hlinkClick r:id="rId5"/>
              </a:rPr>
              <a:t>Nepotism Policy for Research and Sponsored Activities</a:t>
            </a:r>
            <a:r>
              <a:rPr lang="en-US" sz="2400" b="1" dirty="0">
                <a:solidFill>
                  <a:srgbClr val="03244D"/>
                </a:solidFill>
                <a:latin typeface="Century Gothic" panose="020B0502020202020204" pitchFamily="34" charset="0"/>
              </a:rPr>
              <a:t> </a:t>
            </a:r>
            <a:r>
              <a:rPr lang="en-US" sz="2400" dirty="0">
                <a:solidFill>
                  <a:srgbClr val="03244D"/>
                </a:solidFill>
                <a:latin typeface="Century Gothic" panose="020B0502020202020204" pitchFamily="34" charset="0"/>
              </a:rPr>
              <a:t>– </a:t>
            </a:r>
            <a:r>
              <a:rPr lang="en-US" i="1" dirty="0">
                <a:solidFill>
                  <a:srgbClr val="DD550C"/>
                </a:solidFill>
                <a:latin typeface="Century Gothic" panose="020B0502020202020204" pitchFamily="34" charset="0"/>
              </a:rPr>
              <a:t>effective </a:t>
            </a:r>
            <a:r>
              <a:rPr lang="en-US" i="1" dirty="0" smtClean="0">
                <a:solidFill>
                  <a:srgbClr val="DD550C"/>
                </a:solidFill>
                <a:latin typeface="Century Gothic" panose="020B0502020202020204" pitchFamily="34" charset="0"/>
              </a:rPr>
              <a:t>12 FEB 2020</a:t>
            </a:r>
            <a:endParaRPr kumimoji="0" lang="en-US" b="1" i="1" u="none" strike="noStrike" kern="1200" cap="none" spc="0" normalizeH="0" baseline="0" noProof="0" dirty="0" smtClean="0">
              <a:ln>
                <a:noFill/>
              </a:ln>
              <a:solidFill>
                <a:srgbClr val="DD550C"/>
              </a:solidFill>
              <a:effectLst>
                <a:outerShdw blurRad="38100" dist="38100" dir="2700000" algn="tl">
                  <a:srgbClr val="000000">
                    <a:alpha val="43137"/>
                  </a:srgbClr>
                </a:outerShdw>
              </a:effectLst>
              <a:uLnTx/>
              <a:uFillTx/>
              <a:latin typeface="Century Gothic" panose="020B0502020202020204" pitchFamily="34" charset="0"/>
            </a:endParaRP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endParaRPr kumimoji="0" lang="en-US" sz="2400" b="0" i="0" u="none" strike="noStrike" kern="120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entury Gothic" panose="020B0502020202020204"/>
              <a:ea typeface="+mj-ea"/>
              <a:cs typeface="+mj-cs"/>
            </a:endParaRPr>
          </a:p>
        </p:txBody>
      </p:sp>
    </p:spTree>
    <p:extLst>
      <p:ext uri="{BB962C8B-B14F-4D97-AF65-F5344CB8AC3E}">
        <p14:creationId xmlns:p14="http://schemas.microsoft.com/office/powerpoint/2010/main" val="1499468834"/>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Conflict of Interest</a:t>
            </a:r>
            <a:endParaRPr lang="en-US" sz="3600" b="1" dirty="0">
              <a:solidFill>
                <a:srgbClr val="03244D"/>
              </a:solidFill>
              <a:latin typeface="Century Gothic" panose="020B0502020202020204" pitchFamily="34" charset="0"/>
            </a:endParaRPr>
          </a:p>
        </p:txBody>
      </p:sp>
      <p:sp>
        <p:nvSpPr>
          <p:cNvPr id="6" name="TextBox 5"/>
          <p:cNvSpPr txBox="1"/>
          <p:nvPr/>
        </p:nvSpPr>
        <p:spPr>
          <a:xfrm>
            <a:off x="1295400" y="1295400"/>
            <a:ext cx="6629400" cy="1938992"/>
          </a:xfrm>
          <a:prstGeom prst="rect">
            <a:avLst/>
          </a:prstGeom>
          <a:noFill/>
        </p:spPr>
        <p:txBody>
          <a:bodyPr wrap="square" rtlCol="0">
            <a:spAutoFit/>
          </a:bodyPr>
          <a:lstStyle/>
          <a:p>
            <a:pPr algn="ctr"/>
            <a:r>
              <a:rPr lang="en-US" sz="6000" b="1" dirty="0" smtClean="0">
                <a:solidFill>
                  <a:srgbClr val="DD550C"/>
                </a:solidFill>
                <a:latin typeface="Century Gothic" panose="020B0502020202020204" pitchFamily="34" charset="0"/>
              </a:rPr>
              <a:t>How is it addressed?</a:t>
            </a:r>
            <a:endParaRPr lang="en-US" sz="6000" b="1" dirty="0">
              <a:solidFill>
                <a:srgbClr val="DD550C"/>
              </a:solidFill>
              <a:latin typeface="Century Gothic" panose="020B0502020202020204" pitchFamily="34" charset="0"/>
            </a:endParaRPr>
          </a:p>
        </p:txBody>
      </p:sp>
      <p:sp>
        <p:nvSpPr>
          <p:cNvPr id="7" name="TextBox 6"/>
          <p:cNvSpPr txBox="1"/>
          <p:nvPr/>
        </p:nvSpPr>
        <p:spPr>
          <a:xfrm>
            <a:off x="152400" y="3463915"/>
            <a:ext cx="4267200" cy="1015663"/>
          </a:xfrm>
          <a:prstGeom prst="rect">
            <a:avLst/>
          </a:prstGeom>
          <a:noFill/>
        </p:spPr>
        <p:txBody>
          <a:bodyPr wrap="square" rtlCol="0">
            <a:spAutoFit/>
          </a:bodyPr>
          <a:lstStyle/>
          <a:p>
            <a:pPr algn="ctr"/>
            <a:r>
              <a:rPr lang="en-US" sz="6000" b="1" dirty="0" smtClean="0">
                <a:solidFill>
                  <a:srgbClr val="03244D"/>
                </a:solidFill>
                <a:latin typeface="Century Gothic" panose="020B0502020202020204" pitchFamily="34" charset="0"/>
              </a:rPr>
              <a:t>Training</a:t>
            </a:r>
            <a:endParaRPr lang="en-US" sz="6000" b="1" dirty="0">
              <a:solidFill>
                <a:srgbClr val="03244D"/>
              </a:solidFill>
              <a:latin typeface="Century Gothic" panose="020B0502020202020204" pitchFamily="34" charset="0"/>
            </a:endParaRPr>
          </a:p>
        </p:txBody>
      </p:sp>
      <p:sp>
        <p:nvSpPr>
          <p:cNvPr id="8" name="TextBox 7"/>
          <p:cNvSpPr txBox="1"/>
          <p:nvPr/>
        </p:nvSpPr>
        <p:spPr>
          <a:xfrm>
            <a:off x="4267200" y="3541304"/>
            <a:ext cx="4267200" cy="1015663"/>
          </a:xfrm>
          <a:prstGeom prst="rect">
            <a:avLst/>
          </a:prstGeom>
          <a:noFill/>
        </p:spPr>
        <p:txBody>
          <a:bodyPr wrap="square" rtlCol="0">
            <a:spAutoFit/>
          </a:bodyPr>
          <a:lstStyle/>
          <a:p>
            <a:pPr algn="ctr"/>
            <a:r>
              <a:rPr lang="en-US" sz="6000" b="1" dirty="0" smtClean="0">
                <a:solidFill>
                  <a:srgbClr val="03244D"/>
                </a:solidFill>
                <a:latin typeface="Century Gothic" panose="020B0502020202020204" pitchFamily="34" charset="0"/>
              </a:rPr>
              <a:t>Disclosure</a:t>
            </a:r>
            <a:endParaRPr lang="en-US" sz="6000" b="1" dirty="0">
              <a:solidFill>
                <a:srgbClr val="03244D"/>
              </a:solidFill>
              <a:latin typeface="Century Gothic" panose="020B0502020202020204" pitchFamily="34" charset="0"/>
            </a:endParaRPr>
          </a:p>
        </p:txBody>
      </p:sp>
      <p:sp>
        <p:nvSpPr>
          <p:cNvPr id="9" name="TextBox 8"/>
          <p:cNvSpPr txBox="1"/>
          <p:nvPr/>
        </p:nvSpPr>
        <p:spPr>
          <a:xfrm>
            <a:off x="2325329" y="4709101"/>
            <a:ext cx="4267200" cy="1446550"/>
          </a:xfrm>
          <a:prstGeom prst="rect">
            <a:avLst/>
          </a:prstGeom>
          <a:noFill/>
        </p:spPr>
        <p:txBody>
          <a:bodyPr wrap="square" rtlCol="0">
            <a:spAutoFit/>
          </a:bodyPr>
          <a:lstStyle/>
          <a:p>
            <a:pPr algn="ctr"/>
            <a:r>
              <a:rPr lang="en-US" sz="4400" b="1" dirty="0" smtClean="0">
                <a:solidFill>
                  <a:srgbClr val="03244D"/>
                </a:solidFill>
                <a:latin typeface="Century Gothic" panose="020B0502020202020204" pitchFamily="34" charset="0"/>
              </a:rPr>
              <a:t>Management or Mitigation</a:t>
            </a:r>
            <a:endParaRPr lang="en-US" sz="4400" b="1" dirty="0">
              <a:solidFill>
                <a:srgbClr val="03244D"/>
              </a:solidFill>
              <a:latin typeface="Century Gothic" panose="020B0502020202020204" pitchFamily="34" charset="0"/>
            </a:endParaRPr>
          </a:p>
        </p:txBody>
      </p:sp>
      <p:sp>
        <p:nvSpPr>
          <p:cNvPr id="3" name="TextBox 2"/>
          <p:cNvSpPr txBox="1"/>
          <p:nvPr/>
        </p:nvSpPr>
        <p:spPr>
          <a:xfrm>
            <a:off x="457199" y="1027331"/>
            <a:ext cx="2514600" cy="646331"/>
          </a:xfrm>
          <a:prstGeom prst="rect">
            <a:avLst/>
          </a:prstGeom>
          <a:noFill/>
        </p:spPr>
        <p:txBody>
          <a:bodyPr wrap="square" rtlCol="0">
            <a:spAutoFit/>
          </a:bodyPr>
          <a:lstStyle/>
          <a:p>
            <a:r>
              <a:rPr lang="en-US" sz="3600" b="1" i="1" dirty="0" smtClean="0">
                <a:solidFill>
                  <a:srgbClr val="00B050"/>
                </a:solidFill>
                <a:effectLst>
                  <a:outerShdw blurRad="38100" dist="38100" dir="2700000" algn="tl">
                    <a:srgbClr val="000000">
                      <a:alpha val="43137"/>
                    </a:srgbClr>
                  </a:outerShdw>
                </a:effectLst>
                <a:latin typeface="Century Gothic" panose="020B0502020202020204" pitchFamily="34" charset="0"/>
              </a:rPr>
              <a:t>actual</a:t>
            </a:r>
            <a:endParaRPr lang="en-US" sz="3600" b="1" i="1" dirty="0">
              <a:solidFill>
                <a:srgbClr val="00B050"/>
              </a:solidFill>
              <a:effectLst>
                <a:outerShdw blurRad="38100" dist="38100" dir="2700000" algn="tl">
                  <a:srgbClr val="000000">
                    <a:alpha val="43137"/>
                  </a:srgbClr>
                </a:outerShdw>
              </a:effectLst>
              <a:latin typeface="Century Gothic" panose="020B0502020202020204" pitchFamily="34" charset="0"/>
            </a:endParaRPr>
          </a:p>
        </p:txBody>
      </p:sp>
      <p:sp>
        <p:nvSpPr>
          <p:cNvPr id="10" name="TextBox 9"/>
          <p:cNvSpPr txBox="1"/>
          <p:nvPr/>
        </p:nvSpPr>
        <p:spPr>
          <a:xfrm>
            <a:off x="6417430" y="1010611"/>
            <a:ext cx="2574170" cy="646331"/>
          </a:xfrm>
          <a:prstGeom prst="rect">
            <a:avLst/>
          </a:prstGeom>
          <a:noFill/>
        </p:spPr>
        <p:txBody>
          <a:bodyPr wrap="square" rtlCol="0">
            <a:spAutoFit/>
          </a:bodyPr>
          <a:lstStyle/>
          <a:p>
            <a:r>
              <a:rPr lang="en-US" sz="3600" b="1" i="1" dirty="0" smtClean="0">
                <a:solidFill>
                  <a:srgbClr val="7030A0"/>
                </a:solidFill>
                <a:effectLst>
                  <a:outerShdw blurRad="38100" dist="38100" dir="2700000" algn="tl">
                    <a:srgbClr val="000000">
                      <a:alpha val="43137"/>
                    </a:srgbClr>
                  </a:outerShdw>
                </a:effectLst>
                <a:latin typeface="Century Gothic" panose="020B0502020202020204" pitchFamily="34" charset="0"/>
              </a:rPr>
              <a:t>perceived</a:t>
            </a:r>
            <a:endParaRPr lang="en-US" sz="3600" b="1" i="1" dirty="0">
              <a:solidFill>
                <a:srgbClr val="7030A0"/>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79671850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3"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763000" cy="646331"/>
          </a:xfrm>
          <a:prstGeom prst="rect">
            <a:avLst/>
          </a:prstGeom>
          <a:noFill/>
        </p:spPr>
        <p:txBody>
          <a:bodyPr wrap="square" rtlCol="0">
            <a:spAutoFit/>
          </a:bodyPr>
          <a:lstStyle/>
          <a:p>
            <a:pPr algn="ctr"/>
            <a:r>
              <a:rPr lang="en-US" sz="3600" b="1" dirty="0" smtClean="0">
                <a:solidFill>
                  <a:srgbClr val="03244D"/>
                </a:solidFill>
                <a:latin typeface="Century Gothic" panose="020B0502020202020204" pitchFamily="34" charset="0"/>
              </a:rPr>
              <a:t>Conflict of Interest</a:t>
            </a:r>
            <a:endParaRPr lang="en-US" sz="3600" b="1" dirty="0">
              <a:solidFill>
                <a:srgbClr val="03244D"/>
              </a:solidFill>
              <a:latin typeface="Century Gothic" panose="020B0502020202020204" pitchFamily="34" charset="0"/>
            </a:endParaRPr>
          </a:p>
        </p:txBody>
      </p:sp>
      <p:sp>
        <p:nvSpPr>
          <p:cNvPr id="5" name="TextBox 4"/>
          <p:cNvSpPr txBox="1"/>
          <p:nvPr/>
        </p:nvSpPr>
        <p:spPr>
          <a:xfrm>
            <a:off x="2611692" y="1022415"/>
            <a:ext cx="3962400"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Who Cares?</a:t>
            </a:r>
            <a:endParaRPr lang="en-US" sz="2800" b="1" dirty="0">
              <a:solidFill>
                <a:srgbClr val="DD550C"/>
              </a:solidFill>
              <a:latin typeface="Century Gothic" panose="020B0502020202020204" pitchFamily="34" charset="0"/>
            </a:endParaRPr>
          </a:p>
        </p:txBody>
      </p:sp>
      <p:sp>
        <p:nvSpPr>
          <p:cNvPr id="8" name="Content Placeholder 2"/>
          <p:cNvSpPr txBox="1">
            <a:spLocks/>
          </p:cNvSpPr>
          <p:nvPr/>
        </p:nvSpPr>
        <p:spPr>
          <a:xfrm>
            <a:off x="2438400" y="1668746"/>
            <a:ext cx="4953000" cy="533400"/>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lvl="0" indent="0" algn="just">
              <a:buClr>
                <a:srgbClr val="DD550C"/>
              </a:buClr>
              <a:buSzPct val="100000"/>
              <a:buNone/>
              <a:defRPr/>
            </a:pPr>
            <a:r>
              <a:rPr lang="en-US" sz="3500" dirty="0" smtClean="0">
                <a:solidFill>
                  <a:srgbClr val="03244D"/>
                </a:solidFill>
                <a:latin typeface="Century Gothic" panose="020B0502020202020204"/>
              </a:rPr>
              <a:t>AUBURN UNIVERISTY</a:t>
            </a:r>
            <a:endParaRPr kumimoji="0" lang="en-US" sz="2400" b="0" i="0" u="none" strike="noStrike" kern="1200" cap="none" spc="0" normalizeH="0" baseline="0" noProof="0" dirty="0">
              <a:ln>
                <a:noFill/>
              </a:ln>
              <a:solidFill>
                <a:srgbClr val="DD550C"/>
              </a:solidFill>
              <a:effectLst>
                <a:outerShdw blurRad="38100" dist="38100" dir="2700000" algn="tl">
                  <a:srgbClr val="000000">
                    <a:alpha val="43137"/>
                  </a:srgbClr>
                </a:outerShdw>
              </a:effectLst>
              <a:uLnTx/>
              <a:uFillTx/>
              <a:latin typeface="Century Gothic" panose="020B0502020202020204"/>
            </a:endParaRPr>
          </a:p>
        </p:txBody>
      </p:sp>
      <p:sp>
        <p:nvSpPr>
          <p:cNvPr id="9" name="Content Placeholder 2"/>
          <p:cNvSpPr txBox="1">
            <a:spLocks/>
          </p:cNvSpPr>
          <p:nvPr/>
        </p:nvSpPr>
        <p:spPr>
          <a:xfrm>
            <a:off x="211393" y="2325257"/>
            <a:ext cx="8797413" cy="4245565"/>
          </a:xfrm>
          <a:prstGeom prst="rect">
            <a:avLst/>
          </a:prstGeom>
        </p:spPr>
        <p:txBody>
          <a:bodyPr vert="horz" lIns="91440" tIns="45720" rIns="91440" bIns="45720" rtlCol="0">
            <a:normAutofit fontScale="62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effectLst>
                  <a:outerShdw blurRad="38100" dist="38100" dir="2700000" algn="tl">
                    <a:srgbClr val="000000">
                      <a:alpha val="43137"/>
                    </a:srgbClr>
                  </a:outerShdw>
                </a:effectLst>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effectLst>
                  <a:outerShdw blurRad="38100" dist="38100" dir="2700000" algn="tl">
                    <a:srgbClr val="000000">
                      <a:alpha val="43137"/>
                    </a:srgbClr>
                  </a:outerShdw>
                </a:effectLst>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effectLst>
                  <a:outerShdw blurRad="38100" dist="38100" dir="2700000" algn="tl">
                    <a:srgbClr val="000000">
                      <a:alpha val="43137"/>
                    </a:srgbClr>
                  </a:outerShdw>
                </a:effectLst>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effectLst>
                  <a:outerShdw blurRad="38100" dist="38100" dir="2700000" algn="tl">
                    <a:srgbClr val="000000">
                      <a:alpha val="43137"/>
                    </a:srgbClr>
                  </a:outerShdw>
                </a:effectLst>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a:lstStyle>
          <a:p>
            <a:pPr marL="0" lvl="0" indent="0">
              <a:buClr>
                <a:srgbClr val="DD550C"/>
              </a:buClr>
              <a:buSzPct val="100000"/>
              <a:buNone/>
              <a:defRPr/>
            </a:pPr>
            <a:r>
              <a:rPr lang="en-US" sz="3800" dirty="0" smtClean="0">
                <a:solidFill>
                  <a:srgbClr val="03244D"/>
                </a:solidFill>
                <a:latin typeface="Century Gothic" panose="020B0502020202020204"/>
              </a:rPr>
              <a:t>“It </a:t>
            </a:r>
            <a:r>
              <a:rPr lang="en-US" sz="3800" dirty="0">
                <a:solidFill>
                  <a:srgbClr val="03244D"/>
                </a:solidFill>
                <a:latin typeface="Century Gothic" panose="020B0502020202020204"/>
              </a:rPr>
              <a:t>is the intent of Auburn University to manage financial conflicts of interest of its employees </a:t>
            </a:r>
            <a:r>
              <a:rPr lang="en-US" sz="3800" dirty="0" smtClean="0">
                <a:solidFill>
                  <a:srgbClr val="03244D"/>
                </a:solidFill>
                <a:latin typeface="Century Gothic" panose="020B0502020202020204"/>
              </a:rPr>
              <a:t>as part </a:t>
            </a:r>
            <a:r>
              <a:rPr lang="en-US" sz="3800" dirty="0">
                <a:solidFill>
                  <a:srgbClr val="03244D"/>
                </a:solidFill>
                <a:latin typeface="Century Gothic" panose="020B0502020202020204"/>
              </a:rPr>
              <a:t>of ongoing efforts to prevent outcomes that may be harmful to, sponsored </a:t>
            </a:r>
            <a:r>
              <a:rPr lang="en-US" sz="3800" dirty="0" smtClean="0">
                <a:solidFill>
                  <a:srgbClr val="03244D"/>
                </a:solidFill>
                <a:latin typeface="Century Gothic" panose="020B0502020202020204"/>
              </a:rPr>
              <a:t>activities, operation </a:t>
            </a:r>
            <a:r>
              <a:rPr lang="en-US" sz="3800" dirty="0">
                <a:solidFill>
                  <a:srgbClr val="03244D"/>
                </a:solidFill>
                <a:latin typeface="Century Gothic" panose="020B0502020202020204"/>
              </a:rPr>
              <a:t>of regulatory compliance committees, technology transfer efforts, or the University </a:t>
            </a:r>
            <a:r>
              <a:rPr lang="en-US" sz="3800" dirty="0" smtClean="0">
                <a:solidFill>
                  <a:srgbClr val="03244D"/>
                </a:solidFill>
                <a:latin typeface="Century Gothic" panose="020B0502020202020204"/>
              </a:rPr>
              <a:t>at large</a:t>
            </a:r>
            <a:r>
              <a:rPr lang="en-US" sz="3800" dirty="0">
                <a:solidFill>
                  <a:srgbClr val="03244D"/>
                </a:solidFill>
                <a:latin typeface="Century Gothic" panose="020B0502020202020204"/>
              </a:rPr>
              <a:t>. </a:t>
            </a:r>
            <a:r>
              <a:rPr lang="en-US" sz="3800" dirty="0" smtClean="0">
                <a:solidFill>
                  <a:srgbClr val="03244D"/>
                </a:solidFill>
                <a:latin typeface="Century Gothic" panose="020B0502020202020204"/>
              </a:rPr>
              <a:t>Therefore employees </a:t>
            </a:r>
            <a:r>
              <a:rPr lang="en-US" sz="3800" dirty="0">
                <a:solidFill>
                  <a:srgbClr val="03244D"/>
                </a:solidFill>
                <a:latin typeface="Century Gothic" panose="020B0502020202020204"/>
              </a:rPr>
              <a:t>responsible for the design, conduct, or reporting of </a:t>
            </a:r>
            <a:r>
              <a:rPr lang="en-US" sz="3800" dirty="0" smtClean="0">
                <a:solidFill>
                  <a:srgbClr val="03244D"/>
                </a:solidFill>
                <a:latin typeface="Century Gothic" panose="020B0502020202020204"/>
              </a:rPr>
              <a:t>sponsored Research</a:t>
            </a:r>
            <a:r>
              <a:rPr lang="en-US" sz="3800" dirty="0">
                <a:solidFill>
                  <a:srgbClr val="03244D"/>
                </a:solidFill>
                <a:latin typeface="Century Gothic" panose="020B0502020202020204"/>
              </a:rPr>
              <a:t>, engaging in Technology Commercialization, and/or Related Activities (</a:t>
            </a:r>
            <a:r>
              <a:rPr lang="en-US" sz="3800" dirty="0" smtClean="0">
                <a:solidFill>
                  <a:srgbClr val="03244D"/>
                </a:solidFill>
                <a:latin typeface="Century Gothic" panose="020B0502020202020204"/>
              </a:rPr>
              <a:t>Affected Employees) must </a:t>
            </a:r>
            <a:r>
              <a:rPr lang="en-US" sz="3800" dirty="0">
                <a:solidFill>
                  <a:srgbClr val="03244D"/>
                </a:solidFill>
                <a:latin typeface="Century Gothic" panose="020B0502020202020204"/>
              </a:rPr>
              <a:t>report Significant Financial Interests and must work with the University </a:t>
            </a:r>
            <a:r>
              <a:rPr lang="en-US" sz="3800" dirty="0" smtClean="0">
                <a:solidFill>
                  <a:srgbClr val="03244D"/>
                </a:solidFill>
                <a:latin typeface="Century Gothic" panose="020B0502020202020204"/>
              </a:rPr>
              <a:t>to develop </a:t>
            </a:r>
            <a:r>
              <a:rPr lang="en-US" sz="3800" dirty="0">
                <a:solidFill>
                  <a:srgbClr val="03244D"/>
                </a:solidFill>
                <a:latin typeface="Century Gothic" panose="020B0502020202020204"/>
              </a:rPr>
              <a:t>a plan to Manage Financial Conflicts of Interest as necessary</a:t>
            </a:r>
            <a:r>
              <a:rPr lang="en-US" sz="3800" dirty="0" smtClean="0">
                <a:solidFill>
                  <a:srgbClr val="03244D"/>
                </a:solidFill>
                <a:latin typeface="Century Gothic" panose="020B0502020202020204"/>
              </a:rPr>
              <a:t>.” – </a:t>
            </a:r>
            <a:r>
              <a:rPr lang="en-US" sz="3800" i="1" dirty="0" smtClean="0">
                <a:solidFill>
                  <a:srgbClr val="DD550C"/>
                </a:solidFill>
                <a:latin typeface="Century Gothic" panose="020B0502020202020204"/>
              </a:rPr>
              <a:t>AU FCOI Policy(January 2015)</a:t>
            </a:r>
          </a:p>
          <a:p>
            <a:pPr marL="0" marR="0" lvl="0" indent="0" algn="l" defTabSz="457200" rtl="0" eaLnBrk="1" fontAlgn="auto" latinLnBrk="0" hangingPunct="1">
              <a:lnSpc>
                <a:spcPct val="100000"/>
              </a:lnSpc>
              <a:spcBef>
                <a:spcPts val="1000"/>
              </a:spcBef>
              <a:spcAft>
                <a:spcPts val="0"/>
              </a:spcAft>
              <a:buClr>
                <a:srgbClr val="DD550C"/>
              </a:buClr>
              <a:buSzPct val="80000"/>
              <a:buFont typeface="Wingdings 3" charset="2"/>
              <a:buNone/>
              <a:tabLst/>
              <a:defRPr/>
            </a:pPr>
            <a:r>
              <a:rPr lang="en-US" sz="2400" noProof="0" dirty="0" smtClean="0">
                <a:solidFill>
                  <a:srgbClr val="DD550C"/>
                </a:solidFill>
                <a:latin typeface="Century Gothic" panose="020B0502020202020204"/>
              </a:rPr>
              <a:t> </a:t>
            </a:r>
            <a:endParaRPr kumimoji="0" lang="en-US" sz="2400" b="0" i="0" u="none" strike="noStrike" kern="1200" cap="none" spc="0" normalizeH="0" baseline="0" noProof="0" dirty="0">
              <a:ln>
                <a:noFill/>
              </a:ln>
              <a:solidFill>
                <a:srgbClr val="DD550C"/>
              </a:solidFill>
              <a:effectLst>
                <a:outerShdw blurRad="38100" dist="38100" dir="2700000" algn="tl">
                  <a:srgbClr val="000000">
                    <a:alpha val="43137"/>
                  </a:srgbClr>
                </a:outerShdw>
              </a:effectLst>
              <a:uLnTx/>
              <a:uFillTx/>
              <a:latin typeface="Century Gothic" panose="020B0502020202020204"/>
            </a:endParaRPr>
          </a:p>
        </p:txBody>
      </p:sp>
      <p:sp>
        <p:nvSpPr>
          <p:cNvPr id="10" name="TextBox 9"/>
          <p:cNvSpPr txBox="1"/>
          <p:nvPr/>
        </p:nvSpPr>
        <p:spPr>
          <a:xfrm>
            <a:off x="6688394" y="1545635"/>
            <a:ext cx="2251584" cy="523220"/>
          </a:xfrm>
          <a:prstGeom prst="rect">
            <a:avLst/>
          </a:prstGeom>
          <a:noFill/>
        </p:spPr>
        <p:txBody>
          <a:bodyPr wrap="square" rtlCol="0">
            <a:spAutoFit/>
          </a:bodyPr>
          <a:lstStyle/>
          <a:p>
            <a:pPr algn="ctr"/>
            <a:r>
              <a:rPr lang="en-US" sz="2800" b="1" dirty="0" smtClean="0">
                <a:solidFill>
                  <a:srgbClr val="DD550C"/>
                </a:solidFill>
                <a:latin typeface="Century Gothic" panose="020B0502020202020204" pitchFamily="34" charset="0"/>
              </a:rPr>
              <a:t>Disclosure</a:t>
            </a:r>
            <a:endParaRPr lang="en-US" sz="2800" b="1" dirty="0">
              <a:solidFill>
                <a:srgbClr val="DD550C"/>
              </a:solidFill>
              <a:latin typeface="Century Gothic" panose="020B0502020202020204" pitchFamily="34" charset="0"/>
            </a:endParaRPr>
          </a:p>
        </p:txBody>
      </p:sp>
      <p:sp>
        <p:nvSpPr>
          <p:cNvPr id="3" name="TextBox 2"/>
          <p:cNvSpPr txBox="1"/>
          <p:nvPr/>
        </p:nvSpPr>
        <p:spPr>
          <a:xfrm>
            <a:off x="253181" y="978706"/>
            <a:ext cx="2057400" cy="830997"/>
          </a:xfrm>
          <a:prstGeom prst="rect">
            <a:avLst/>
          </a:prstGeom>
          <a:noFill/>
        </p:spPr>
        <p:txBody>
          <a:bodyPr wrap="square" rtlCol="0">
            <a:spAutoFit/>
          </a:bodyPr>
          <a:lstStyle/>
          <a:p>
            <a:r>
              <a:rPr lang="en-US" sz="2400" b="1" dirty="0" smtClean="0">
                <a:solidFill>
                  <a:srgbClr val="DD550C"/>
                </a:solidFill>
                <a:latin typeface="Century Gothic" panose="020B0502020202020204" pitchFamily="34" charset="0"/>
              </a:rPr>
              <a:t>Manage or Mitigate</a:t>
            </a:r>
            <a:endParaRPr lang="en-US" sz="2400" b="1" dirty="0">
              <a:solidFill>
                <a:srgbClr val="DD550C"/>
              </a:solidFill>
              <a:latin typeface="Century Gothic" panose="020B0502020202020204" pitchFamily="34" charset="0"/>
            </a:endParaRPr>
          </a:p>
        </p:txBody>
      </p:sp>
    </p:spTree>
    <p:extLst>
      <p:ext uri="{BB962C8B-B14F-4D97-AF65-F5344CB8AC3E}">
        <p14:creationId xmlns:p14="http://schemas.microsoft.com/office/powerpoint/2010/main" val="151770690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40959</TotalTime>
  <Words>2165</Words>
  <Application>Microsoft Office PowerPoint</Application>
  <PresentationFormat>Letter Paper (8.5x11 in)</PresentationFormat>
  <Paragraphs>248</Paragraphs>
  <Slides>34</Slides>
  <Notes>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34</vt:i4>
      </vt:variant>
    </vt:vector>
  </HeadingPairs>
  <TitlesOfParts>
    <vt:vector size="44" baseType="lpstr">
      <vt:lpstr>Arial</vt:lpstr>
      <vt:lpstr>Arno Pro</vt:lpstr>
      <vt:lpstr>Calibri</vt:lpstr>
      <vt:lpstr>Century Gothic</vt:lpstr>
      <vt:lpstr>Garamond</vt:lpstr>
      <vt:lpstr>Helvetica Neue</vt:lpstr>
      <vt:lpstr>Wingdings</vt:lpstr>
      <vt:lpstr>Wingdings 2</vt:lpstr>
      <vt:lpstr>Wingdings 3</vt:lpstr>
      <vt:lpstr>1_Office Theme</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Auburn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Barbara Norrell</dc:creator>
  <cp:lastModifiedBy>Milly Tye</cp:lastModifiedBy>
  <cp:revision>678</cp:revision>
  <cp:lastPrinted>2015-09-25T12:52:38Z</cp:lastPrinted>
  <dcterms:created xsi:type="dcterms:W3CDTF">2012-04-24T16:59:38Z</dcterms:created>
  <dcterms:modified xsi:type="dcterms:W3CDTF">2021-02-16T22:14:36Z</dcterms:modified>
</cp:coreProperties>
</file>