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omments/comment1.xml" ContentType="application/vnd.openxmlformats-officedocument.presentationml.comment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2"/>
  </p:notesMasterIdLst>
  <p:sldIdLst>
    <p:sldId id="256" r:id="rId3"/>
    <p:sldId id="262" r:id="rId4"/>
    <p:sldId id="263" r:id="rId5"/>
    <p:sldId id="260" r:id="rId6"/>
    <p:sldId id="290" r:id="rId7"/>
    <p:sldId id="289" r:id="rId8"/>
    <p:sldId id="303" r:id="rId9"/>
    <p:sldId id="265" r:id="rId10"/>
    <p:sldId id="266" r:id="rId11"/>
    <p:sldId id="267"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5" r:id="rId26"/>
    <p:sldId id="288" r:id="rId27"/>
    <p:sldId id="294" r:id="rId28"/>
    <p:sldId id="295" r:id="rId29"/>
    <p:sldId id="296" r:id="rId30"/>
    <p:sldId id="297" r:id="rId31"/>
    <p:sldId id="299" r:id="rId32"/>
    <p:sldId id="300" r:id="rId33"/>
    <p:sldId id="301" r:id="rId34"/>
    <p:sldId id="302" r:id="rId35"/>
    <p:sldId id="292" r:id="rId36"/>
    <p:sldId id="293" r:id="rId37"/>
    <p:sldId id="286" r:id="rId38"/>
    <p:sldId id="287" r:id="rId39"/>
    <p:sldId id="291" r:id="rId40"/>
    <p:sldId id="264"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my Thomas" initials="AT"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798" autoAdjust="0"/>
  </p:normalViewPr>
  <p:slideViewPr>
    <p:cSldViewPr>
      <p:cViewPr varScale="1">
        <p:scale>
          <a:sx n="100" d="100"/>
          <a:sy n="100" d="100"/>
        </p:scale>
        <p:origin x="-294" y="-96"/>
      </p:cViewPr>
      <p:guideLst>
        <p:guide orient="horz" pos="2160"/>
        <p:guide pos="2880"/>
      </p:guideLst>
    </p:cSldViewPr>
  </p:slideViewPr>
  <p:notesTextViewPr>
    <p:cViewPr>
      <p:scale>
        <a:sx n="1" d="1"/>
        <a:sy n="1" d="1"/>
      </p:scale>
      <p:origin x="0" y="0"/>
    </p:cViewPr>
  </p:notesTextViewPr>
  <p:notesViewPr>
    <p:cSldViewPr>
      <p:cViewPr varScale="1">
        <p:scale>
          <a:sx n="62" d="100"/>
          <a:sy n="62" d="100"/>
        </p:scale>
        <p:origin x="-169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10-11T15:46:54.201" idx="1">
    <p:pos x="10" y="10"/>
    <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7A53CD-A16E-4397-87E5-5EB5663FEB4F}" type="datetimeFigureOut">
              <a:rPr lang="en-US" smtClean="0"/>
              <a:t>10/11/2017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678930-9E71-4FAF-94DB-3FC4DEA52076}" type="slidenum">
              <a:rPr lang="en-US" smtClean="0"/>
              <a:t>‹#›</a:t>
            </a:fld>
            <a:endParaRPr lang="en-US"/>
          </a:p>
        </p:txBody>
      </p:sp>
    </p:spTree>
    <p:extLst>
      <p:ext uri="{BB962C8B-B14F-4D97-AF65-F5344CB8AC3E}">
        <p14:creationId xmlns:p14="http://schemas.microsoft.com/office/powerpoint/2010/main" val="4101185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1</a:t>
            </a:fld>
            <a:endParaRPr lang="en-US"/>
          </a:p>
        </p:txBody>
      </p:sp>
    </p:spTree>
    <p:extLst>
      <p:ext uri="{BB962C8B-B14F-4D97-AF65-F5344CB8AC3E}">
        <p14:creationId xmlns:p14="http://schemas.microsoft.com/office/powerpoint/2010/main" val="20654272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$36,666.67</a:t>
            </a:r>
            <a:br>
              <a:rPr lang="en-US" dirty="0" smtClean="0"/>
            </a:br>
            <a:r>
              <a:rPr lang="en-US" dirty="0" smtClean="0"/>
              <a:t>(2)</a:t>
            </a:r>
            <a:r>
              <a:rPr lang="en-US" baseline="0" dirty="0" smtClean="0"/>
              <a:t> $13,500</a:t>
            </a:r>
            <a:br>
              <a:rPr lang="en-US" baseline="0" dirty="0" smtClean="0"/>
            </a:br>
            <a:r>
              <a:rPr lang="en-US" baseline="0" dirty="0" smtClean="0"/>
              <a:t>(3) 173.33 hours in month; 2,080 hours in 12 months, 50% of 2,080 = 1,040 x $17.00 = $17,680</a:t>
            </a:r>
            <a:endParaRPr lang="en-US" dirty="0"/>
          </a:p>
        </p:txBody>
      </p:sp>
      <p:sp>
        <p:nvSpPr>
          <p:cNvPr id="4" name="Slide Number Placeholder 3"/>
          <p:cNvSpPr>
            <a:spLocks noGrp="1"/>
          </p:cNvSpPr>
          <p:nvPr>
            <p:ph type="sldNum" sz="quarter" idx="10"/>
          </p:nvPr>
        </p:nvSpPr>
        <p:spPr/>
        <p:txBody>
          <a:bodyPr/>
          <a:lstStyle/>
          <a:p>
            <a:fld id="{D0678930-9E71-4FAF-94DB-3FC4DEA52076}" type="slidenum">
              <a:rPr lang="en-US" smtClean="0"/>
              <a:t>10</a:t>
            </a:fld>
            <a:endParaRPr lang="en-US"/>
          </a:p>
        </p:txBody>
      </p:sp>
    </p:spTree>
    <p:extLst>
      <p:ext uri="{BB962C8B-B14F-4D97-AF65-F5344CB8AC3E}">
        <p14:creationId xmlns:p14="http://schemas.microsoft.com/office/powerpoint/2010/main" val="4730019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11</a:t>
            </a:fld>
            <a:endParaRPr lang="en-US"/>
          </a:p>
        </p:txBody>
      </p:sp>
    </p:spTree>
    <p:extLst>
      <p:ext uri="{BB962C8B-B14F-4D97-AF65-F5344CB8AC3E}">
        <p14:creationId xmlns:p14="http://schemas.microsoft.com/office/powerpoint/2010/main" val="17049045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12</a:t>
            </a:fld>
            <a:endParaRPr lang="en-US"/>
          </a:p>
        </p:txBody>
      </p:sp>
    </p:spTree>
    <p:extLst>
      <p:ext uri="{BB962C8B-B14F-4D97-AF65-F5344CB8AC3E}">
        <p14:creationId xmlns:p14="http://schemas.microsoft.com/office/powerpoint/2010/main" val="11494881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13</a:t>
            </a:fld>
            <a:endParaRPr lang="en-US"/>
          </a:p>
        </p:txBody>
      </p:sp>
    </p:spTree>
    <p:extLst>
      <p:ext uri="{BB962C8B-B14F-4D97-AF65-F5344CB8AC3E}">
        <p14:creationId xmlns:p14="http://schemas.microsoft.com/office/powerpoint/2010/main" val="14478776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14</a:t>
            </a:fld>
            <a:endParaRPr lang="en-US"/>
          </a:p>
        </p:txBody>
      </p:sp>
    </p:spTree>
    <p:extLst>
      <p:ext uri="{BB962C8B-B14F-4D97-AF65-F5344CB8AC3E}">
        <p14:creationId xmlns:p14="http://schemas.microsoft.com/office/powerpoint/2010/main" val="39574451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$11,366.67</a:t>
            </a:r>
            <a:endParaRPr lang="en-US" dirty="0"/>
          </a:p>
        </p:txBody>
      </p:sp>
      <p:sp>
        <p:nvSpPr>
          <p:cNvPr id="4" name="Slide Number Placeholder 3"/>
          <p:cNvSpPr>
            <a:spLocks noGrp="1"/>
          </p:cNvSpPr>
          <p:nvPr>
            <p:ph type="sldNum" sz="quarter" idx="10"/>
          </p:nvPr>
        </p:nvSpPr>
        <p:spPr/>
        <p:txBody>
          <a:bodyPr/>
          <a:lstStyle/>
          <a:p>
            <a:fld id="{D0678930-9E71-4FAF-94DB-3FC4DEA52076}" type="slidenum">
              <a:rPr lang="en-US" smtClean="0"/>
              <a:t>15</a:t>
            </a:fld>
            <a:endParaRPr lang="en-US"/>
          </a:p>
        </p:txBody>
      </p:sp>
    </p:spTree>
    <p:extLst>
      <p:ext uri="{BB962C8B-B14F-4D97-AF65-F5344CB8AC3E}">
        <p14:creationId xmlns:p14="http://schemas.microsoft.com/office/powerpoint/2010/main" val="39031113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16</a:t>
            </a:fld>
            <a:endParaRPr lang="en-US"/>
          </a:p>
        </p:txBody>
      </p:sp>
    </p:spTree>
    <p:extLst>
      <p:ext uri="{BB962C8B-B14F-4D97-AF65-F5344CB8AC3E}">
        <p14:creationId xmlns:p14="http://schemas.microsoft.com/office/powerpoint/2010/main" val="8745098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678930-9E71-4FAF-94DB-3FC4DEA52076}" type="slidenum">
              <a:rPr lang="en-US" smtClean="0"/>
              <a:t>17</a:t>
            </a:fld>
            <a:endParaRPr lang="en-US"/>
          </a:p>
        </p:txBody>
      </p:sp>
    </p:spTree>
    <p:extLst>
      <p:ext uri="{BB962C8B-B14F-4D97-AF65-F5344CB8AC3E}">
        <p14:creationId xmlns:p14="http://schemas.microsoft.com/office/powerpoint/2010/main" val="11043236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18</a:t>
            </a:fld>
            <a:endParaRPr lang="en-US"/>
          </a:p>
        </p:txBody>
      </p:sp>
    </p:spTree>
    <p:extLst>
      <p:ext uri="{BB962C8B-B14F-4D97-AF65-F5344CB8AC3E}">
        <p14:creationId xmlns:p14="http://schemas.microsoft.com/office/powerpoint/2010/main" val="29965340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19</a:t>
            </a:fld>
            <a:endParaRPr lang="en-US"/>
          </a:p>
        </p:txBody>
      </p:sp>
    </p:spTree>
    <p:extLst>
      <p:ext uri="{BB962C8B-B14F-4D97-AF65-F5344CB8AC3E}">
        <p14:creationId xmlns:p14="http://schemas.microsoft.com/office/powerpoint/2010/main" val="1232731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2</a:t>
            </a:fld>
            <a:endParaRPr lang="en-US"/>
          </a:p>
        </p:txBody>
      </p:sp>
    </p:spTree>
    <p:extLst>
      <p:ext uri="{BB962C8B-B14F-4D97-AF65-F5344CB8AC3E}">
        <p14:creationId xmlns:p14="http://schemas.microsoft.com/office/powerpoint/2010/main" val="7852397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678930-9E71-4FAF-94DB-3FC4DEA52076}" type="slidenum">
              <a:rPr lang="en-US" smtClean="0"/>
              <a:t>20</a:t>
            </a:fld>
            <a:endParaRPr lang="en-US"/>
          </a:p>
        </p:txBody>
      </p:sp>
    </p:spTree>
    <p:extLst>
      <p:ext uri="{BB962C8B-B14F-4D97-AF65-F5344CB8AC3E}">
        <p14:creationId xmlns:p14="http://schemas.microsoft.com/office/powerpoint/2010/main" val="4514781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678930-9E71-4FAF-94DB-3FC4DEA52076}" type="slidenum">
              <a:rPr lang="en-US" smtClean="0"/>
              <a:t>21</a:t>
            </a:fld>
            <a:endParaRPr lang="en-US"/>
          </a:p>
        </p:txBody>
      </p:sp>
    </p:spTree>
    <p:extLst>
      <p:ext uri="{BB962C8B-B14F-4D97-AF65-F5344CB8AC3E}">
        <p14:creationId xmlns:p14="http://schemas.microsoft.com/office/powerpoint/2010/main" val="30012710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22</a:t>
            </a:fld>
            <a:endParaRPr lang="en-US"/>
          </a:p>
        </p:txBody>
      </p:sp>
    </p:spTree>
    <p:extLst>
      <p:ext uri="{BB962C8B-B14F-4D97-AF65-F5344CB8AC3E}">
        <p14:creationId xmlns:p14="http://schemas.microsoft.com/office/powerpoint/2010/main" val="24579656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23</a:t>
            </a:fld>
            <a:endParaRPr lang="en-US"/>
          </a:p>
        </p:txBody>
      </p:sp>
    </p:spTree>
    <p:extLst>
      <p:ext uri="{BB962C8B-B14F-4D97-AF65-F5344CB8AC3E}">
        <p14:creationId xmlns:p14="http://schemas.microsoft.com/office/powerpoint/2010/main" val="23694102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24</a:t>
            </a:fld>
            <a:endParaRPr lang="en-US"/>
          </a:p>
        </p:txBody>
      </p:sp>
    </p:spTree>
    <p:extLst>
      <p:ext uri="{BB962C8B-B14F-4D97-AF65-F5344CB8AC3E}">
        <p14:creationId xmlns:p14="http://schemas.microsoft.com/office/powerpoint/2010/main" val="17620217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25</a:t>
            </a:fld>
            <a:endParaRPr lang="en-US"/>
          </a:p>
        </p:txBody>
      </p:sp>
    </p:spTree>
    <p:extLst>
      <p:ext uri="{BB962C8B-B14F-4D97-AF65-F5344CB8AC3E}">
        <p14:creationId xmlns:p14="http://schemas.microsoft.com/office/powerpoint/2010/main" val="17514255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C5D37F-B611-45A1-97A7-E590574B4E45}" type="slidenum">
              <a:rPr lang="en-US" smtClean="0"/>
              <a:pPr/>
              <a:t>26</a:t>
            </a:fld>
            <a:endParaRPr lang="en-US" dirty="0"/>
          </a:p>
        </p:txBody>
      </p:sp>
    </p:spTree>
    <p:extLst>
      <p:ext uri="{BB962C8B-B14F-4D97-AF65-F5344CB8AC3E}">
        <p14:creationId xmlns:p14="http://schemas.microsoft.com/office/powerpoint/2010/main" val="15262269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C5D37F-B611-45A1-97A7-E590574B4E45}" type="slidenum">
              <a:rPr lang="en-US" smtClean="0"/>
              <a:pPr/>
              <a:t>27</a:t>
            </a:fld>
            <a:endParaRPr lang="en-US" dirty="0"/>
          </a:p>
        </p:txBody>
      </p:sp>
    </p:spTree>
    <p:extLst>
      <p:ext uri="{BB962C8B-B14F-4D97-AF65-F5344CB8AC3E}">
        <p14:creationId xmlns:p14="http://schemas.microsoft.com/office/powerpoint/2010/main" val="23691774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C5D37F-B611-45A1-97A7-E590574B4E45}" type="slidenum">
              <a:rPr lang="en-US" smtClean="0"/>
              <a:pPr/>
              <a:t>28</a:t>
            </a:fld>
            <a:endParaRPr lang="en-US" dirty="0"/>
          </a:p>
        </p:txBody>
      </p:sp>
    </p:spTree>
    <p:extLst>
      <p:ext uri="{BB962C8B-B14F-4D97-AF65-F5344CB8AC3E}">
        <p14:creationId xmlns:p14="http://schemas.microsoft.com/office/powerpoint/2010/main" val="72634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C5D37F-B611-45A1-97A7-E590574B4E45}" type="slidenum">
              <a:rPr lang="en-US" smtClean="0"/>
              <a:pPr/>
              <a:t>29</a:t>
            </a:fld>
            <a:endParaRPr lang="en-US" dirty="0"/>
          </a:p>
        </p:txBody>
      </p:sp>
    </p:spTree>
    <p:extLst>
      <p:ext uri="{BB962C8B-B14F-4D97-AF65-F5344CB8AC3E}">
        <p14:creationId xmlns:p14="http://schemas.microsoft.com/office/powerpoint/2010/main" val="2856200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3</a:t>
            </a:fld>
            <a:endParaRPr lang="en-US"/>
          </a:p>
        </p:txBody>
      </p:sp>
    </p:spTree>
    <p:extLst>
      <p:ext uri="{BB962C8B-B14F-4D97-AF65-F5344CB8AC3E}">
        <p14:creationId xmlns:p14="http://schemas.microsoft.com/office/powerpoint/2010/main" val="32683877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C5D37F-B611-45A1-97A7-E590574B4E45}" type="slidenum">
              <a:rPr lang="en-US" smtClean="0">
                <a:solidFill>
                  <a:prstClr val="black"/>
                </a:solidFill>
              </a:rPr>
              <a:pPr/>
              <a:t>30</a:t>
            </a:fld>
            <a:endParaRPr lang="en-US" dirty="0">
              <a:solidFill>
                <a:prstClr val="black"/>
              </a:solidFill>
            </a:endParaRPr>
          </a:p>
        </p:txBody>
      </p:sp>
    </p:spTree>
    <p:extLst>
      <p:ext uri="{BB962C8B-B14F-4D97-AF65-F5344CB8AC3E}">
        <p14:creationId xmlns:p14="http://schemas.microsoft.com/office/powerpoint/2010/main" val="219146926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C5D37F-B611-45A1-97A7-E590574B4E45}" type="slidenum">
              <a:rPr lang="en-US" smtClean="0">
                <a:solidFill>
                  <a:prstClr val="black"/>
                </a:solidFill>
              </a:rPr>
              <a:pPr/>
              <a:t>31</a:t>
            </a:fld>
            <a:endParaRPr lang="en-US" dirty="0">
              <a:solidFill>
                <a:prstClr val="black"/>
              </a:solidFill>
            </a:endParaRPr>
          </a:p>
        </p:txBody>
      </p:sp>
    </p:spTree>
    <p:extLst>
      <p:ext uri="{BB962C8B-B14F-4D97-AF65-F5344CB8AC3E}">
        <p14:creationId xmlns:p14="http://schemas.microsoft.com/office/powerpoint/2010/main" val="41823907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C5D37F-B611-45A1-97A7-E590574B4E45}" type="slidenum">
              <a:rPr lang="en-US" smtClean="0">
                <a:solidFill>
                  <a:prstClr val="black"/>
                </a:solidFill>
              </a:rPr>
              <a:pPr/>
              <a:t>32</a:t>
            </a:fld>
            <a:endParaRPr lang="en-US" dirty="0">
              <a:solidFill>
                <a:prstClr val="black"/>
              </a:solidFill>
            </a:endParaRPr>
          </a:p>
        </p:txBody>
      </p:sp>
    </p:spTree>
    <p:extLst>
      <p:ext uri="{BB962C8B-B14F-4D97-AF65-F5344CB8AC3E}">
        <p14:creationId xmlns:p14="http://schemas.microsoft.com/office/powerpoint/2010/main" val="209838190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C5D37F-B611-45A1-97A7-E590574B4E45}" type="slidenum">
              <a:rPr lang="en-US" smtClean="0">
                <a:solidFill>
                  <a:prstClr val="black"/>
                </a:solidFill>
              </a:rPr>
              <a:pPr/>
              <a:t>33</a:t>
            </a:fld>
            <a:endParaRPr lang="en-US" dirty="0">
              <a:solidFill>
                <a:prstClr val="black"/>
              </a:solidFill>
            </a:endParaRPr>
          </a:p>
        </p:txBody>
      </p:sp>
    </p:spTree>
    <p:extLst>
      <p:ext uri="{BB962C8B-B14F-4D97-AF65-F5344CB8AC3E}">
        <p14:creationId xmlns:p14="http://schemas.microsoft.com/office/powerpoint/2010/main" val="395295411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solidFill>
                  <a:prstClr val="black"/>
                </a:solidFill>
              </a:rPr>
              <a:pPr/>
              <a:t>34</a:t>
            </a:fld>
            <a:endParaRPr lang="en-US">
              <a:solidFill>
                <a:prstClr val="black"/>
              </a:solidFill>
            </a:endParaRPr>
          </a:p>
        </p:txBody>
      </p:sp>
    </p:spTree>
    <p:extLst>
      <p:ext uri="{BB962C8B-B14F-4D97-AF65-F5344CB8AC3E}">
        <p14:creationId xmlns:p14="http://schemas.microsoft.com/office/powerpoint/2010/main" val="210109092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solidFill>
                  <a:prstClr val="black"/>
                </a:solidFill>
              </a:rPr>
              <a:pPr/>
              <a:t>35</a:t>
            </a:fld>
            <a:endParaRPr lang="en-US">
              <a:solidFill>
                <a:prstClr val="black"/>
              </a:solidFill>
            </a:endParaRPr>
          </a:p>
        </p:txBody>
      </p:sp>
    </p:spTree>
    <p:extLst>
      <p:ext uri="{BB962C8B-B14F-4D97-AF65-F5344CB8AC3E}">
        <p14:creationId xmlns:p14="http://schemas.microsoft.com/office/powerpoint/2010/main" val="26267305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36</a:t>
            </a:fld>
            <a:endParaRPr lang="en-US"/>
          </a:p>
        </p:txBody>
      </p:sp>
    </p:spTree>
    <p:extLst>
      <p:ext uri="{BB962C8B-B14F-4D97-AF65-F5344CB8AC3E}">
        <p14:creationId xmlns:p14="http://schemas.microsoft.com/office/powerpoint/2010/main" val="320702119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37</a:t>
            </a:fld>
            <a:endParaRPr lang="en-US"/>
          </a:p>
        </p:txBody>
      </p:sp>
    </p:spTree>
    <p:extLst>
      <p:ext uri="{BB962C8B-B14F-4D97-AF65-F5344CB8AC3E}">
        <p14:creationId xmlns:p14="http://schemas.microsoft.com/office/powerpoint/2010/main" val="409956588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39</a:t>
            </a:fld>
            <a:endParaRPr lang="en-US"/>
          </a:p>
        </p:txBody>
      </p:sp>
    </p:spTree>
    <p:extLst>
      <p:ext uri="{BB962C8B-B14F-4D97-AF65-F5344CB8AC3E}">
        <p14:creationId xmlns:p14="http://schemas.microsoft.com/office/powerpoint/2010/main" val="35011337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4</a:t>
            </a:fld>
            <a:endParaRPr lang="en-US"/>
          </a:p>
        </p:txBody>
      </p:sp>
    </p:spTree>
    <p:extLst>
      <p:ext uri="{BB962C8B-B14F-4D97-AF65-F5344CB8AC3E}">
        <p14:creationId xmlns:p14="http://schemas.microsoft.com/office/powerpoint/2010/main" val="1609296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OMB</a:t>
            </a:r>
            <a:r>
              <a:rPr lang="en-US" baseline="0" dirty="0" smtClean="0"/>
              <a:t> only applies if FEDERAL funding, but applies to both contracts and grants.  OMB also lays much of the groundwork for University Policies regarding sponsored projects. </a:t>
            </a:r>
            <a:r>
              <a:rPr lang="en-US" b="1" baseline="0" dirty="0" smtClean="0"/>
              <a:t>SHOW Ann’s video!</a:t>
            </a:r>
          </a:p>
          <a:p>
            <a:endParaRPr lang="en-US" baseline="0" dirty="0" smtClean="0"/>
          </a:p>
          <a:p>
            <a:pPr lvl="1"/>
            <a:r>
              <a:rPr lang="en-US" sz="2000" dirty="0" smtClean="0"/>
              <a:t>Allowable</a:t>
            </a:r>
            <a:r>
              <a:rPr lang="en-US" sz="2000" baseline="0" dirty="0" smtClean="0"/>
              <a:t> -</a:t>
            </a:r>
            <a:endParaRPr lang="en-US" sz="2000" dirty="0" smtClean="0"/>
          </a:p>
          <a:p>
            <a:pPr lvl="1"/>
            <a:r>
              <a:rPr lang="en-US" sz="2000" dirty="0" smtClean="0"/>
              <a:t>Allowable to Sponsor</a:t>
            </a:r>
          </a:p>
          <a:p>
            <a:pPr lvl="1"/>
            <a:r>
              <a:rPr lang="en-US" sz="2000" dirty="0" smtClean="0"/>
              <a:t>Allowable to University</a:t>
            </a:r>
          </a:p>
          <a:p>
            <a:pPr lvl="1"/>
            <a:r>
              <a:rPr lang="en-US" sz="2000" dirty="0" smtClean="0"/>
              <a:t>If federal funding, allowable per A-21</a:t>
            </a:r>
          </a:p>
          <a:p>
            <a:pPr lvl="1"/>
            <a:endParaRPr lang="en-US" sz="2000" dirty="0" smtClean="0"/>
          </a:p>
          <a:p>
            <a:pPr lvl="1"/>
            <a:r>
              <a:rPr lang="en-US" sz="2000" dirty="0" smtClean="0"/>
              <a:t>Just because “Sponsor</a:t>
            </a:r>
            <a:r>
              <a:rPr lang="en-US" sz="2000" baseline="0" dirty="0" smtClean="0"/>
              <a:t> does not care if we buy X”, does not mean that purchasing an item would NOT violate OMB A-21 or a University policy.  Besides, we may be hearing this guidance from a technical contact, not a financial one.</a:t>
            </a:r>
          </a:p>
          <a:p>
            <a:pPr lvl="1"/>
            <a:endParaRPr lang="en-US" sz="2000" baseline="0" dirty="0" smtClean="0"/>
          </a:p>
          <a:p>
            <a:pPr lvl="1"/>
            <a:r>
              <a:rPr lang="en-US" sz="2000" dirty="0" smtClean="0"/>
              <a:t>http://www.youtube.com/watch?v=szF-_zmCYEs&amp;list=PLFA91D9F37D585F00&amp;index=70</a:t>
            </a:r>
          </a:p>
        </p:txBody>
      </p:sp>
      <p:sp>
        <p:nvSpPr>
          <p:cNvPr id="4" name="Slide Number Placeholder 3"/>
          <p:cNvSpPr>
            <a:spLocks noGrp="1"/>
          </p:cNvSpPr>
          <p:nvPr>
            <p:ph type="sldNum" sz="quarter" idx="10"/>
          </p:nvPr>
        </p:nvSpPr>
        <p:spPr/>
        <p:txBody>
          <a:bodyPr/>
          <a:lstStyle/>
          <a:p>
            <a:fld id="{5729EA2E-A711-4166-9042-58B22EC810EC}" type="slidenum">
              <a:rPr lang="en-US" smtClean="0"/>
              <a:t>5</a:t>
            </a:fld>
            <a:endParaRPr lang="en-US"/>
          </a:p>
        </p:txBody>
      </p:sp>
    </p:spTree>
    <p:extLst>
      <p:ext uri="{BB962C8B-B14F-4D97-AF65-F5344CB8AC3E}">
        <p14:creationId xmlns:p14="http://schemas.microsoft.com/office/powerpoint/2010/main" val="36338696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C5D37F-B611-45A1-97A7-E590574B4E45}" type="slidenum">
              <a:rPr lang="en-US" smtClean="0"/>
              <a:pPr/>
              <a:t>6</a:t>
            </a:fld>
            <a:endParaRPr lang="en-US" dirty="0"/>
          </a:p>
        </p:txBody>
      </p:sp>
    </p:spTree>
    <p:extLst>
      <p:ext uri="{BB962C8B-B14F-4D97-AF65-F5344CB8AC3E}">
        <p14:creationId xmlns:p14="http://schemas.microsoft.com/office/powerpoint/2010/main" val="37422810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C5D37F-B611-45A1-97A7-E590574B4E45}" type="slidenum">
              <a:rPr lang="en-US" smtClean="0"/>
              <a:pPr/>
              <a:t>7</a:t>
            </a:fld>
            <a:endParaRPr lang="en-US" dirty="0"/>
          </a:p>
        </p:txBody>
      </p:sp>
    </p:spTree>
    <p:extLst>
      <p:ext uri="{BB962C8B-B14F-4D97-AF65-F5344CB8AC3E}">
        <p14:creationId xmlns:p14="http://schemas.microsoft.com/office/powerpoint/2010/main" val="37422810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8</a:t>
            </a:fld>
            <a:endParaRPr lang="en-US"/>
          </a:p>
        </p:txBody>
      </p:sp>
    </p:spTree>
    <p:extLst>
      <p:ext uri="{BB962C8B-B14F-4D97-AF65-F5344CB8AC3E}">
        <p14:creationId xmlns:p14="http://schemas.microsoft.com/office/powerpoint/2010/main" val="39432527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678930-9E71-4FAF-94DB-3FC4DEA52076}" type="slidenum">
              <a:rPr lang="en-US" smtClean="0"/>
              <a:t>9</a:t>
            </a:fld>
            <a:endParaRPr lang="en-US"/>
          </a:p>
        </p:txBody>
      </p:sp>
    </p:spTree>
    <p:extLst>
      <p:ext uri="{BB962C8B-B14F-4D97-AF65-F5344CB8AC3E}">
        <p14:creationId xmlns:p14="http://schemas.microsoft.com/office/powerpoint/2010/main" val="3273703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DA5F18-03DD-4662-8923-B7EE9455C718}"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E89503-D4E5-4612-8A4E-DD0D20F8F485}" type="slidenum">
              <a:rPr lang="en-US" smtClean="0"/>
              <a:t>‹#›</a:t>
            </a:fld>
            <a:endParaRPr lang="en-US"/>
          </a:p>
        </p:txBody>
      </p:sp>
    </p:spTree>
    <p:extLst>
      <p:ext uri="{BB962C8B-B14F-4D97-AF65-F5344CB8AC3E}">
        <p14:creationId xmlns:p14="http://schemas.microsoft.com/office/powerpoint/2010/main" val="2849827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DA5F18-03DD-4662-8923-B7EE9455C718}"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E89503-D4E5-4612-8A4E-DD0D20F8F485}" type="slidenum">
              <a:rPr lang="en-US" smtClean="0"/>
              <a:t>‹#›</a:t>
            </a:fld>
            <a:endParaRPr lang="en-US"/>
          </a:p>
        </p:txBody>
      </p:sp>
    </p:spTree>
    <p:extLst>
      <p:ext uri="{BB962C8B-B14F-4D97-AF65-F5344CB8AC3E}">
        <p14:creationId xmlns:p14="http://schemas.microsoft.com/office/powerpoint/2010/main" val="1481661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DA5F18-03DD-4662-8923-B7EE9455C718}"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E89503-D4E5-4612-8A4E-DD0D20F8F485}" type="slidenum">
              <a:rPr lang="en-US" smtClean="0"/>
              <a:t>‹#›</a:t>
            </a:fld>
            <a:endParaRPr lang="en-US"/>
          </a:p>
        </p:txBody>
      </p:sp>
    </p:spTree>
    <p:extLst>
      <p:ext uri="{BB962C8B-B14F-4D97-AF65-F5344CB8AC3E}">
        <p14:creationId xmlns:p14="http://schemas.microsoft.com/office/powerpoint/2010/main" val="15297757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DA5F18-03DD-4662-8923-B7EE9455C718}" type="datetimeFigureOut">
              <a:rPr lang="en-US" smtClean="0">
                <a:solidFill>
                  <a:prstClr val="black">
                    <a:tint val="75000"/>
                  </a:prstClr>
                </a:solidFill>
              </a:rPr>
              <a:pPr/>
              <a:t>10/11/2017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CE89503-D4E5-4612-8A4E-DD0D20F8F4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117665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DA5F18-03DD-4662-8923-B7EE9455C718}" type="datetimeFigureOut">
              <a:rPr lang="en-US" smtClean="0">
                <a:solidFill>
                  <a:prstClr val="black">
                    <a:tint val="75000"/>
                  </a:prstClr>
                </a:solidFill>
              </a:rPr>
              <a:pPr/>
              <a:t>10/11/2017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CE89503-D4E5-4612-8A4E-DD0D20F8F4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51543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DA5F18-03DD-4662-8923-B7EE9455C718}" type="datetimeFigureOut">
              <a:rPr lang="en-US" smtClean="0">
                <a:solidFill>
                  <a:prstClr val="black">
                    <a:tint val="75000"/>
                  </a:prstClr>
                </a:solidFill>
              </a:rPr>
              <a:pPr/>
              <a:t>10/11/2017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CE89503-D4E5-4612-8A4E-DD0D20F8F4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065683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DA5F18-03DD-4662-8923-B7EE9455C718}" type="datetimeFigureOut">
              <a:rPr lang="en-US" smtClean="0">
                <a:solidFill>
                  <a:prstClr val="black">
                    <a:tint val="75000"/>
                  </a:prstClr>
                </a:solidFill>
              </a:rPr>
              <a:pPr/>
              <a:t>10/11/2017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CE89503-D4E5-4612-8A4E-DD0D20F8F4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635238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DA5F18-03DD-4662-8923-B7EE9455C718}" type="datetimeFigureOut">
              <a:rPr lang="en-US" smtClean="0">
                <a:solidFill>
                  <a:prstClr val="black">
                    <a:tint val="75000"/>
                  </a:prstClr>
                </a:solidFill>
              </a:rPr>
              <a:pPr/>
              <a:t>10/11/2017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3CE89503-D4E5-4612-8A4E-DD0D20F8F4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52875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DA5F18-03DD-4662-8923-B7EE9455C718}" type="datetimeFigureOut">
              <a:rPr lang="en-US" smtClean="0">
                <a:solidFill>
                  <a:prstClr val="black">
                    <a:tint val="75000"/>
                  </a:prstClr>
                </a:solidFill>
              </a:rPr>
              <a:pPr/>
              <a:t>10/11/2017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3CE89503-D4E5-4612-8A4E-DD0D20F8F4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9207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DA5F18-03DD-4662-8923-B7EE9455C718}" type="datetimeFigureOut">
              <a:rPr lang="en-US" smtClean="0">
                <a:solidFill>
                  <a:prstClr val="black">
                    <a:tint val="75000"/>
                  </a:prstClr>
                </a:solidFill>
              </a:rPr>
              <a:pPr/>
              <a:t>10/11/2017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3CE89503-D4E5-4612-8A4E-DD0D20F8F4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150301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DA5F18-03DD-4662-8923-B7EE9455C718}" type="datetimeFigureOut">
              <a:rPr lang="en-US" smtClean="0">
                <a:solidFill>
                  <a:prstClr val="black">
                    <a:tint val="75000"/>
                  </a:prstClr>
                </a:solidFill>
              </a:rPr>
              <a:pPr/>
              <a:t>10/11/2017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CE89503-D4E5-4612-8A4E-DD0D20F8F4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86994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DA5F18-03DD-4662-8923-B7EE9455C718}"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E89503-D4E5-4612-8A4E-DD0D20F8F485}" type="slidenum">
              <a:rPr lang="en-US" smtClean="0"/>
              <a:t>‹#›</a:t>
            </a:fld>
            <a:endParaRPr lang="en-US"/>
          </a:p>
        </p:txBody>
      </p:sp>
    </p:spTree>
    <p:extLst>
      <p:ext uri="{BB962C8B-B14F-4D97-AF65-F5344CB8AC3E}">
        <p14:creationId xmlns:p14="http://schemas.microsoft.com/office/powerpoint/2010/main" val="18900932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DA5F18-03DD-4662-8923-B7EE9455C718}" type="datetimeFigureOut">
              <a:rPr lang="en-US" smtClean="0">
                <a:solidFill>
                  <a:prstClr val="black">
                    <a:tint val="75000"/>
                  </a:prstClr>
                </a:solidFill>
              </a:rPr>
              <a:pPr/>
              <a:t>10/11/2017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CE89503-D4E5-4612-8A4E-DD0D20F8F4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443239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DA5F18-03DD-4662-8923-B7EE9455C718}" type="datetimeFigureOut">
              <a:rPr lang="en-US" smtClean="0">
                <a:solidFill>
                  <a:prstClr val="black">
                    <a:tint val="75000"/>
                  </a:prstClr>
                </a:solidFill>
              </a:rPr>
              <a:pPr/>
              <a:t>10/11/2017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CE89503-D4E5-4612-8A4E-DD0D20F8F4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2615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DA5F18-03DD-4662-8923-B7EE9455C718}" type="datetimeFigureOut">
              <a:rPr lang="en-US" smtClean="0">
                <a:solidFill>
                  <a:prstClr val="black">
                    <a:tint val="75000"/>
                  </a:prstClr>
                </a:solidFill>
              </a:rPr>
              <a:pPr/>
              <a:t>10/11/2017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CE89503-D4E5-4612-8A4E-DD0D20F8F4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8795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DA5F18-03DD-4662-8923-B7EE9455C718}"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E89503-D4E5-4612-8A4E-DD0D20F8F485}" type="slidenum">
              <a:rPr lang="en-US" smtClean="0"/>
              <a:t>‹#›</a:t>
            </a:fld>
            <a:endParaRPr lang="en-US"/>
          </a:p>
        </p:txBody>
      </p:sp>
    </p:spTree>
    <p:extLst>
      <p:ext uri="{BB962C8B-B14F-4D97-AF65-F5344CB8AC3E}">
        <p14:creationId xmlns:p14="http://schemas.microsoft.com/office/powerpoint/2010/main" val="4268977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DA5F18-03DD-4662-8923-B7EE9455C718}" type="datetimeFigureOut">
              <a:rPr lang="en-US" smtClean="0"/>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E89503-D4E5-4612-8A4E-DD0D20F8F485}" type="slidenum">
              <a:rPr lang="en-US" smtClean="0"/>
              <a:t>‹#›</a:t>
            </a:fld>
            <a:endParaRPr lang="en-US"/>
          </a:p>
        </p:txBody>
      </p:sp>
    </p:spTree>
    <p:extLst>
      <p:ext uri="{BB962C8B-B14F-4D97-AF65-F5344CB8AC3E}">
        <p14:creationId xmlns:p14="http://schemas.microsoft.com/office/powerpoint/2010/main" val="3884199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DA5F18-03DD-4662-8923-B7EE9455C718}" type="datetimeFigureOut">
              <a:rPr lang="en-US" smtClean="0"/>
              <a:t>10/11/2017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E89503-D4E5-4612-8A4E-DD0D20F8F485}" type="slidenum">
              <a:rPr lang="en-US" smtClean="0"/>
              <a:t>‹#›</a:t>
            </a:fld>
            <a:endParaRPr lang="en-US"/>
          </a:p>
        </p:txBody>
      </p:sp>
    </p:spTree>
    <p:extLst>
      <p:ext uri="{BB962C8B-B14F-4D97-AF65-F5344CB8AC3E}">
        <p14:creationId xmlns:p14="http://schemas.microsoft.com/office/powerpoint/2010/main" val="426301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DA5F18-03DD-4662-8923-B7EE9455C718}" type="datetimeFigureOut">
              <a:rPr lang="en-US" smtClean="0"/>
              <a:t>10/11/2017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E89503-D4E5-4612-8A4E-DD0D20F8F485}" type="slidenum">
              <a:rPr lang="en-US" smtClean="0"/>
              <a:t>‹#›</a:t>
            </a:fld>
            <a:endParaRPr lang="en-US"/>
          </a:p>
        </p:txBody>
      </p:sp>
    </p:spTree>
    <p:extLst>
      <p:ext uri="{BB962C8B-B14F-4D97-AF65-F5344CB8AC3E}">
        <p14:creationId xmlns:p14="http://schemas.microsoft.com/office/powerpoint/2010/main" val="2280765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DA5F18-03DD-4662-8923-B7EE9455C718}" type="datetimeFigureOut">
              <a:rPr lang="en-US" smtClean="0"/>
              <a:t>10/11/2017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E89503-D4E5-4612-8A4E-DD0D20F8F485}" type="slidenum">
              <a:rPr lang="en-US" smtClean="0"/>
              <a:t>‹#›</a:t>
            </a:fld>
            <a:endParaRPr lang="en-US"/>
          </a:p>
        </p:txBody>
      </p:sp>
    </p:spTree>
    <p:extLst>
      <p:ext uri="{BB962C8B-B14F-4D97-AF65-F5344CB8AC3E}">
        <p14:creationId xmlns:p14="http://schemas.microsoft.com/office/powerpoint/2010/main" val="2133375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DA5F18-03DD-4662-8923-B7EE9455C718}" type="datetimeFigureOut">
              <a:rPr lang="en-US" smtClean="0"/>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E89503-D4E5-4612-8A4E-DD0D20F8F485}" type="slidenum">
              <a:rPr lang="en-US" smtClean="0"/>
              <a:t>‹#›</a:t>
            </a:fld>
            <a:endParaRPr lang="en-US"/>
          </a:p>
        </p:txBody>
      </p:sp>
    </p:spTree>
    <p:extLst>
      <p:ext uri="{BB962C8B-B14F-4D97-AF65-F5344CB8AC3E}">
        <p14:creationId xmlns:p14="http://schemas.microsoft.com/office/powerpoint/2010/main" val="4011516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DA5F18-03DD-4662-8923-B7EE9455C718}" type="datetimeFigureOut">
              <a:rPr lang="en-US" smtClean="0"/>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E89503-D4E5-4612-8A4E-DD0D20F8F485}" type="slidenum">
              <a:rPr lang="en-US" smtClean="0"/>
              <a:t>‹#›</a:t>
            </a:fld>
            <a:endParaRPr lang="en-US"/>
          </a:p>
        </p:txBody>
      </p:sp>
    </p:spTree>
    <p:extLst>
      <p:ext uri="{BB962C8B-B14F-4D97-AF65-F5344CB8AC3E}">
        <p14:creationId xmlns:p14="http://schemas.microsoft.com/office/powerpoint/2010/main" val="883317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000" b="-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DA5F18-03DD-4662-8923-B7EE9455C718}" type="datetimeFigureOut">
              <a:rPr lang="en-US" smtClean="0"/>
              <a:t>10/11/2017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E89503-D4E5-4612-8A4E-DD0D20F8F485}" type="slidenum">
              <a:rPr lang="en-US" smtClean="0"/>
              <a:t>‹#›</a:t>
            </a:fld>
            <a:endParaRPr lang="en-US"/>
          </a:p>
        </p:txBody>
      </p:sp>
    </p:spTree>
    <p:extLst>
      <p:ext uri="{BB962C8B-B14F-4D97-AF65-F5344CB8AC3E}">
        <p14:creationId xmlns:p14="http://schemas.microsoft.com/office/powerpoint/2010/main" val="1318972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000" b="-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DA5F18-03DD-4662-8923-B7EE9455C718}" type="datetimeFigureOut">
              <a:rPr lang="en-US" smtClean="0">
                <a:solidFill>
                  <a:prstClr val="black">
                    <a:tint val="75000"/>
                  </a:prstClr>
                </a:solidFill>
              </a:rPr>
              <a:pPr/>
              <a:t>10/11/2017</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E89503-D4E5-4612-8A4E-DD0D20F8F4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09827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w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wmf"/><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sites.auburn.edu/admin/universitypolicies/Policies/TravelPolicies.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leigh.stephens@auburn.edu"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szF-_zmCYE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Arial" pitchFamily="34" charset="0"/>
                <a:cs typeface="Arial" pitchFamily="34" charset="0"/>
              </a:rPr>
              <a:t>DIRECT COSTS</a:t>
            </a:r>
            <a:endParaRPr lang="en-US" dirty="0">
              <a:latin typeface="Arial" pitchFamily="34" charset="0"/>
              <a:cs typeface="Arial" pitchFamily="34" charset="0"/>
            </a:endParaRPr>
          </a:p>
        </p:txBody>
      </p:sp>
      <p:pic>
        <p:nvPicPr>
          <p:cNvPr id="1027" name="Picture 3" descr="C:\Users\Tony Ventimiglia\AppData\Local\Microsoft\Windows\Temporary Internet Files\Content.IE5\THNZGH30\MP900406576[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97390" y="4359910"/>
            <a:ext cx="1446460" cy="96393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Tony Ventimiglia\AppData\Local\Microsoft\Windows\Temporary Internet Files\Content.IE5\3Q3MSECJ\MC900439851[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77000" y="1050956"/>
            <a:ext cx="1466850" cy="1171544"/>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Tony Ventimiglia\AppData\Local\Microsoft\Windows\Temporary Internet Files\Content.IE5\KPT7Z04V\MC900229643[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1600" y="3581400"/>
            <a:ext cx="1817687" cy="12604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Tony Ventimiglia\AppData\Local\Microsoft\Windows\Temporary Internet Files\Content.IE5\THNZGH30\MP900403109[1].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905000" y="685800"/>
            <a:ext cx="1969008" cy="1317356"/>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sers\Tony Ventimiglia\AppData\Local\Microsoft\Windows\Temporary Internet Files\Content.IE5\3Q3MSECJ\MC900056432[1].wm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62400" y="4252203"/>
            <a:ext cx="1154582" cy="1440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697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371600" y="685800"/>
            <a:ext cx="7696200" cy="838200"/>
          </a:xfrm>
        </p:spPr>
        <p:txBody>
          <a:bodyPr>
            <a:normAutofit fontScale="90000"/>
          </a:bodyPr>
          <a:lstStyle/>
          <a:p>
            <a:r>
              <a:rPr lang="en-US" dirty="0" smtClean="0">
                <a:latin typeface="Arial" pitchFamily="34" charset="0"/>
                <a:cs typeface="Arial" pitchFamily="34" charset="0"/>
              </a:rPr>
              <a:t>Personnel</a:t>
            </a:r>
            <a:br>
              <a:rPr lang="en-US" dirty="0" smtClean="0">
                <a:latin typeface="Arial" pitchFamily="34" charset="0"/>
                <a:cs typeface="Arial" pitchFamily="34" charset="0"/>
              </a:rPr>
            </a:br>
            <a:r>
              <a:rPr lang="en-US" sz="3100" i="1" dirty="0" smtClean="0">
                <a:latin typeface="Arial" pitchFamily="34" charset="0"/>
                <a:cs typeface="Arial" pitchFamily="34" charset="0"/>
              </a:rPr>
              <a:t>Faculty </a:t>
            </a:r>
            <a:r>
              <a:rPr lang="en-US" sz="3100" i="1" dirty="0">
                <a:latin typeface="Arial" pitchFamily="34" charset="0"/>
                <a:cs typeface="Arial" pitchFamily="34" charset="0"/>
              </a:rPr>
              <a:t>&amp; Staff</a:t>
            </a:r>
            <a:br>
              <a:rPr lang="en-US" sz="3100" i="1" dirty="0">
                <a:latin typeface="Arial" pitchFamily="34" charset="0"/>
                <a:cs typeface="Arial" pitchFamily="34" charset="0"/>
              </a:rPr>
            </a:br>
            <a:endParaRPr lang="en-US" sz="3100" i="1" dirty="0">
              <a:latin typeface="Arial" pitchFamily="34" charset="0"/>
              <a:cs typeface="Arial" pitchFamily="34" charset="0"/>
            </a:endParaRPr>
          </a:p>
        </p:txBody>
      </p:sp>
      <p:sp>
        <p:nvSpPr>
          <p:cNvPr id="5" name="Content Placeholder 4"/>
          <p:cNvSpPr>
            <a:spLocks noGrp="1"/>
          </p:cNvSpPr>
          <p:nvPr>
            <p:ph idx="1"/>
          </p:nvPr>
        </p:nvSpPr>
        <p:spPr>
          <a:xfrm>
            <a:off x="457200" y="1676400"/>
            <a:ext cx="8534400" cy="4525963"/>
          </a:xfrm>
        </p:spPr>
        <p:txBody>
          <a:bodyPr>
            <a:normAutofit lnSpcReduction="10000"/>
          </a:bodyPr>
          <a:lstStyle/>
          <a:p>
            <a:pPr marL="0" indent="0" algn="ctr">
              <a:buNone/>
            </a:pPr>
            <a:r>
              <a:rPr lang="en-US" sz="2400" b="1" dirty="0" smtClean="0">
                <a:latin typeface="Arial" pitchFamily="34" charset="0"/>
                <a:cs typeface="Arial" pitchFamily="34" charset="0"/>
              </a:rPr>
              <a:t>Examples</a:t>
            </a:r>
          </a:p>
          <a:p>
            <a:pPr marL="0" indent="0" algn="just">
              <a:buNone/>
            </a:pPr>
            <a:r>
              <a:rPr lang="en-US" sz="2400" b="1" dirty="0" smtClean="0">
                <a:latin typeface="Arial" pitchFamily="34" charset="0"/>
                <a:cs typeface="Arial" pitchFamily="34" charset="0"/>
              </a:rPr>
              <a:t>Months Committed:</a:t>
            </a:r>
            <a:r>
              <a:rPr lang="en-US" sz="2000" dirty="0" smtClean="0">
                <a:latin typeface="Arial" pitchFamily="34" charset="0"/>
                <a:cs typeface="Arial" pitchFamily="34" charset="0"/>
              </a:rPr>
              <a:t> </a:t>
            </a:r>
            <a:r>
              <a:rPr lang="en-US" sz="2000" dirty="0">
                <a:latin typeface="Arial" pitchFamily="34" charset="0"/>
                <a:cs typeface="Arial" pitchFamily="34" charset="0"/>
              </a:rPr>
              <a:t>faculty member will be committing three (3) months to work on a sponsored project, earns $110,000 per year, and is on a 9-month appointment. How much should be budgeted</a:t>
            </a:r>
            <a:r>
              <a:rPr lang="en-US" sz="2000" dirty="0" smtClean="0">
                <a:latin typeface="Arial" pitchFamily="34" charset="0"/>
                <a:cs typeface="Arial" pitchFamily="34" charset="0"/>
              </a:rPr>
              <a:t>?</a:t>
            </a:r>
          </a:p>
          <a:p>
            <a:pPr marL="0" indent="0" algn="just">
              <a:buNone/>
            </a:pPr>
            <a:endParaRPr lang="en-US" sz="1400" b="1" dirty="0">
              <a:latin typeface="Arial" pitchFamily="34" charset="0"/>
              <a:cs typeface="Arial" pitchFamily="34" charset="0"/>
            </a:endParaRPr>
          </a:p>
          <a:p>
            <a:pPr marL="0" indent="0" algn="just">
              <a:buNone/>
            </a:pPr>
            <a:r>
              <a:rPr lang="en-US" sz="2400" b="1" dirty="0">
                <a:latin typeface="Arial" pitchFamily="34" charset="0"/>
                <a:cs typeface="Arial" pitchFamily="34" charset="0"/>
              </a:rPr>
              <a:t>Percentage of Time </a:t>
            </a:r>
            <a:r>
              <a:rPr lang="en-US" sz="2400" b="1" dirty="0" smtClean="0">
                <a:latin typeface="Arial" pitchFamily="34" charset="0"/>
                <a:cs typeface="Arial" pitchFamily="34" charset="0"/>
              </a:rPr>
              <a:t>Committed: </a:t>
            </a:r>
            <a:r>
              <a:rPr lang="en-US" sz="2000" dirty="0" smtClean="0">
                <a:latin typeface="Arial" pitchFamily="34" charset="0"/>
                <a:cs typeface="Arial" pitchFamily="34" charset="0"/>
              </a:rPr>
              <a:t>A </a:t>
            </a:r>
            <a:r>
              <a:rPr lang="en-US" sz="2000" dirty="0">
                <a:latin typeface="Arial" pitchFamily="34" charset="0"/>
                <a:cs typeface="Arial" pitchFamily="34" charset="0"/>
              </a:rPr>
              <a:t>research associate will be committing 30% of time to work on a sponsored project, earns $45,000 per year, and is on a 12-month appointment. How much should be budgeted?</a:t>
            </a:r>
          </a:p>
          <a:p>
            <a:pPr marL="0" indent="0" algn="just">
              <a:buNone/>
            </a:pPr>
            <a:endParaRPr lang="en-US" sz="1400" b="1" dirty="0" smtClean="0">
              <a:latin typeface="Arial" pitchFamily="34" charset="0"/>
              <a:cs typeface="Arial" pitchFamily="34" charset="0"/>
            </a:endParaRPr>
          </a:p>
          <a:p>
            <a:pPr marL="0" indent="0" algn="just">
              <a:buNone/>
            </a:pPr>
            <a:r>
              <a:rPr lang="en-US" sz="2400" b="1" dirty="0" smtClean="0">
                <a:latin typeface="Arial" pitchFamily="34" charset="0"/>
                <a:cs typeface="Arial" pitchFamily="34" charset="0"/>
              </a:rPr>
              <a:t>Non-Exempt staff:</a:t>
            </a:r>
            <a:r>
              <a:rPr lang="en-US" sz="2000" dirty="0" smtClean="0">
                <a:latin typeface="Arial" pitchFamily="34" charset="0"/>
                <a:cs typeface="Arial" pitchFamily="34" charset="0"/>
              </a:rPr>
              <a:t> </a:t>
            </a:r>
            <a:r>
              <a:rPr lang="en-US" sz="2000" dirty="0">
                <a:latin typeface="Arial" pitchFamily="34" charset="0"/>
                <a:cs typeface="Arial" pitchFamily="34" charset="0"/>
              </a:rPr>
              <a:t>A technician will be committing 50% of time to work on a sponsored project, earns $17.00 per hour. How much should be budgeted?</a:t>
            </a:r>
          </a:p>
          <a:p>
            <a:pPr marL="0" indent="0" algn="just">
              <a:buNone/>
            </a:pPr>
            <a:r>
              <a:rPr lang="en-US" sz="2000" b="1" dirty="0">
                <a:latin typeface="Arial" pitchFamily="34" charset="0"/>
                <a:cs typeface="Arial" pitchFamily="34" charset="0"/>
              </a:rPr>
              <a:t>		</a:t>
            </a:r>
            <a:endParaRPr lang="en-US" dirty="0">
              <a:latin typeface="Arial" pitchFamily="34" charset="0"/>
              <a:cs typeface="Arial" pitchFamily="34" charset="0"/>
            </a:endParaRPr>
          </a:p>
        </p:txBody>
      </p:sp>
    </p:spTree>
    <p:extLst>
      <p:ext uri="{BB962C8B-B14F-4D97-AF65-F5344CB8AC3E}">
        <p14:creationId xmlns:p14="http://schemas.microsoft.com/office/powerpoint/2010/main" val="1010243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685800"/>
            <a:ext cx="8229600" cy="1143000"/>
          </a:xfrm>
        </p:spPr>
        <p:txBody>
          <a:bodyPr>
            <a:normAutofit fontScale="90000"/>
          </a:bodyPr>
          <a:lstStyle/>
          <a:p>
            <a:r>
              <a:rPr lang="en-US" dirty="0" smtClean="0">
                <a:latin typeface="Arial" pitchFamily="34" charset="0"/>
                <a:cs typeface="Arial" pitchFamily="34" charset="0"/>
              </a:rPr>
              <a:t>Personnel</a:t>
            </a:r>
            <a:br>
              <a:rPr lang="en-US" dirty="0" smtClean="0">
                <a:latin typeface="Arial" pitchFamily="34" charset="0"/>
                <a:cs typeface="Arial" pitchFamily="34" charset="0"/>
              </a:rPr>
            </a:br>
            <a:r>
              <a:rPr lang="en-US" sz="3100" i="1" dirty="0" smtClean="0">
                <a:latin typeface="Arial" pitchFamily="34" charset="0"/>
                <a:cs typeface="Arial" pitchFamily="34" charset="0"/>
              </a:rPr>
              <a:t>Faculty &amp; Staff</a:t>
            </a:r>
            <a:r>
              <a:rPr lang="en-US" dirty="0">
                <a:latin typeface="Arial" pitchFamily="34" charset="0"/>
                <a:cs typeface="Arial" pitchFamily="34" charset="0"/>
              </a:rPr>
              <a:t/>
            </a:r>
            <a:br>
              <a:rPr lang="en-US" dirty="0">
                <a:latin typeface="Arial" pitchFamily="34" charset="0"/>
                <a:cs typeface="Arial" pitchFamily="34" charset="0"/>
              </a:rPr>
            </a:br>
            <a:endParaRPr lang="en-US" dirty="0">
              <a:latin typeface="Arial" pitchFamily="34" charset="0"/>
              <a:cs typeface="Arial" pitchFamily="34" charset="0"/>
            </a:endParaRPr>
          </a:p>
        </p:txBody>
      </p:sp>
      <p:sp>
        <p:nvSpPr>
          <p:cNvPr id="5" name="Content Placeholder 4"/>
          <p:cNvSpPr>
            <a:spLocks noGrp="1"/>
          </p:cNvSpPr>
          <p:nvPr>
            <p:ph idx="1"/>
          </p:nvPr>
        </p:nvSpPr>
        <p:spPr>
          <a:xfrm>
            <a:off x="457200" y="2179637"/>
            <a:ext cx="8229600" cy="4525963"/>
          </a:xfrm>
        </p:spPr>
        <p:txBody>
          <a:bodyPr>
            <a:normAutofit fontScale="92500" lnSpcReduction="20000"/>
          </a:bodyPr>
          <a:lstStyle/>
          <a:p>
            <a:r>
              <a:rPr lang="en-US" sz="2400" dirty="0">
                <a:latin typeface="Arial" pitchFamily="34" charset="0"/>
                <a:cs typeface="Arial" pitchFamily="34" charset="0"/>
              </a:rPr>
              <a:t>Important Things to Remember</a:t>
            </a:r>
          </a:p>
          <a:p>
            <a:pPr lvl="1"/>
            <a:r>
              <a:rPr lang="en-US" sz="2000" dirty="0" smtClean="0">
                <a:latin typeface="Arial" pitchFamily="34" charset="0"/>
                <a:cs typeface="Arial" pitchFamily="34" charset="0"/>
              </a:rPr>
              <a:t>Ideally, </a:t>
            </a:r>
            <a:r>
              <a:rPr lang="en-US" sz="2000" dirty="0">
                <a:latin typeface="Arial" pitchFamily="34" charset="0"/>
                <a:cs typeface="Arial" pitchFamily="34" charset="0"/>
              </a:rPr>
              <a:t>budget for salaries need to be included, unless exception exists</a:t>
            </a:r>
          </a:p>
          <a:p>
            <a:pPr lvl="1"/>
            <a:endParaRPr lang="en-US" sz="1400" dirty="0">
              <a:latin typeface="Arial" pitchFamily="34" charset="0"/>
              <a:cs typeface="Arial" pitchFamily="34" charset="0"/>
            </a:endParaRPr>
          </a:p>
          <a:p>
            <a:pPr lvl="1"/>
            <a:r>
              <a:rPr lang="en-US" sz="2000" dirty="0">
                <a:latin typeface="Arial" pitchFamily="34" charset="0"/>
                <a:cs typeface="Arial" pitchFamily="34" charset="0"/>
              </a:rPr>
              <a:t>Amount of salary that can be charged may be capped by the sponsor (i.e. NIH)</a:t>
            </a:r>
          </a:p>
          <a:p>
            <a:pPr marL="457200" lvl="1" indent="0">
              <a:buNone/>
            </a:pPr>
            <a:endParaRPr lang="en-US" sz="1300" dirty="0">
              <a:latin typeface="Arial" pitchFamily="34" charset="0"/>
              <a:cs typeface="Arial" pitchFamily="34" charset="0"/>
            </a:endParaRPr>
          </a:p>
          <a:p>
            <a:pPr lvl="1"/>
            <a:r>
              <a:rPr lang="en-US" sz="2000" dirty="0">
                <a:latin typeface="Arial" pitchFamily="34" charset="0"/>
                <a:cs typeface="Arial" pitchFamily="34" charset="0"/>
              </a:rPr>
              <a:t>Sponsors might have a max on how much time an individual can commit to a particular project</a:t>
            </a:r>
          </a:p>
          <a:p>
            <a:pPr marL="457200" lvl="1" indent="0">
              <a:buNone/>
            </a:pPr>
            <a:endParaRPr lang="en-US" sz="1300" dirty="0">
              <a:latin typeface="Arial" pitchFamily="34" charset="0"/>
              <a:cs typeface="Arial" pitchFamily="34" charset="0"/>
            </a:endParaRPr>
          </a:p>
          <a:p>
            <a:pPr lvl="1"/>
            <a:r>
              <a:rPr lang="en-US" sz="2000" dirty="0">
                <a:latin typeface="Arial" pitchFamily="34" charset="0"/>
                <a:cs typeface="Arial" pitchFamily="34" charset="0"/>
              </a:rPr>
              <a:t>Colleges or departments might have certain guidelines on how much effort an individual can commit to a project</a:t>
            </a:r>
          </a:p>
          <a:p>
            <a:pPr marL="457200" lvl="1" indent="0">
              <a:buNone/>
            </a:pPr>
            <a:endParaRPr lang="en-US" sz="1300" dirty="0">
              <a:latin typeface="Arial" pitchFamily="34" charset="0"/>
              <a:cs typeface="Arial" pitchFamily="34" charset="0"/>
            </a:endParaRPr>
          </a:p>
          <a:p>
            <a:pPr lvl="1"/>
            <a:r>
              <a:rPr lang="en-US" sz="2000" dirty="0">
                <a:latin typeface="Arial" pitchFamily="34" charset="0"/>
                <a:cs typeface="Arial" pitchFamily="34" charset="0"/>
              </a:rPr>
              <a:t>Auburn policies do not usually allow overtime or extra compensation on sponsored projects</a:t>
            </a:r>
          </a:p>
          <a:p>
            <a:pPr lvl="2"/>
            <a:r>
              <a:rPr lang="en-US" sz="2000" dirty="0">
                <a:latin typeface="Arial" pitchFamily="34" charset="0"/>
                <a:cs typeface="Arial" pitchFamily="34" charset="0"/>
              </a:rPr>
              <a:t>If anticipated for non-exempt employees </a:t>
            </a:r>
            <a:r>
              <a:rPr lang="en-US" sz="2000" dirty="0" smtClean="0">
                <a:latin typeface="Arial" pitchFamily="34" charset="0"/>
                <a:cs typeface="Arial" pitchFamily="34" charset="0"/>
              </a:rPr>
              <a:t>should </a:t>
            </a:r>
            <a:r>
              <a:rPr lang="en-US" sz="2000" dirty="0">
                <a:latin typeface="Arial" pitchFamily="34" charset="0"/>
                <a:cs typeface="Arial" pitchFamily="34" charset="0"/>
              </a:rPr>
              <a:t>be clearly stated </a:t>
            </a:r>
            <a:r>
              <a:rPr lang="en-US" sz="2000" dirty="0" smtClean="0">
                <a:latin typeface="Arial" pitchFamily="34" charset="0"/>
                <a:cs typeface="Arial" pitchFamily="34" charset="0"/>
              </a:rPr>
              <a:t>and justified in </a:t>
            </a:r>
            <a:r>
              <a:rPr lang="en-US" sz="2000" dirty="0">
                <a:latin typeface="Arial" pitchFamily="34" charset="0"/>
                <a:cs typeface="Arial" pitchFamily="34" charset="0"/>
              </a:rPr>
              <a:t>the </a:t>
            </a:r>
            <a:r>
              <a:rPr lang="en-US" sz="2000" dirty="0" smtClean="0">
                <a:latin typeface="Arial" pitchFamily="34" charset="0"/>
                <a:cs typeface="Arial" pitchFamily="34" charset="0"/>
              </a:rPr>
              <a:t>proposal</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1884556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95400" y="685800"/>
            <a:ext cx="7315200" cy="1143000"/>
          </a:xfrm>
        </p:spPr>
        <p:txBody>
          <a:bodyPr>
            <a:normAutofit fontScale="90000"/>
          </a:bodyPr>
          <a:lstStyle/>
          <a:p>
            <a:r>
              <a:rPr lang="en-US" dirty="0" smtClean="0">
                <a:latin typeface="Arial" pitchFamily="34" charset="0"/>
                <a:cs typeface="Arial" pitchFamily="34" charset="0"/>
              </a:rPr>
              <a:t>Personnel</a:t>
            </a:r>
            <a:br>
              <a:rPr lang="en-US" dirty="0" smtClean="0">
                <a:latin typeface="Arial" pitchFamily="34" charset="0"/>
                <a:cs typeface="Arial" pitchFamily="34" charset="0"/>
              </a:rPr>
            </a:br>
            <a:r>
              <a:rPr lang="en-US" sz="2700" dirty="0" smtClean="0">
                <a:latin typeface="Arial" pitchFamily="34" charset="0"/>
                <a:cs typeface="Arial" pitchFamily="34" charset="0"/>
              </a:rPr>
              <a:t>Postdoctoral Fellows/Graduate Research Assistants</a:t>
            </a:r>
            <a:br>
              <a:rPr lang="en-US" sz="2700" dirty="0" smtClean="0">
                <a:latin typeface="Arial" pitchFamily="34" charset="0"/>
                <a:cs typeface="Arial" pitchFamily="34" charset="0"/>
              </a:rPr>
            </a:br>
            <a:endParaRPr lang="en-US" sz="2700" dirty="0">
              <a:latin typeface="Arial" pitchFamily="34" charset="0"/>
              <a:cs typeface="Arial" pitchFamily="34" charset="0"/>
            </a:endParaRPr>
          </a:p>
        </p:txBody>
      </p:sp>
      <p:sp>
        <p:nvSpPr>
          <p:cNvPr id="5" name="Content Placeholder 4"/>
          <p:cNvSpPr>
            <a:spLocks noGrp="1"/>
          </p:cNvSpPr>
          <p:nvPr>
            <p:ph idx="1"/>
          </p:nvPr>
        </p:nvSpPr>
        <p:spPr>
          <a:xfrm>
            <a:off x="457200" y="2179637"/>
            <a:ext cx="8229600" cy="4525963"/>
          </a:xfrm>
        </p:spPr>
        <p:txBody>
          <a:bodyPr>
            <a:normAutofit fontScale="92500" lnSpcReduction="20000"/>
          </a:bodyPr>
          <a:lstStyle/>
          <a:p>
            <a:r>
              <a:rPr lang="en-US" dirty="0">
                <a:latin typeface="Arial" pitchFamily="34" charset="0"/>
                <a:cs typeface="Arial" pitchFamily="34" charset="0"/>
              </a:rPr>
              <a:t>Salaries should be based on:</a:t>
            </a:r>
          </a:p>
          <a:p>
            <a:pPr lvl="1"/>
            <a:r>
              <a:rPr lang="en-US" dirty="0" smtClean="0">
                <a:latin typeface="Arial" pitchFamily="34" charset="0"/>
                <a:cs typeface="Arial" pitchFamily="34" charset="0"/>
              </a:rPr>
              <a:t>College/School </a:t>
            </a:r>
            <a:r>
              <a:rPr lang="en-US" dirty="0">
                <a:latin typeface="Arial" pitchFamily="34" charset="0"/>
                <a:cs typeface="Arial" pitchFamily="34" charset="0"/>
              </a:rPr>
              <a:t>or department guidelines</a:t>
            </a:r>
          </a:p>
          <a:p>
            <a:pPr marL="0" indent="0">
              <a:buNone/>
            </a:pPr>
            <a:r>
              <a:rPr lang="en-US" dirty="0">
                <a:latin typeface="Arial" pitchFamily="34" charset="0"/>
                <a:cs typeface="Arial" pitchFamily="34" charset="0"/>
              </a:rPr>
              <a:t>			</a:t>
            </a:r>
            <a:r>
              <a:rPr lang="en-US" dirty="0" smtClean="0">
                <a:latin typeface="Arial" pitchFamily="34" charset="0"/>
                <a:cs typeface="Arial" pitchFamily="34" charset="0"/>
              </a:rPr>
              <a:t>OR</a:t>
            </a:r>
            <a:endParaRPr lang="en-US" dirty="0">
              <a:latin typeface="Arial" pitchFamily="34" charset="0"/>
              <a:cs typeface="Arial" pitchFamily="34" charset="0"/>
            </a:endParaRPr>
          </a:p>
          <a:p>
            <a:pPr lvl="1"/>
            <a:r>
              <a:rPr lang="en-US" dirty="0">
                <a:latin typeface="Arial" pitchFamily="34" charset="0"/>
                <a:cs typeface="Arial" pitchFamily="34" charset="0"/>
              </a:rPr>
              <a:t>Previous projects with similar positions</a:t>
            </a:r>
          </a:p>
          <a:p>
            <a:endParaRPr lang="en-US" dirty="0">
              <a:latin typeface="Arial" pitchFamily="34" charset="0"/>
              <a:cs typeface="Arial" pitchFamily="34" charset="0"/>
            </a:endParaRPr>
          </a:p>
          <a:p>
            <a:r>
              <a:rPr lang="en-US" dirty="0">
                <a:latin typeface="Arial" pitchFamily="34" charset="0"/>
                <a:cs typeface="Arial" pitchFamily="34" charset="0"/>
              </a:rPr>
              <a:t>Salaries can also be 9 or 12 month</a:t>
            </a:r>
          </a:p>
          <a:p>
            <a:endParaRPr lang="en-US" dirty="0">
              <a:latin typeface="Arial" pitchFamily="34" charset="0"/>
              <a:cs typeface="Arial" pitchFamily="34" charset="0"/>
            </a:endParaRPr>
          </a:p>
          <a:p>
            <a:r>
              <a:rPr lang="en-US" dirty="0">
                <a:latin typeface="Arial" pitchFamily="34" charset="0"/>
                <a:cs typeface="Arial" pitchFamily="34" charset="0"/>
              </a:rPr>
              <a:t>Graduate students max work hours</a:t>
            </a:r>
          </a:p>
          <a:p>
            <a:pPr lvl="1"/>
            <a:r>
              <a:rPr lang="en-US" dirty="0">
                <a:latin typeface="Arial" pitchFamily="34" charset="0"/>
                <a:cs typeface="Arial" pitchFamily="34" charset="0"/>
              </a:rPr>
              <a:t>20 hours per week during academic year</a:t>
            </a:r>
          </a:p>
          <a:p>
            <a:pPr lvl="1"/>
            <a:r>
              <a:rPr lang="en-US" dirty="0">
                <a:latin typeface="Arial" pitchFamily="34" charset="0"/>
                <a:cs typeface="Arial" pitchFamily="34" charset="0"/>
              </a:rPr>
              <a:t>40 hours per week during summer months</a:t>
            </a:r>
          </a:p>
          <a:p>
            <a:endParaRPr lang="en-US" dirty="0">
              <a:latin typeface="Arial" pitchFamily="34" charset="0"/>
              <a:cs typeface="Arial" pitchFamily="34" charset="0"/>
            </a:endParaRPr>
          </a:p>
        </p:txBody>
      </p:sp>
    </p:spTree>
    <p:extLst>
      <p:ext uri="{BB962C8B-B14F-4D97-AF65-F5344CB8AC3E}">
        <p14:creationId xmlns:p14="http://schemas.microsoft.com/office/powerpoint/2010/main" val="91537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685800"/>
            <a:ext cx="8229600" cy="1143000"/>
          </a:xfrm>
        </p:spPr>
        <p:txBody>
          <a:bodyPr>
            <a:normAutofit fontScale="90000"/>
          </a:bodyPr>
          <a:lstStyle/>
          <a:p>
            <a:r>
              <a:rPr lang="en-US" dirty="0" smtClean="0">
                <a:latin typeface="Arial" pitchFamily="34" charset="0"/>
                <a:cs typeface="Arial" pitchFamily="34" charset="0"/>
              </a:rPr>
              <a:t>Personnel</a:t>
            </a:r>
            <a:br>
              <a:rPr lang="en-US" dirty="0" smtClean="0">
                <a:latin typeface="Arial" pitchFamily="34" charset="0"/>
                <a:cs typeface="Arial" pitchFamily="34" charset="0"/>
              </a:rPr>
            </a:br>
            <a:r>
              <a:rPr lang="en-US" sz="2900" i="1" dirty="0" smtClean="0">
                <a:latin typeface="Arial" pitchFamily="34" charset="0"/>
                <a:cs typeface="Arial" pitchFamily="34" charset="0"/>
              </a:rPr>
              <a:t>Undergraduate Students &amp; Temporary Employees</a:t>
            </a:r>
            <a:endParaRPr lang="en-US" sz="2900" i="1" dirty="0">
              <a:latin typeface="Arial" pitchFamily="34" charset="0"/>
              <a:cs typeface="Arial" pitchFamily="34" charset="0"/>
            </a:endParaRPr>
          </a:p>
        </p:txBody>
      </p:sp>
      <p:sp>
        <p:nvSpPr>
          <p:cNvPr id="5" name="Content Placeholder 4"/>
          <p:cNvSpPr>
            <a:spLocks noGrp="1"/>
          </p:cNvSpPr>
          <p:nvPr>
            <p:ph idx="1"/>
          </p:nvPr>
        </p:nvSpPr>
        <p:spPr>
          <a:xfrm>
            <a:off x="457200" y="2179637"/>
            <a:ext cx="8229600" cy="4525963"/>
          </a:xfrm>
        </p:spPr>
        <p:txBody>
          <a:bodyPr>
            <a:normAutofit/>
          </a:bodyPr>
          <a:lstStyle/>
          <a:p>
            <a:r>
              <a:rPr lang="en-US" sz="2400" dirty="0">
                <a:latin typeface="Arial" pitchFamily="34" charset="0"/>
                <a:cs typeface="Arial" pitchFamily="34" charset="0"/>
              </a:rPr>
              <a:t>Students</a:t>
            </a:r>
          </a:p>
          <a:p>
            <a:pPr lvl="1"/>
            <a:r>
              <a:rPr lang="en-US" sz="2000" dirty="0">
                <a:latin typeface="Arial" pitchFamily="34" charset="0"/>
                <a:cs typeface="Arial" pitchFamily="34" charset="0"/>
              </a:rPr>
              <a:t>Rates are based upon college or department</a:t>
            </a:r>
          </a:p>
          <a:p>
            <a:pPr lvl="1"/>
            <a:r>
              <a:rPr lang="en-US" sz="2000" dirty="0">
                <a:latin typeface="Arial" pitchFamily="34" charset="0"/>
                <a:cs typeface="Arial" pitchFamily="34" charset="0"/>
              </a:rPr>
              <a:t>Minimum wage is:  $7.25 per hour</a:t>
            </a:r>
          </a:p>
          <a:p>
            <a:pPr lvl="1"/>
            <a:r>
              <a:rPr lang="en-US" sz="2000" dirty="0" smtClean="0">
                <a:latin typeface="Arial" pitchFamily="34" charset="0"/>
                <a:cs typeface="Arial" pitchFamily="34" charset="0"/>
              </a:rPr>
              <a:t>Budgeted </a:t>
            </a:r>
            <a:r>
              <a:rPr lang="en-US" sz="2000" dirty="0">
                <a:latin typeface="Arial" pitchFamily="34" charset="0"/>
                <a:cs typeface="Arial" pitchFamily="34" charset="0"/>
              </a:rPr>
              <a:t>under </a:t>
            </a:r>
            <a:r>
              <a:rPr lang="en-US" sz="2000" b="1" dirty="0">
                <a:latin typeface="Arial" pitchFamily="34" charset="0"/>
                <a:cs typeface="Arial" pitchFamily="34" charset="0"/>
              </a:rPr>
              <a:t>Wages</a:t>
            </a:r>
            <a:r>
              <a:rPr lang="en-US" sz="2000" dirty="0">
                <a:latin typeface="Arial" pitchFamily="34" charset="0"/>
                <a:cs typeface="Arial" pitchFamily="34" charset="0"/>
              </a:rPr>
              <a:t> in Banner</a:t>
            </a:r>
          </a:p>
          <a:p>
            <a:endParaRPr lang="en-US" sz="1000" dirty="0">
              <a:latin typeface="Arial" pitchFamily="34" charset="0"/>
              <a:cs typeface="Arial" pitchFamily="34" charset="0"/>
            </a:endParaRPr>
          </a:p>
          <a:p>
            <a:r>
              <a:rPr lang="en-US" sz="2400" dirty="0">
                <a:latin typeface="Arial" pitchFamily="34" charset="0"/>
                <a:cs typeface="Arial" pitchFamily="34" charset="0"/>
              </a:rPr>
              <a:t>Temporary Employees (TES)</a:t>
            </a:r>
          </a:p>
          <a:p>
            <a:pPr lvl="1"/>
            <a:r>
              <a:rPr lang="en-US" sz="2000" dirty="0">
                <a:latin typeface="Arial" pitchFamily="34" charset="0"/>
                <a:cs typeface="Arial" pitchFamily="34" charset="0"/>
              </a:rPr>
              <a:t>Rates are based upon job title</a:t>
            </a:r>
          </a:p>
          <a:p>
            <a:pPr lvl="1"/>
            <a:r>
              <a:rPr lang="en-US" sz="2000" dirty="0" smtClean="0">
                <a:latin typeface="Arial" pitchFamily="34" charset="0"/>
                <a:cs typeface="Arial" pitchFamily="34" charset="0"/>
              </a:rPr>
              <a:t>Includes a service </a:t>
            </a:r>
            <a:r>
              <a:rPr lang="en-US" sz="2000" dirty="0">
                <a:latin typeface="Arial" pitchFamily="34" charset="0"/>
                <a:cs typeface="Arial" pitchFamily="34" charset="0"/>
              </a:rPr>
              <a:t>fee </a:t>
            </a:r>
            <a:endParaRPr lang="en-US" sz="2000" dirty="0" smtClean="0">
              <a:latin typeface="Arial" pitchFamily="34" charset="0"/>
              <a:cs typeface="Arial" pitchFamily="34" charset="0"/>
            </a:endParaRPr>
          </a:p>
          <a:p>
            <a:pPr lvl="1"/>
            <a:r>
              <a:rPr lang="en-US" sz="2000" dirty="0" smtClean="0">
                <a:latin typeface="Arial" pitchFamily="34" charset="0"/>
                <a:cs typeface="Arial" pitchFamily="34" charset="0"/>
              </a:rPr>
              <a:t>Budgeted </a:t>
            </a:r>
            <a:r>
              <a:rPr lang="en-US" sz="2000" dirty="0">
                <a:latin typeface="Arial" pitchFamily="34" charset="0"/>
                <a:cs typeface="Arial" pitchFamily="34" charset="0"/>
              </a:rPr>
              <a:t>under </a:t>
            </a:r>
            <a:r>
              <a:rPr lang="en-US" sz="2000" b="1" dirty="0">
                <a:latin typeface="Arial" pitchFamily="34" charset="0"/>
                <a:cs typeface="Arial" pitchFamily="34" charset="0"/>
              </a:rPr>
              <a:t>Other Operating</a:t>
            </a:r>
            <a:r>
              <a:rPr lang="en-US" sz="2000" dirty="0">
                <a:latin typeface="Arial" pitchFamily="34" charset="0"/>
                <a:cs typeface="Arial" pitchFamily="34" charset="0"/>
              </a:rPr>
              <a:t> in </a:t>
            </a:r>
            <a:r>
              <a:rPr lang="en-US" sz="2000" dirty="0" smtClean="0">
                <a:latin typeface="Arial" pitchFamily="34" charset="0"/>
                <a:cs typeface="Arial" pitchFamily="34" charset="0"/>
              </a:rPr>
              <a:t>Banner</a:t>
            </a:r>
          </a:p>
          <a:p>
            <a:pPr marL="457200" lvl="1" indent="0">
              <a:buNone/>
            </a:pPr>
            <a:endParaRPr lang="en-US" sz="2000" dirty="0">
              <a:latin typeface="Arial" pitchFamily="34" charset="0"/>
              <a:cs typeface="Arial" pitchFamily="34" charset="0"/>
            </a:endParaRPr>
          </a:p>
          <a:p>
            <a:pPr marL="0" indent="0">
              <a:buNone/>
            </a:pPr>
            <a:endParaRPr lang="en-US" dirty="0">
              <a:latin typeface="Arial" pitchFamily="34" charset="0"/>
              <a:cs typeface="Arial" pitchFamily="34" charset="0"/>
            </a:endParaRPr>
          </a:p>
        </p:txBody>
      </p:sp>
    </p:spTree>
    <p:extLst>
      <p:ext uri="{BB962C8B-B14F-4D97-AF65-F5344CB8AC3E}">
        <p14:creationId xmlns:p14="http://schemas.microsoft.com/office/powerpoint/2010/main" val="2765927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lstStyle/>
          <a:p>
            <a:r>
              <a:rPr lang="en-US" dirty="0" smtClean="0">
                <a:latin typeface="Arial" pitchFamily="34" charset="0"/>
                <a:cs typeface="Arial" pitchFamily="34" charset="0"/>
              </a:rPr>
              <a:t>Fringe Benefit Rates</a:t>
            </a:r>
            <a:endParaRPr lang="en-US" dirty="0">
              <a:latin typeface="Arial" pitchFamily="34" charset="0"/>
              <a:cs typeface="Arial" pitchFamily="34" charset="0"/>
            </a:endParaRPr>
          </a:p>
        </p:txBody>
      </p:sp>
      <p:sp>
        <p:nvSpPr>
          <p:cNvPr id="5" name="Content Placeholder 4"/>
          <p:cNvSpPr>
            <a:spLocks noGrp="1"/>
          </p:cNvSpPr>
          <p:nvPr>
            <p:ph idx="1"/>
          </p:nvPr>
        </p:nvSpPr>
        <p:spPr>
          <a:xfrm>
            <a:off x="457200" y="2179637"/>
            <a:ext cx="8229600" cy="4525963"/>
          </a:xfrm>
        </p:spPr>
        <p:txBody>
          <a:bodyPr>
            <a:normAutofit fontScale="92500" lnSpcReduction="10000"/>
          </a:bodyPr>
          <a:lstStyle/>
          <a:p>
            <a:r>
              <a:rPr lang="en-US" sz="2400" dirty="0">
                <a:latin typeface="Arial" pitchFamily="34" charset="0"/>
                <a:cs typeface="Arial" pitchFamily="34" charset="0"/>
              </a:rPr>
              <a:t>Fringe benefits are comprised of FICA, retirement, group insurance, worker’s compensation, unemployment compensation, other</a:t>
            </a:r>
          </a:p>
          <a:p>
            <a:pPr marL="0" indent="0">
              <a:buNone/>
            </a:pPr>
            <a:endParaRPr lang="en-US" sz="1300" dirty="0">
              <a:latin typeface="Arial" pitchFamily="34" charset="0"/>
              <a:cs typeface="Arial" pitchFamily="34" charset="0"/>
            </a:endParaRPr>
          </a:p>
          <a:p>
            <a:r>
              <a:rPr lang="en-US" sz="2400" dirty="0">
                <a:latin typeface="Arial" pitchFamily="34" charset="0"/>
                <a:cs typeface="Arial" pitchFamily="34" charset="0"/>
              </a:rPr>
              <a:t>Charged as a percentage of salaries to cover benefits provided by the university</a:t>
            </a:r>
          </a:p>
          <a:p>
            <a:pPr lvl="1"/>
            <a:r>
              <a:rPr lang="en-US" sz="2000" dirty="0">
                <a:latin typeface="Arial" pitchFamily="34" charset="0"/>
                <a:cs typeface="Arial" pitchFamily="34" charset="0"/>
              </a:rPr>
              <a:t>Calculated by applying the appropriate rate to the employee’s salary</a:t>
            </a:r>
          </a:p>
          <a:p>
            <a:pPr marL="457200" lvl="1" indent="0">
              <a:buNone/>
            </a:pPr>
            <a:endParaRPr lang="en-US" sz="2000" dirty="0">
              <a:latin typeface="Arial" pitchFamily="34" charset="0"/>
              <a:cs typeface="Arial" pitchFamily="34" charset="0"/>
            </a:endParaRPr>
          </a:p>
          <a:p>
            <a:pPr marL="0" indent="0">
              <a:buNone/>
            </a:pPr>
            <a:endParaRPr lang="en-US" sz="1300" dirty="0">
              <a:latin typeface="Arial" pitchFamily="34" charset="0"/>
              <a:cs typeface="Arial" pitchFamily="34" charset="0"/>
            </a:endParaRPr>
          </a:p>
          <a:p>
            <a:r>
              <a:rPr lang="en-US" sz="2400" b="1" dirty="0" smtClean="0">
                <a:solidFill>
                  <a:srgbClr val="FF0000"/>
                </a:solidFill>
                <a:latin typeface="Arial" pitchFamily="34" charset="0"/>
                <a:cs typeface="Arial" pitchFamily="34" charset="0"/>
              </a:rPr>
              <a:t>New Rates effective FY </a:t>
            </a:r>
            <a:r>
              <a:rPr lang="en-US" sz="2400" b="1" dirty="0" smtClean="0">
                <a:solidFill>
                  <a:srgbClr val="FF0000"/>
                </a:solidFill>
                <a:latin typeface="Arial" pitchFamily="34" charset="0"/>
                <a:cs typeface="Arial" pitchFamily="34" charset="0"/>
              </a:rPr>
              <a:t>2018</a:t>
            </a:r>
            <a:r>
              <a:rPr lang="en-US" sz="2400" dirty="0" smtClean="0">
                <a:solidFill>
                  <a:srgbClr val="FF0000"/>
                </a:solidFill>
                <a:latin typeface="Arial" pitchFamily="34" charset="0"/>
                <a:cs typeface="Arial" pitchFamily="34" charset="0"/>
              </a:rPr>
              <a:t>:</a:t>
            </a:r>
            <a:endParaRPr lang="en-US" sz="2400" dirty="0">
              <a:solidFill>
                <a:srgbClr val="FF0000"/>
              </a:solidFill>
              <a:latin typeface="Arial" pitchFamily="34" charset="0"/>
              <a:cs typeface="Arial" pitchFamily="34" charset="0"/>
            </a:endParaRPr>
          </a:p>
          <a:p>
            <a:pPr lvl="1"/>
            <a:r>
              <a:rPr lang="en-US" sz="2000" dirty="0" smtClean="0">
                <a:latin typeface="Arial" pitchFamily="34" charset="0"/>
                <a:cs typeface="Arial" pitchFamily="34" charset="0"/>
              </a:rPr>
              <a:t>31.10% </a:t>
            </a:r>
            <a:r>
              <a:rPr lang="en-US" sz="2000" dirty="0">
                <a:latin typeface="Arial" pitchFamily="34" charset="0"/>
                <a:cs typeface="Arial" pitchFamily="34" charset="0"/>
              </a:rPr>
              <a:t>- Full-Time</a:t>
            </a:r>
          </a:p>
          <a:p>
            <a:pPr lvl="1"/>
            <a:r>
              <a:rPr lang="en-US" sz="2000" dirty="0" smtClean="0">
                <a:latin typeface="Arial" pitchFamily="34" charset="0"/>
                <a:cs typeface="Arial" pitchFamily="34" charset="0"/>
              </a:rPr>
              <a:t>12.20% </a:t>
            </a:r>
            <a:r>
              <a:rPr lang="en-US" sz="2000" dirty="0">
                <a:latin typeface="Arial" pitchFamily="34" charset="0"/>
                <a:cs typeface="Arial" pitchFamily="34" charset="0"/>
              </a:rPr>
              <a:t>- Part-Time</a:t>
            </a:r>
          </a:p>
          <a:p>
            <a:pPr lvl="1"/>
            <a:r>
              <a:rPr lang="en-US" sz="2000" dirty="0" smtClean="0">
                <a:latin typeface="Arial" pitchFamily="34" charset="0"/>
                <a:cs typeface="Arial" pitchFamily="34" charset="0"/>
              </a:rPr>
              <a:t>4.1% </a:t>
            </a:r>
            <a:r>
              <a:rPr lang="en-US" sz="2000" dirty="0">
                <a:latin typeface="Arial" pitchFamily="34" charset="0"/>
                <a:cs typeface="Arial" pitchFamily="34" charset="0"/>
              </a:rPr>
              <a:t>- GRA </a:t>
            </a:r>
          </a:p>
          <a:p>
            <a:pPr lvl="1"/>
            <a:r>
              <a:rPr lang="en-US" sz="2000" dirty="0" smtClean="0">
                <a:latin typeface="Arial" pitchFamily="34" charset="0"/>
                <a:cs typeface="Arial" pitchFamily="34" charset="0"/>
              </a:rPr>
              <a:t>15.46% TES Rate</a:t>
            </a:r>
            <a:endParaRPr lang="en-US" dirty="0">
              <a:latin typeface="Arial" pitchFamily="34" charset="0"/>
              <a:cs typeface="Arial" pitchFamily="34" charset="0"/>
            </a:endParaRPr>
          </a:p>
        </p:txBody>
      </p:sp>
    </p:spTree>
    <p:extLst>
      <p:ext uri="{BB962C8B-B14F-4D97-AF65-F5344CB8AC3E}">
        <p14:creationId xmlns:p14="http://schemas.microsoft.com/office/powerpoint/2010/main" val="23922360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normAutofit fontScale="90000"/>
          </a:bodyPr>
          <a:lstStyle/>
          <a:p>
            <a:r>
              <a:rPr lang="en-US" dirty="0" smtClean="0">
                <a:latin typeface="Arial" pitchFamily="34" charset="0"/>
                <a:cs typeface="Arial" pitchFamily="34" charset="0"/>
              </a:rPr>
              <a:t>Fringe Benefit </a:t>
            </a:r>
            <a:r>
              <a:rPr lang="en-US" dirty="0">
                <a:latin typeface="Arial" pitchFamily="34" charset="0"/>
                <a:cs typeface="Arial" pitchFamily="34" charset="0"/>
              </a:rPr>
              <a:t>Rates</a:t>
            </a:r>
            <a:br>
              <a:rPr lang="en-US" dirty="0">
                <a:latin typeface="Arial" pitchFamily="34" charset="0"/>
                <a:cs typeface="Arial" pitchFamily="34" charset="0"/>
              </a:rPr>
            </a:br>
            <a:r>
              <a:rPr lang="en-US" dirty="0">
                <a:latin typeface="Arial" pitchFamily="34" charset="0"/>
                <a:cs typeface="Arial" pitchFamily="34" charset="0"/>
              </a:rPr>
              <a:t>(cont’d)</a:t>
            </a:r>
          </a:p>
        </p:txBody>
      </p:sp>
      <p:sp>
        <p:nvSpPr>
          <p:cNvPr id="5" name="Content Placeholder 4"/>
          <p:cNvSpPr>
            <a:spLocks noGrp="1"/>
          </p:cNvSpPr>
          <p:nvPr>
            <p:ph idx="1"/>
          </p:nvPr>
        </p:nvSpPr>
        <p:spPr>
          <a:xfrm>
            <a:off x="457200" y="2179637"/>
            <a:ext cx="8229600" cy="4525963"/>
          </a:xfrm>
        </p:spPr>
        <p:txBody>
          <a:bodyPr>
            <a:noAutofit/>
          </a:bodyPr>
          <a:lstStyle/>
          <a:p>
            <a:pPr marL="0" indent="0">
              <a:buNone/>
            </a:pPr>
            <a:r>
              <a:rPr lang="en-US" sz="2800" dirty="0">
                <a:latin typeface="Arial" pitchFamily="34" charset="0"/>
                <a:cs typeface="Arial" pitchFamily="34" charset="0"/>
              </a:rPr>
              <a:t>A faculty member will be committing three (3) months to work on a sponsored project, earns $110,000 per year, and is on a 9-month appointment.  How much should be </a:t>
            </a:r>
            <a:r>
              <a:rPr lang="en-US" sz="2800" dirty="0" smtClean="0">
                <a:latin typeface="Arial" pitchFamily="34" charset="0"/>
                <a:cs typeface="Arial" pitchFamily="34" charset="0"/>
              </a:rPr>
              <a:t>budgeted for fringe benefits?</a:t>
            </a:r>
          </a:p>
          <a:p>
            <a:pPr marL="0" indent="0">
              <a:buNone/>
            </a:pPr>
            <a:r>
              <a:rPr lang="en-US" sz="2800" dirty="0" smtClean="0">
                <a:latin typeface="Arial" pitchFamily="34" charset="0"/>
                <a:cs typeface="Arial" pitchFamily="34" charset="0"/>
              </a:rPr>
              <a:t>	</a:t>
            </a:r>
          </a:p>
          <a:p>
            <a:pPr marL="0" indent="0">
              <a:buNone/>
            </a:pPr>
            <a:r>
              <a:rPr lang="en-US" sz="2800" dirty="0">
                <a:latin typeface="Arial" pitchFamily="34" charset="0"/>
                <a:cs typeface="Arial" pitchFamily="34" charset="0"/>
              </a:rPr>
              <a:t>	</a:t>
            </a:r>
          </a:p>
        </p:txBody>
      </p:sp>
    </p:spTree>
    <p:extLst>
      <p:ext uri="{BB962C8B-B14F-4D97-AF65-F5344CB8AC3E}">
        <p14:creationId xmlns:p14="http://schemas.microsoft.com/office/powerpoint/2010/main" val="935965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lstStyle/>
          <a:p>
            <a:r>
              <a:rPr lang="en-US" dirty="0" smtClean="0">
                <a:latin typeface="Arial" pitchFamily="34" charset="0"/>
                <a:cs typeface="Arial" pitchFamily="34" charset="0"/>
              </a:rPr>
              <a:t>Travel</a:t>
            </a:r>
            <a:endParaRPr lang="en-US" dirty="0">
              <a:latin typeface="Arial" pitchFamily="34" charset="0"/>
              <a:cs typeface="Arial" pitchFamily="34" charset="0"/>
            </a:endParaRPr>
          </a:p>
        </p:txBody>
      </p:sp>
      <p:sp>
        <p:nvSpPr>
          <p:cNvPr id="5" name="Content Placeholder 4"/>
          <p:cNvSpPr>
            <a:spLocks noGrp="1"/>
          </p:cNvSpPr>
          <p:nvPr>
            <p:ph idx="1"/>
          </p:nvPr>
        </p:nvSpPr>
        <p:spPr>
          <a:xfrm>
            <a:off x="457200" y="2179637"/>
            <a:ext cx="8229600" cy="4525963"/>
          </a:xfrm>
        </p:spPr>
        <p:txBody>
          <a:bodyPr/>
          <a:lstStyle/>
          <a:p>
            <a:r>
              <a:rPr lang="en-US" sz="2400" dirty="0">
                <a:latin typeface="Arial" pitchFamily="34" charset="0"/>
                <a:cs typeface="Arial" pitchFamily="34" charset="0"/>
              </a:rPr>
              <a:t>Purpose, frequency, applicability to the project</a:t>
            </a:r>
          </a:p>
          <a:p>
            <a:endParaRPr lang="en-US" sz="1200" dirty="0">
              <a:latin typeface="Arial" pitchFamily="34" charset="0"/>
              <a:cs typeface="Arial" pitchFamily="34" charset="0"/>
            </a:endParaRPr>
          </a:p>
          <a:p>
            <a:r>
              <a:rPr lang="en-US" sz="2400" dirty="0">
                <a:latin typeface="Arial" pitchFamily="34" charset="0"/>
                <a:cs typeface="Arial" pitchFamily="34" charset="0"/>
              </a:rPr>
              <a:t>Project/sponsor allow travel on the project</a:t>
            </a:r>
          </a:p>
          <a:p>
            <a:pPr marL="0" indent="0">
              <a:buNone/>
            </a:pPr>
            <a:endParaRPr lang="en-US" sz="1200" dirty="0">
              <a:latin typeface="Arial" pitchFamily="34" charset="0"/>
              <a:cs typeface="Arial" pitchFamily="34" charset="0"/>
            </a:endParaRPr>
          </a:p>
          <a:p>
            <a:r>
              <a:rPr lang="en-US" sz="2400" dirty="0">
                <a:latin typeface="Arial" pitchFamily="34" charset="0"/>
                <a:cs typeface="Arial" pitchFamily="34" charset="0"/>
              </a:rPr>
              <a:t>Readily identifiable to the sponsored project</a:t>
            </a:r>
          </a:p>
          <a:p>
            <a:pPr marL="0" indent="0">
              <a:buNone/>
            </a:pPr>
            <a:endParaRPr lang="en-US" sz="1200" dirty="0">
              <a:latin typeface="Arial" pitchFamily="34" charset="0"/>
              <a:cs typeface="Arial" pitchFamily="34" charset="0"/>
            </a:endParaRPr>
          </a:p>
          <a:p>
            <a:r>
              <a:rPr lang="en-US" sz="2400" dirty="0">
                <a:latin typeface="Arial" pitchFamily="34" charset="0"/>
                <a:cs typeface="Arial" pitchFamily="34" charset="0"/>
              </a:rPr>
              <a:t>Provide a direct cost benefit to the project</a:t>
            </a:r>
          </a:p>
          <a:p>
            <a:pPr lvl="1"/>
            <a:r>
              <a:rPr lang="en-US" sz="2000" dirty="0">
                <a:latin typeface="Arial" pitchFamily="34" charset="0"/>
                <a:cs typeface="Arial" pitchFamily="34" charset="0"/>
              </a:rPr>
              <a:t>Normally there will be effort</a:t>
            </a:r>
          </a:p>
          <a:p>
            <a:pPr marL="457200" lvl="1" indent="0">
              <a:buNone/>
            </a:pPr>
            <a:endParaRPr lang="en-US" sz="1200" dirty="0">
              <a:latin typeface="Arial" pitchFamily="34" charset="0"/>
              <a:cs typeface="Arial" pitchFamily="34" charset="0"/>
            </a:endParaRPr>
          </a:p>
          <a:p>
            <a:r>
              <a:rPr lang="en-US" sz="2400" dirty="0">
                <a:latin typeface="Arial" pitchFamily="34" charset="0"/>
                <a:cs typeface="Arial" pitchFamily="34" charset="0"/>
              </a:rPr>
              <a:t>Realistic based upon expected travel plans</a:t>
            </a:r>
          </a:p>
          <a:p>
            <a:pPr lvl="1"/>
            <a:r>
              <a:rPr lang="en-US" sz="2000" dirty="0">
                <a:latin typeface="Arial" pitchFamily="34" charset="0"/>
                <a:cs typeface="Arial" pitchFamily="34" charset="0"/>
              </a:rPr>
              <a:t>Can use previous travel experiences for estimating</a:t>
            </a:r>
          </a:p>
          <a:p>
            <a:pPr marL="0" indent="0">
              <a:buNone/>
            </a:pPr>
            <a:endParaRPr lang="en-US" sz="1000"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385627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normAutofit fontScale="90000"/>
          </a:bodyPr>
          <a:lstStyle/>
          <a:p>
            <a:r>
              <a:rPr lang="en-US" dirty="0">
                <a:latin typeface="Arial" pitchFamily="34" charset="0"/>
                <a:cs typeface="Arial" pitchFamily="34" charset="0"/>
              </a:rPr>
              <a:t>Travel</a:t>
            </a:r>
            <a:br>
              <a:rPr lang="en-US" dirty="0">
                <a:latin typeface="Arial" pitchFamily="34" charset="0"/>
                <a:cs typeface="Arial" pitchFamily="34" charset="0"/>
              </a:rPr>
            </a:br>
            <a:r>
              <a:rPr lang="en-US" dirty="0">
                <a:latin typeface="Arial" pitchFamily="34" charset="0"/>
                <a:cs typeface="Arial" pitchFamily="34" charset="0"/>
              </a:rPr>
              <a:t>(cont’d)</a:t>
            </a:r>
          </a:p>
        </p:txBody>
      </p:sp>
      <p:sp>
        <p:nvSpPr>
          <p:cNvPr id="5" name="Content Placeholder 4"/>
          <p:cNvSpPr>
            <a:spLocks noGrp="1"/>
          </p:cNvSpPr>
          <p:nvPr>
            <p:ph idx="1"/>
          </p:nvPr>
        </p:nvSpPr>
        <p:spPr>
          <a:xfrm>
            <a:off x="457200" y="2179637"/>
            <a:ext cx="8229600" cy="4525963"/>
          </a:xfrm>
        </p:spPr>
        <p:txBody>
          <a:bodyPr/>
          <a:lstStyle/>
          <a:p>
            <a:r>
              <a:rPr lang="en-US" sz="2400" dirty="0">
                <a:latin typeface="Arial" pitchFamily="34" charset="0"/>
                <a:cs typeface="Arial" pitchFamily="34" charset="0"/>
              </a:rPr>
              <a:t>Mileage, per diem rates, travel are calculated based upon the University policy</a:t>
            </a:r>
          </a:p>
          <a:p>
            <a:pPr lvl="1"/>
            <a:r>
              <a:rPr lang="en-US" sz="2000" dirty="0">
                <a:latin typeface="Arial" pitchFamily="34" charset="0"/>
                <a:cs typeface="Arial" pitchFamily="34" charset="0"/>
                <a:hlinkClick r:id="rId3"/>
              </a:rPr>
              <a:t>https://sites.auburn.edu/admin/universitypolicies/Policies/TravelPolicies.pdf</a:t>
            </a:r>
            <a:endParaRPr lang="en-US" sz="2000" dirty="0">
              <a:latin typeface="Arial" pitchFamily="34" charset="0"/>
              <a:cs typeface="Arial" pitchFamily="34" charset="0"/>
            </a:endParaRPr>
          </a:p>
          <a:p>
            <a:pPr marL="0" indent="0">
              <a:buNone/>
            </a:pPr>
            <a:endParaRPr lang="en-US" sz="2400" dirty="0">
              <a:latin typeface="Arial" pitchFamily="34" charset="0"/>
              <a:cs typeface="Arial" pitchFamily="34" charset="0"/>
            </a:endParaRPr>
          </a:p>
          <a:p>
            <a:r>
              <a:rPr lang="en-US" sz="2400" dirty="0">
                <a:latin typeface="Arial" pitchFamily="34" charset="0"/>
                <a:cs typeface="Arial" pitchFamily="34" charset="0"/>
              </a:rPr>
              <a:t>Allowable reimbursement:  transportation, lodging, meals, registration, parking, etc.</a:t>
            </a:r>
          </a:p>
          <a:p>
            <a:pPr marL="0" indent="0">
              <a:buNone/>
            </a:pPr>
            <a:endParaRPr lang="en-US" sz="1000" dirty="0">
              <a:latin typeface="Arial" pitchFamily="34" charset="0"/>
              <a:cs typeface="Arial" pitchFamily="34" charset="0"/>
            </a:endParaRPr>
          </a:p>
          <a:p>
            <a:r>
              <a:rPr lang="en-US" sz="2400" dirty="0">
                <a:latin typeface="Arial" pitchFamily="34" charset="0"/>
                <a:cs typeface="Arial" pitchFamily="34" charset="0"/>
              </a:rPr>
              <a:t>Unallowable reimbursement:  entertainment, moving, recruitment, etc.</a:t>
            </a:r>
          </a:p>
          <a:p>
            <a:endParaRPr lang="en-US" dirty="0">
              <a:latin typeface="Arial" pitchFamily="34" charset="0"/>
              <a:cs typeface="Arial" pitchFamily="34" charset="0"/>
            </a:endParaRPr>
          </a:p>
        </p:txBody>
      </p:sp>
    </p:spTree>
    <p:extLst>
      <p:ext uri="{BB962C8B-B14F-4D97-AF65-F5344CB8AC3E}">
        <p14:creationId xmlns:p14="http://schemas.microsoft.com/office/powerpoint/2010/main" val="33298038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lstStyle/>
          <a:p>
            <a:r>
              <a:rPr lang="en-US" dirty="0" smtClean="0">
                <a:latin typeface="Arial" pitchFamily="34" charset="0"/>
                <a:cs typeface="Arial" pitchFamily="34" charset="0"/>
              </a:rPr>
              <a:t>Materials &amp; Supplies</a:t>
            </a:r>
            <a:endParaRPr lang="en-US" dirty="0">
              <a:latin typeface="Arial" pitchFamily="34" charset="0"/>
              <a:cs typeface="Arial" pitchFamily="34" charset="0"/>
            </a:endParaRPr>
          </a:p>
        </p:txBody>
      </p:sp>
      <p:sp>
        <p:nvSpPr>
          <p:cNvPr id="5" name="Content Placeholder 4"/>
          <p:cNvSpPr>
            <a:spLocks noGrp="1"/>
          </p:cNvSpPr>
          <p:nvPr>
            <p:ph idx="1"/>
          </p:nvPr>
        </p:nvSpPr>
        <p:spPr>
          <a:xfrm>
            <a:off x="457200" y="2179637"/>
            <a:ext cx="8229600" cy="4525963"/>
          </a:xfrm>
        </p:spPr>
        <p:txBody>
          <a:bodyPr/>
          <a:lstStyle/>
          <a:p>
            <a:r>
              <a:rPr lang="en-US" sz="2400" dirty="0">
                <a:latin typeface="Arial" pitchFamily="34" charset="0"/>
                <a:cs typeface="Arial" pitchFamily="34" charset="0"/>
              </a:rPr>
              <a:t>Materials and supplies needed to meet project objectives </a:t>
            </a:r>
          </a:p>
          <a:p>
            <a:pPr lvl="1"/>
            <a:r>
              <a:rPr lang="en-US" sz="2400" dirty="0">
                <a:latin typeface="Arial" pitchFamily="34" charset="0"/>
                <a:cs typeface="Arial" pitchFamily="34" charset="0"/>
              </a:rPr>
              <a:t>Project-specific</a:t>
            </a:r>
          </a:p>
          <a:p>
            <a:pPr marL="0" indent="0">
              <a:buNone/>
            </a:pPr>
            <a:endParaRPr lang="en-US" sz="2400" dirty="0">
              <a:latin typeface="Arial" pitchFamily="34" charset="0"/>
              <a:cs typeface="Arial" pitchFamily="34" charset="0"/>
            </a:endParaRPr>
          </a:p>
          <a:p>
            <a:r>
              <a:rPr lang="en-US" sz="2400" dirty="0">
                <a:latin typeface="Arial" pitchFamily="34" charset="0"/>
                <a:cs typeface="Arial" pitchFamily="34" charset="0"/>
              </a:rPr>
              <a:t>Include best estimate based on written or oral quotes and past purchasing experience</a:t>
            </a:r>
          </a:p>
          <a:p>
            <a:endParaRPr lang="en-US" sz="2400"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20820868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lstStyle/>
          <a:p>
            <a:r>
              <a:rPr lang="en-US" dirty="0" smtClean="0">
                <a:latin typeface="Arial" pitchFamily="34" charset="0"/>
                <a:cs typeface="Arial" pitchFamily="34" charset="0"/>
              </a:rPr>
              <a:t>Equipment</a:t>
            </a:r>
            <a:endParaRPr lang="en-US" dirty="0">
              <a:latin typeface="Arial" pitchFamily="34" charset="0"/>
              <a:cs typeface="Arial" pitchFamily="34" charset="0"/>
            </a:endParaRPr>
          </a:p>
        </p:txBody>
      </p:sp>
      <p:sp>
        <p:nvSpPr>
          <p:cNvPr id="5" name="Content Placeholder 4"/>
          <p:cNvSpPr>
            <a:spLocks noGrp="1"/>
          </p:cNvSpPr>
          <p:nvPr>
            <p:ph idx="1"/>
          </p:nvPr>
        </p:nvSpPr>
        <p:spPr>
          <a:xfrm>
            <a:off x="457200" y="2179637"/>
            <a:ext cx="8229600" cy="4525963"/>
          </a:xfrm>
        </p:spPr>
        <p:txBody>
          <a:bodyPr/>
          <a:lstStyle/>
          <a:p>
            <a:r>
              <a:rPr lang="en-US" sz="2400" dirty="0">
                <a:latin typeface="Arial" pitchFamily="34" charset="0"/>
                <a:cs typeface="Arial" pitchFamily="34" charset="0"/>
              </a:rPr>
              <a:t>Equipment is defined as having a unit </a:t>
            </a:r>
            <a:r>
              <a:rPr lang="en-US" sz="2400" dirty="0" smtClean="0">
                <a:latin typeface="Arial" pitchFamily="34" charset="0"/>
                <a:cs typeface="Arial" pitchFamily="34" charset="0"/>
              </a:rPr>
              <a:t>cost of </a:t>
            </a:r>
            <a:r>
              <a:rPr lang="en-US" sz="2400" dirty="0">
                <a:latin typeface="Arial" pitchFamily="34" charset="0"/>
                <a:cs typeface="Arial" pitchFamily="34" charset="0"/>
              </a:rPr>
              <a:t>$5,000 or more and a useful life of one year or more</a:t>
            </a:r>
          </a:p>
          <a:p>
            <a:pPr marL="742950" lvl="2" indent="-342900"/>
            <a:r>
              <a:rPr lang="en-US" sz="2000" dirty="0">
                <a:latin typeface="Arial" pitchFamily="34" charset="0"/>
                <a:cs typeface="Arial" pitchFamily="34" charset="0"/>
              </a:rPr>
              <a:t>Both criteria must be met, if not should be budgeted as material/supplies</a:t>
            </a:r>
          </a:p>
          <a:p>
            <a:pPr marL="400050" lvl="2" indent="0">
              <a:buNone/>
            </a:pPr>
            <a:endParaRPr lang="en-US" sz="1600" dirty="0">
              <a:latin typeface="Arial" pitchFamily="34" charset="0"/>
              <a:cs typeface="Arial" pitchFamily="34" charset="0"/>
            </a:endParaRPr>
          </a:p>
          <a:p>
            <a:pPr marL="342900" lvl="1" indent="-342900">
              <a:buFont typeface="Arial" pitchFamily="34" charset="0"/>
              <a:buChar char="•"/>
            </a:pPr>
            <a:r>
              <a:rPr lang="en-US" sz="2400" dirty="0">
                <a:latin typeface="Arial" pitchFamily="34" charset="0"/>
                <a:cs typeface="Arial" pitchFamily="34" charset="0"/>
              </a:rPr>
              <a:t>Cost estimate should include:  installation,  accessories, attachments, shipping</a:t>
            </a:r>
          </a:p>
          <a:p>
            <a:pPr marL="0" lvl="1" indent="0">
              <a:buNone/>
            </a:pPr>
            <a:endParaRPr lang="en-US" sz="2400" dirty="0">
              <a:latin typeface="Arial" pitchFamily="34" charset="0"/>
              <a:cs typeface="Arial" pitchFamily="34" charset="0"/>
            </a:endParaRPr>
          </a:p>
          <a:p>
            <a:pPr marL="342900" lvl="1" indent="-342900">
              <a:buFont typeface="Arial" pitchFamily="34" charset="0"/>
              <a:buChar char="•"/>
            </a:pPr>
            <a:r>
              <a:rPr lang="en-US" sz="2400" dirty="0">
                <a:latin typeface="Arial" pitchFamily="34" charset="0"/>
                <a:cs typeface="Arial" pitchFamily="34" charset="0"/>
              </a:rPr>
              <a:t>Describe the equipment and justify the need for it as it pertains to the scope of work</a:t>
            </a:r>
          </a:p>
          <a:p>
            <a:endParaRPr lang="en-US" dirty="0">
              <a:latin typeface="Arial" pitchFamily="34" charset="0"/>
              <a:cs typeface="Arial" pitchFamily="34" charset="0"/>
            </a:endParaRPr>
          </a:p>
        </p:txBody>
      </p:sp>
    </p:spTree>
    <p:extLst>
      <p:ext uri="{BB962C8B-B14F-4D97-AF65-F5344CB8AC3E}">
        <p14:creationId xmlns:p14="http://schemas.microsoft.com/office/powerpoint/2010/main" val="2943397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lstStyle/>
          <a:p>
            <a:r>
              <a:rPr lang="en-US" dirty="0" smtClean="0">
                <a:latin typeface="Arial" pitchFamily="34" charset="0"/>
                <a:cs typeface="Arial" pitchFamily="34" charset="0"/>
              </a:rPr>
              <a:t>Objectives</a:t>
            </a:r>
            <a:endParaRPr lang="en-US" dirty="0">
              <a:latin typeface="Arial" pitchFamily="34" charset="0"/>
              <a:cs typeface="Arial" pitchFamily="34" charset="0"/>
            </a:endParaRPr>
          </a:p>
        </p:txBody>
      </p:sp>
      <p:sp>
        <p:nvSpPr>
          <p:cNvPr id="5" name="Content Placeholder 4"/>
          <p:cNvSpPr>
            <a:spLocks noGrp="1"/>
          </p:cNvSpPr>
          <p:nvPr>
            <p:ph idx="1"/>
          </p:nvPr>
        </p:nvSpPr>
        <p:spPr>
          <a:xfrm>
            <a:off x="304800" y="2179637"/>
            <a:ext cx="8686800" cy="4525963"/>
          </a:xfrm>
        </p:spPr>
        <p:txBody>
          <a:bodyPr>
            <a:normAutofit fontScale="92500" lnSpcReduction="10000"/>
          </a:bodyPr>
          <a:lstStyle/>
          <a:p>
            <a:pPr marL="285750" indent="-285750" algn="just"/>
            <a:r>
              <a:rPr lang="en-US" dirty="0">
                <a:latin typeface="Arial" pitchFamily="34" charset="0"/>
                <a:cs typeface="Arial" pitchFamily="34" charset="0"/>
              </a:rPr>
              <a:t>Understand what direct costs are</a:t>
            </a:r>
          </a:p>
          <a:p>
            <a:pPr algn="just"/>
            <a:endParaRPr lang="en-US" dirty="0">
              <a:latin typeface="Arial" pitchFamily="34" charset="0"/>
              <a:cs typeface="Arial" pitchFamily="34" charset="0"/>
            </a:endParaRPr>
          </a:p>
          <a:p>
            <a:pPr marL="285750" indent="-285750" algn="just"/>
            <a:r>
              <a:rPr lang="en-US" dirty="0" smtClean="0">
                <a:latin typeface="Arial" pitchFamily="34" charset="0"/>
                <a:cs typeface="Arial" pitchFamily="34" charset="0"/>
              </a:rPr>
              <a:t>Understand </a:t>
            </a:r>
            <a:r>
              <a:rPr lang="en-US" dirty="0">
                <a:latin typeface="Arial" pitchFamily="34" charset="0"/>
                <a:cs typeface="Arial" pitchFamily="34" charset="0"/>
              </a:rPr>
              <a:t>direct costs are project specific</a:t>
            </a:r>
          </a:p>
          <a:p>
            <a:pPr algn="just"/>
            <a:endParaRPr lang="en-US" dirty="0">
              <a:latin typeface="Arial" pitchFamily="34" charset="0"/>
              <a:cs typeface="Arial" pitchFamily="34" charset="0"/>
            </a:endParaRPr>
          </a:p>
          <a:p>
            <a:pPr marL="285750" indent="-285750" algn="just"/>
            <a:r>
              <a:rPr lang="en-US" dirty="0" smtClean="0">
                <a:latin typeface="Arial" pitchFamily="34" charset="0"/>
                <a:cs typeface="Arial" pitchFamily="34" charset="0"/>
              </a:rPr>
              <a:t>Understand the </a:t>
            </a:r>
            <a:r>
              <a:rPr lang="en-US" dirty="0">
                <a:latin typeface="Arial" pitchFamily="34" charset="0"/>
                <a:cs typeface="Arial" pitchFamily="34" charset="0"/>
              </a:rPr>
              <a:t>need to include </a:t>
            </a:r>
            <a:r>
              <a:rPr lang="en-US" dirty="0" smtClean="0">
                <a:latin typeface="Arial" pitchFamily="34" charset="0"/>
                <a:cs typeface="Arial" pitchFamily="34" charset="0"/>
              </a:rPr>
              <a:t>ALL </a:t>
            </a:r>
            <a:r>
              <a:rPr lang="en-US" dirty="0">
                <a:latin typeface="Arial" pitchFamily="34" charset="0"/>
                <a:cs typeface="Arial" pitchFamily="34" charset="0"/>
              </a:rPr>
              <a:t>allowable direct costs</a:t>
            </a:r>
          </a:p>
          <a:p>
            <a:pPr algn="just"/>
            <a:endParaRPr lang="en-US" dirty="0">
              <a:latin typeface="Arial" pitchFamily="34" charset="0"/>
              <a:cs typeface="Arial" pitchFamily="34" charset="0"/>
            </a:endParaRPr>
          </a:p>
          <a:p>
            <a:pPr marL="285750" indent="-285750" algn="just"/>
            <a:r>
              <a:rPr lang="en-US" dirty="0" smtClean="0">
                <a:latin typeface="Arial" pitchFamily="34" charset="0"/>
                <a:cs typeface="Arial" pitchFamily="34" charset="0"/>
              </a:rPr>
              <a:t>Understand </a:t>
            </a:r>
            <a:r>
              <a:rPr lang="en-US" dirty="0">
                <a:latin typeface="Arial" pitchFamily="34" charset="0"/>
                <a:cs typeface="Arial" pitchFamily="34" charset="0"/>
              </a:rPr>
              <a:t>the need to correctly calculate or verify project costs</a:t>
            </a:r>
          </a:p>
          <a:p>
            <a:pPr algn="just"/>
            <a:endParaRPr lang="en-US" dirty="0">
              <a:latin typeface="Arial" pitchFamily="34" charset="0"/>
              <a:cs typeface="Arial" pitchFamily="34" charset="0"/>
            </a:endParaRPr>
          </a:p>
        </p:txBody>
      </p:sp>
    </p:spTree>
    <p:extLst>
      <p:ext uri="{BB962C8B-B14F-4D97-AF65-F5344CB8AC3E}">
        <p14:creationId xmlns:p14="http://schemas.microsoft.com/office/powerpoint/2010/main" val="450949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normAutofit fontScale="90000"/>
          </a:bodyPr>
          <a:lstStyle/>
          <a:p>
            <a:r>
              <a:rPr lang="en-US" dirty="0">
                <a:latin typeface="Arial" pitchFamily="34" charset="0"/>
                <a:cs typeface="Arial" pitchFamily="34" charset="0"/>
              </a:rPr>
              <a:t>Equipment</a:t>
            </a:r>
            <a:br>
              <a:rPr lang="en-US" dirty="0">
                <a:latin typeface="Arial" pitchFamily="34" charset="0"/>
                <a:cs typeface="Arial" pitchFamily="34" charset="0"/>
              </a:rPr>
            </a:br>
            <a:r>
              <a:rPr lang="en-US" dirty="0">
                <a:latin typeface="Arial" pitchFamily="34" charset="0"/>
                <a:cs typeface="Arial" pitchFamily="34" charset="0"/>
              </a:rPr>
              <a:t>(cont’d)</a:t>
            </a:r>
          </a:p>
        </p:txBody>
      </p:sp>
      <p:sp>
        <p:nvSpPr>
          <p:cNvPr id="5" name="Content Placeholder 4"/>
          <p:cNvSpPr>
            <a:spLocks noGrp="1"/>
          </p:cNvSpPr>
          <p:nvPr>
            <p:ph idx="1"/>
          </p:nvPr>
        </p:nvSpPr>
        <p:spPr>
          <a:xfrm>
            <a:off x="457200" y="2179637"/>
            <a:ext cx="8229600" cy="4525963"/>
          </a:xfrm>
        </p:spPr>
        <p:txBody>
          <a:bodyPr/>
          <a:lstStyle/>
          <a:p>
            <a:r>
              <a:rPr lang="en-US" sz="2400" dirty="0">
                <a:latin typeface="Arial" pitchFamily="34" charset="0"/>
                <a:cs typeface="Arial" pitchFamily="34" charset="0"/>
              </a:rPr>
              <a:t>Property can be AU vested or retained by the government or sponsor</a:t>
            </a:r>
          </a:p>
          <a:p>
            <a:pPr marL="0" indent="0">
              <a:buNone/>
            </a:pPr>
            <a:endParaRPr lang="en-US" sz="1000" dirty="0">
              <a:latin typeface="Arial" pitchFamily="34" charset="0"/>
              <a:cs typeface="Arial" pitchFamily="34" charset="0"/>
            </a:endParaRPr>
          </a:p>
          <a:p>
            <a:r>
              <a:rPr lang="en-US" sz="2400" dirty="0">
                <a:latin typeface="Arial" pitchFamily="34" charset="0"/>
                <a:cs typeface="Arial" pitchFamily="34" charset="0"/>
              </a:rPr>
              <a:t>Annually AU reports federally-owned equipment or equipment furnished by the government</a:t>
            </a:r>
          </a:p>
          <a:p>
            <a:pPr lvl="1"/>
            <a:r>
              <a:rPr lang="en-US" sz="2000" dirty="0">
                <a:latin typeface="Arial" pitchFamily="34" charset="0"/>
                <a:cs typeface="Arial" pitchFamily="34" charset="0"/>
              </a:rPr>
              <a:t>AU Vested – equipment acquired under the award provided at closeout </a:t>
            </a:r>
          </a:p>
          <a:p>
            <a:pPr lvl="1"/>
            <a:endParaRPr lang="en-US" sz="1000" dirty="0">
              <a:latin typeface="Arial" pitchFamily="34" charset="0"/>
              <a:cs typeface="Arial" pitchFamily="34" charset="0"/>
            </a:endParaRPr>
          </a:p>
          <a:p>
            <a:pPr lvl="1"/>
            <a:r>
              <a:rPr lang="en-US" sz="2000" dirty="0">
                <a:latin typeface="Arial" pitchFamily="34" charset="0"/>
                <a:cs typeface="Arial" pitchFamily="34" charset="0"/>
              </a:rPr>
              <a:t>Property management standards – AU must maintain records, available for government review, concerning property acquired with government funds</a:t>
            </a:r>
          </a:p>
          <a:p>
            <a:endParaRPr lang="en-US" dirty="0">
              <a:latin typeface="Arial" pitchFamily="34" charset="0"/>
              <a:cs typeface="Arial" pitchFamily="34" charset="0"/>
            </a:endParaRPr>
          </a:p>
        </p:txBody>
      </p:sp>
    </p:spTree>
    <p:extLst>
      <p:ext uri="{BB962C8B-B14F-4D97-AF65-F5344CB8AC3E}">
        <p14:creationId xmlns:p14="http://schemas.microsoft.com/office/powerpoint/2010/main" val="30863849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normAutofit fontScale="90000"/>
          </a:bodyPr>
          <a:lstStyle/>
          <a:p>
            <a:r>
              <a:rPr lang="en-US" dirty="0">
                <a:latin typeface="Arial" pitchFamily="34" charset="0"/>
                <a:cs typeface="Arial" pitchFamily="34" charset="0"/>
              </a:rPr>
              <a:t>Equipment</a:t>
            </a:r>
            <a:br>
              <a:rPr lang="en-US" dirty="0">
                <a:latin typeface="Arial" pitchFamily="34" charset="0"/>
                <a:cs typeface="Arial" pitchFamily="34" charset="0"/>
              </a:rPr>
            </a:br>
            <a:r>
              <a:rPr lang="en-US" dirty="0">
                <a:latin typeface="Arial" pitchFamily="34" charset="0"/>
                <a:cs typeface="Arial" pitchFamily="34" charset="0"/>
              </a:rPr>
              <a:t>(cont’d)</a:t>
            </a:r>
          </a:p>
        </p:txBody>
      </p:sp>
      <p:sp>
        <p:nvSpPr>
          <p:cNvPr id="5" name="Content Placeholder 4"/>
          <p:cNvSpPr>
            <a:spLocks noGrp="1"/>
          </p:cNvSpPr>
          <p:nvPr>
            <p:ph idx="1"/>
          </p:nvPr>
        </p:nvSpPr>
        <p:spPr>
          <a:xfrm>
            <a:off x="457200" y="2179637"/>
            <a:ext cx="8229600" cy="4525963"/>
          </a:xfrm>
        </p:spPr>
        <p:txBody>
          <a:bodyPr/>
          <a:lstStyle/>
          <a:p>
            <a:r>
              <a:rPr lang="en-US" sz="2400" dirty="0">
                <a:latin typeface="Arial" pitchFamily="34" charset="0"/>
                <a:cs typeface="Arial" pitchFamily="34" charset="0"/>
              </a:rPr>
              <a:t>Fabricated equipment is defined as an item of equipment that is built or assembled in its original form from individual parts </a:t>
            </a:r>
          </a:p>
          <a:p>
            <a:pPr marL="742950" lvl="2" indent="-342900"/>
            <a:r>
              <a:rPr lang="en-US" sz="2000" dirty="0">
                <a:latin typeface="Arial" pitchFamily="34" charset="0"/>
                <a:cs typeface="Arial" pitchFamily="34" charset="0"/>
              </a:rPr>
              <a:t>Aggregate </a:t>
            </a:r>
            <a:r>
              <a:rPr lang="en-US" sz="2000" dirty="0" smtClean="0">
                <a:latin typeface="Arial" pitchFamily="34" charset="0"/>
                <a:cs typeface="Arial" pitchFamily="34" charset="0"/>
              </a:rPr>
              <a:t>value </a:t>
            </a:r>
            <a:r>
              <a:rPr lang="en-US" sz="2000" dirty="0">
                <a:latin typeface="Arial" pitchFamily="34" charset="0"/>
                <a:cs typeface="Arial" pitchFamily="34" charset="0"/>
              </a:rPr>
              <a:t>of $5,000 or more, service life is longer than one year</a:t>
            </a:r>
          </a:p>
          <a:p>
            <a:pPr marL="400050" lvl="2" indent="0">
              <a:buNone/>
            </a:pPr>
            <a:endParaRPr lang="en-US" sz="1000" dirty="0">
              <a:latin typeface="Arial" pitchFamily="34" charset="0"/>
              <a:cs typeface="Arial" pitchFamily="34" charset="0"/>
            </a:endParaRPr>
          </a:p>
          <a:p>
            <a:r>
              <a:rPr lang="en-US" sz="2400" dirty="0">
                <a:latin typeface="Arial" pitchFamily="34" charset="0"/>
                <a:cs typeface="Arial" pitchFamily="34" charset="0"/>
              </a:rPr>
              <a:t>Must be included in the scope of work and identified prior to acquisition</a:t>
            </a:r>
          </a:p>
          <a:p>
            <a:pPr lvl="1"/>
            <a:r>
              <a:rPr lang="en-US" sz="2000" dirty="0">
                <a:latin typeface="Arial" pitchFamily="34" charset="0"/>
                <a:cs typeface="Arial" pitchFamily="34" charset="0"/>
              </a:rPr>
              <a:t>Performance, costs, functionality, value, expected ownership should be included</a:t>
            </a:r>
          </a:p>
          <a:p>
            <a:pPr marL="457200" lvl="1" indent="0">
              <a:buNone/>
            </a:pPr>
            <a:endParaRPr lang="en-US" sz="1000"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3699445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lstStyle/>
          <a:p>
            <a:r>
              <a:rPr lang="en-US" dirty="0" smtClean="0">
                <a:latin typeface="Arial" pitchFamily="34" charset="0"/>
                <a:cs typeface="Arial" pitchFamily="34" charset="0"/>
              </a:rPr>
              <a:t>Participant Support Costs</a:t>
            </a:r>
            <a:endParaRPr lang="en-US" dirty="0">
              <a:latin typeface="Arial" pitchFamily="34" charset="0"/>
              <a:cs typeface="Arial" pitchFamily="34" charset="0"/>
            </a:endParaRPr>
          </a:p>
        </p:txBody>
      </p:sp>
      <p:sp>
        <p:nvSpPr>
          <p:cNvPr id="5" name="Content Placeholder 4"/>
          <p:cNvSpPr>
            <a:spLocks noGrp="1"/>
          </p:cNvSpPr>
          <p:nvPr>
            <p:ph idx="1"/>
          </p:nvPr>
        </p:nvSpPr>
        <p:spPr>
          <a:xfrm>
            <a:off x="457200" y="2179637"/>
            <a:ext cx="8229600" cy="4525963"/>
          </a:xfrm>
        </p:spPr>
        <p:txBody>
          <a:bodyPr>
            <a:normAutofit/>
          </a:bodyPr>
          <a:lstStyle/>
          <a:p>
            <a:pPr marL="0" indent="0" algn="just">
              <a:buNone/>
            </a:pPr>
            <a:r>
              <a:rPr lang="en-US" sz="2400" b="1" dirty="0" smtClean="0">
                <a:latin typeface="Arial" pitchFamily="34" charset="0"/>
                <a:cs typeface="Arial" pitchFamily="34" charset="0"/>
              </a:rPr>
              <a:t>2 CFR Part 200, Section 75</a:t>
            </a:r>
          </a:p>
          <a:p>
            <a:pPr marL="0" indent="0" algn="just">
              <a:buNone/>
            </a:pPr>
            <a:r>
              <a:rPr lang="en-US" sz="2400" dirty="0">
                <a:latin typeface="Arial" panose="020B0604020202020204" pitchFamily="34" charset="0"/>
                <a:cs typeface="Arial" panose="020B0604020202020204" pitchFamily="34" charset="0"/>
              </a:rPr>
              <a:t>direct costs for items such as stipends or subsistence allowances, travel allowances, and registration fees paid to or on behalf of participants or trainees (but not employees) in connection with conferences, or training projects</a:t>
            </a:r>
            <a:r>
              <a:rPr lang="en-US" sz="2400" dirty="0" smtClean="0">
                <a:latin typeface="Arial" panose="020B0604020202020204" pitchFamily="34" charset="0"/>
                <a:cs typeface="Arial" panose="020B0604020202020204" pitchFamily="34" charset="0"/>
              </a:rPr>
              <a:t>.</a:t>
            </a:r>
          </a:p>
          <a:p>
            <a:pPr marL="0" indent="0" algn="just">
              <a:buNone/>
            </a:pPr>
            <a:endParaRPr lang="en-US" sz="2400" dirty="0">
              <a:latin typeface="Arial" panose="020B0604020202020204" pitchFamily="34" charset="0"/>
              <a:cs typeface="Arial" panose="020B0604020202020204" pitchFamily="34" charset="0"/>
            </a:endParaRPr>
          </a:p>
          <a:p>
            <a:pPr marL="0" indent="0" algn="just">
              <a:buNone/>
            </a:pPr>
            <a:r>
              <a:rPr lang="en-US" sz="2200" dirty="0">
                <a:latin typeface="Arial" panose="020B0604020202020204" pitchFamily="34" charset="0"/>
                <a:cs typeface="Arial" panose="020B0604020202020204" pitchFamily="34" charset="0"/>
              </a:rPr>
              <a:t>The Uniform Guidance (2 </a:t>
            </a:r>
            <a:r>
              <a:rPr lang="en-US" sz="2200" dirty="0" smtClean="0">
                <a:latin typeface="Arial" panose="020B0604020202020204" pitchFamily="34" charset="0"/>
                <a:cs typeface="Arial" panose="020B0604020202020204" pitchFamily="34" charset="0"/>
              </a:rPr>
              <a:t>CFR </a:t>
            </a:r>
            <a:r>
              <a:rPr lang="en-US" sz="2200" dirty="0">
                <a:latin typeface="Arial" panose="020B0604020202020204" pitchFamily="34" charset="0"/>
                <a:cs typeface="Arial" panose="020B0604020202020204" pitchFamily="34" charset="0"/>
              </a:rPr>
              <a:t>200) requires prior approval of the Federal Agency in order to incur Participant Support Costs under federally sponsored awards.  The Participant Support Costs must be incurred within the period of performance of the project and be specifically allowed by the sponsoring agency.</a:t>
            </a:r>
          </a:p>
          <a:p>
            <a:endParaRPr lang="en-US" dirty="0">
              <a:latin typeface="Arial" pitchFamily="34" charset="0"/>
              <a:cs typeface="Arial" pitchFamily="34" charset="0"/>
            </a:endParaRPr>
          </a:p>
        </p:txBody>
      </p:sp>
    </p:spTree>
    <p:extLst>
      <p:ext uri="{BB962C8B-B14F-4D97-AF65-F5344CB8AC3E}">
        <p14:creationId xmlns:p14="http://schemas.microsoft.com/office/powerpoint/2010/main" val="39144257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09600"/>
            <a:ext cx="8229600" cy="1143000"/>
          </a:xfrm>
        </p:spPr>
        <p:txBody>
          <a:bodyPr>
            <a:normAutofit fontScale="90000"/>
          </a:bodyPr>
          <a:lstStyle/>
          <a:p>
            <a:r>
              <a:rPr lang="en-US" dirty="0" smtClean="0">
                <a:latin typeface="Arial" pitchFamily="34" charset="0"/>
                <a:cs typeface="Arial" pitchFamily="34" charset="0"/>
              </a:rPr>
              <a:t>Participant Support </a:t>
            </a:r>
            <a:r>
              <a:rPr lang="en-US" dirty="0">
                <a:latin typeface="Arial" pitchFamily="34" charset="0"/>
                <a:cs typeface="Arial" pitchFamily="34" charset="0"/>
              </a:rPr>
              <a:t>Costs</a:t>
            </a:r>
            <a:br>
              <a:rPr lang="en-US" dirty="0">
                <a:latin typeface="Arial" pitchFamily="34" charset="0"/>
                <a:cs typeface="Arial" pitchFamily="34" charset="0"/>
              </a:rPr>
            </a:br>
            <a:r>
              <a:rPr lang="en-US" dirty="0">
                <a:latin typeface="Arial" pitchFamily="34" charset="0"/>
                <a:cs typeface="Arial" pitchFamily="34" charset="0"/>
              </a:rPr>
              <a:t>(cont’d)</a:t>
            </a:r>
          </a:p>
        </p:txBody>
      </p:sp>
      <p:sp>
        <p:nvSpPr>
          <p:cNvPr id="5" name="Content Placeholder 4"/>
          <p:cNvSpPr>
            <a:spLocks noGrp="1"/>
          </p:cNvSpPr>
          <p:nvPr>
            <p:ph sz="half" idx="1"/>
          </p:nvPr>
        </p:nvSpPr>
        <p:spPr>
          <a:xfrm>
            <a:off x="457200" y="2332037"/>
            <a:ext cx="4038600" cy="4525963"/>
          </a:xfrm>
        </p:spPr>
        <p:txBody>
          <a:bodyPr>
            <a:normAutofit fontScale="62500" lnSpcReduction="20000"/>
          </a:bodyPr>
          <a:lstStyle/>
          <a:p>
            <a:pPr marL="0" indent="0" algn="just">
              <a:buNone/>
            </a:pPr>
            <a:r>
              <a:rPr lang="en-US" dirty="0">
                <a:latin typeface="Arial" pitchFamily="34" charset="0"/>
                <a:cs typeface="Arial" pitchFamily="34" charset="0"/>
              </a:rPr>
              <a:t>Can consist of, but not limited to:</a:t>
            </a:r>
          </a:p>
          <a:p>
            <a:pPr marL="0" indent="0" algn="just">
              <a:buNone/>
            </a:pPr>
            <a:endParaRPr lang="en-US" dirty="0">
              <a:latin typeface="Arial" pitchFamily="34" charset="0"/>
              <a:cs typeface="Arial" pitchFamily="34" charset="0"/>
            </a:endParaRPr>
          </a:p>
          <a:p>
            <a:pPr algn="just"/>
            <a:r>
              <a:rPr lang="en-US" dirty="0">
                <a:latin typeface="Arial" pitchFamily="34" charset="0"/>
                <a:cs typeface="Arial" pitchFamily="34" charset="0"/>
              </a:rPr>
              <a:t>Registration fees</a:t>
            </a:r>
          </a:p>
          <a:p>
            <a:pPr marL="0" indent="0" algn="just">
              <a:buNone/>
            </a:pPr>
            <a:endParaRPr lang="en-US" dirty="0">
              <a:latin typeface="Arial" pitchFamily="34" charset="0"/>
              <a:cs typeface="Arial" pitchFamily="34" charset="0"/>
            </a:endParaRPr>
          </a:p>
          <a:p>
            <a:pPr algn="just"/>
            <a:r>
              <a:rPr lang="en-US" dirty="0">
                <a:latin typeface="Arial" pitchFamily="34" charset="0"/>
                <a:cs typeface="Arial" pitchFamily="34" charset="0"/>
              </a:rPr>
              <a:t>Travel allowances</a:t>
            </a:r>
          </a:p>
          <a:p>
            <a:pPr algn="just"/>
            <a:endParaRPr lang="en-US" dirty="0">
              <a:latin typeface="Arial" pitchFamily="34" charset="0"/>
              <a:cs typeface="Arial" pitchFamily="34" charset="0"/>
            </a:endParaRPr>
          </a:p>
          <a:p>
            <a:pPr algn="just"/>
            <a:r>
              <a:rPr lang="en-US" dirty="0">
                <a:latin typeface="Arial" pitchFamily="34" charset="0"/>
                <a:cs typeface="Arial" pitchFamily="34" charset="0"/>
              </a:rPr>
              <a:t>Stipends</a:t>
            </a:r>
          </a:p>
          <a:p>
            <a:pPr algn="just"/>
            <a:endParaRPr lang="en-US" dirty="0">
              <a:latin typeface="Arial" pitchFamily="34" charset="0"/>
              <a:cs typeface="Arial" pitchFamily="34" charset="0"/>
            </a:endParaRPr>
          </a:p>
          <a:p>
            <a:pPr marL="0" indent="0" algn="just">
              <a:buNone/>
            </a:pPr>
            <a:endParaRPr lang="en-US" dirty="0" smtClean="0">
              <a:latin typeface="Arial" pitchFamily="34" charset="0"/>
              <a:cs typeface="Arial" pitchFamily="34" charset="0"/>
            </a:endParaRPr>
          </a:p>
        </p:txBody>
      </p:sp>
      <p:sp>
        <p:nvSpPr>
          <p:cNvPr id="2" name="Content Placeholder 1"/>
          <p:cNvSpPr>
            <a:spLocks noGrp="1"/>
          </p:cNvSpPr>
          <p:nvPr>
            <p:ph sz="half" idx="2"/>
          </p:nvPr>
        </p:nvSpPr>
        <p:spPr>
          <a:xfrm>
            <a:off x="4648200" y="2332037"/>
            <a:ext cx="4038600" cy="4525963"/>
          </a:xfrm>
        </p:spPr>
        <p:txBody>
          <a:bodyPr>
            <a:normAutofit fontScale="62500" lnSpcReduction="20000"/>
          </a:bodyPr>
          <a:lstStyle/>
          <a:p>
            <a:pPr marL="0" indent="0" algn="just">
              <a:buNone/>
            </a:pPr>
            <a:r>
              <a:rPr lang="en-US" dirty="0">
                <a:latin typeface="Arial" pitchFamily="34" charset="0"/>
                <a:cs typeface="Arial" pitchFamily="34" charset="0"/>
              </a:rPr>
              <a:t>Some Specifics:</a:t>
            </a:r>
          </a:p>
          <a:p>
            <a:pPr marL="0" indent="0" algn="just">
              <a:buNone/>
            </a:pPr>
            <a:endParaRPr lang="en-US" dirty="0">
              <a:latin typeface="Arial" pitchFamily="34" charset="0"/>
              <a:cs typeface="Arial" pitchFamily="34" charset="0"/>
            </a:endParaRPr>
          </a:p>
          <a:p>
            <a:pPr algn="just"/>
            <a:r>
              <a:rPr lang="en-US" dirty="0" smtClean="0">
                <a:latin typeface="Arial" pitchFamily="34" charset="0"/>
                <a:cs typeface="Arial" pitchFamily="34" charset="0"/>
              </a:rPr>
              <a:t>Are tracked </a:t>
            </a:r>
            <a:r>
              <a:rPr lang="en-US" dirty="0">
                <a:latin typeface="Arial" pitchFamily="34" charset="0"/>
                <a:cs typeface="Arial" pitchFamily="34" charset="0"/>
              </a:rPr>
              <a:t>separately from other </a:t>
            </a:r>
            <a:r>
              <a:rPr lang="en-US" dirty="0" smtClean="0">
                <a:latin typeface="Arial" pitchFamily="34" charset="0"/>
                <a:cs typeface="Arial" pitchFamily="34" charset="0"/>
              </a:rPr>
              <a:t>funds.</a:t>
            </a:r>
            <a:endParaRPr lang="en-US" dirty="0">
              <a:latin typeface="Arial" pitchFamily="34" charset="0"/>
              <a:cs typeface="Arial" pitchFamily="34" charset="0"/>
            </a:endParaRPr>
          </a:p>
          <a:p>
            <a:pPr algn="just"/>
            <a:endParaRPr lang="en-US" dirty="0">
              <a:latin typeface="Arial" pitchFamily="34" charset="0"/>
              <a:cs typeface="Arial" pitchFamily="34" charset="0"/>
            </a:endParaRPr>
          </a:p>
          <a:p>
            <a:pPr algn="just"/>
            <a:r>
              <a:rPr lang="en-US" dirty="0">
                <a:latin typeface="Arial" pitchFamily="34" charset="0"/>
                <a:cs typeface="Arial" pitchFamily="34" charset="0"/>
              </a:rPr>
              <a:t>Usually are allowable on federal grants.</a:t>
            </a:r>
          </a:p>
          <a:p>
            <a:pPr algn="just"/>
            <a:endParaRPr lang="en-US" dirty="0">
              <a:latin typeface="Arial" pitchFamily="34" charset="0"/>
              <a:cs typeface="Arial" pitchFamily="34" charset="0"/>
            </a:endParaRPr>
          </a:p>
          <a:p>
            <a:pPr algn="just"/>
            <a:r>
              <a:rPr lang="en-US" dirty="0">
                <a:latin typeface="Arial" pitchFamily="34" charset="0"/>
                <a:cs typeface="Arial" pitchFamily="34" charset="0"/>
              </a:rPr>
              <a:t>Tend to be extremely project specific.</a:t>
            </a:r>
          </a:p>
          <a:p>
            <a:pPr algn="just"/>
            <a:endParaRPr lang="en-US" dirty="0">
              <a:latin typeface="Arial" pitchFamily="34" charset="0"/>
              <a:cs typeface="Arial" pitchFamily="34" charset="0"/>
            </a:endParaRPr>
          </a:p>
          <a:p>
            <a:pPr algn="just"/>
            <a:r>
              <a:rPr lang="en-US" dirty="0">
                <a:latin typeface="Arial" pitchFamily="34" charset="0"/>
                <a:cs typeface="Arial" pitchFamily="34" charset="0"/>
              </a:rPr>
              <a:t>Generally carry separate sponsor regulations from other direct costs.</a:t>
            </a:r>
          </a:p>
          <a:p>
            <a:pPr marL="0" indent="0" algn="just">
              <a:buNone/>
            </a:pPr>
            <a:endParaRPr lang="en-US" dirty="0">
              <a:latin typeface="Arial" pitchFamily="34" charset="0"/>
              <a:cs typeface="Arial" pitchFamily="34" charset="0"/>
            </a:endParaRPr>
          </a:p>
          <a:p>
            <a:pPr algn="just"/>
            <a:r>
              <a:rPr lang="en-US" dirty="0" smtClean="0">
                <a:latin typeface="Arial" pitchFamily="34" charset="0"/>
                <a:cs typeface="Arial" pitchFamily="34" charset="0"/>
              </a:rPr>
              <a:t>F&amp;A may be </a:t>
            </a:r>
            <a:r>
              <a:rPr lang="en-US" dirty="0">
                <a:latin typeface="Arial" pitchFamily="34" charset="0"/>
                <a:cs typeface="Arial" pitchFamily="34" charset="0"/>
              </a:rPr>
              <a:t>unallowable on these cost but that is also generally sponsor specific.</a:t>
            </a:r>
          </a:p>
          <a:p>
            <a:pPr marL="0" indent="0" algn="just">
              <a:buNone/>
            </a:pPr>
            <a:endParaRPr lang="en-US" dirty="0">
              <a:latin typeface="Arial" pitchFamily="34" charset="0"/>
              <a:cs typeface="Arial" pitchFamily="34" charset="0"/>
            </a:endParaRPr>
          </a:p>
          <a:p>
            <a:pPr marL="0" indent="0">
              <a:buNone/>
            </a:pPr>
            <a:endParaRPr lang="en-US" dirty="0"/>
          </a:p>
        </p:txBody>
      </p:sp>
    </p:spTree>
    <p:extLst>
      <p:ext uri="{BB962C8B-B14F-4D97-AF65-F5344CB8AC3E}">
        <p14:creationId xmlns:p14="http://schemas.microsoft.com/office/powerpoint/2010/main" val="36707760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lstStyle/>
          <a:p>
            <a:r>
              <a:rPr lang="en-US" dirty="0" smtClean="0">
                <a:latin typeface="Arial" pitchFamily="34" charset="0"/>
                <a:cs typeface="Arial" pitchFamily="34" charset="0"/>
              </a:rPr>
              <a:t>Other Direct Costs</a:t>
            </a:r>
            <a:endParaRPr lang="en-US" dirty="0">
              <a:latin typeface="Arial" pitchFamily="34" charset="0"/>
              <a:cs typeface="Arial" pitchFamily="34" charset="0"/>
            </a:endParaRPr>
          </a:p>
        </p:txBody>
      </p:sp>
      <p:sp>
        <p:nvSpPr>
          <p:cNvPr id="5" name="Content Placeholder 4"/>
          <p:cNvSpPr>
            <a:spLocks noGrp="1"/>
          </p:cNvSpPr>
          <p:nvPr>
            <p:ph idx="1"/>
          </p:nvPr>
        </p:nvSpPr>
        <p:spPr>
          <a:xfrm>
            <a:off x="457200" y="2179637"/>
            <a:ext cx="8229600" cy="4525963"/>
          </a:xfrm>
        </p:spPr>
        <p:txBody>
          <a:bodyPr>
            <a:normAutofit/>
          </a:bodyPr>
          <a:lstStyle/>
          <a:p>
            <a:pPr marL="0" indent="0" algn="just">
              <a:buNone/>
            </a:pPr>
            <a:r>
              <a:rPr lang="en-US" sz="2400" dirty="0">
                <a:latin typeface="Arial" pitchFamily="34" charset="0"/>
                <a:cs typeface="Arial" pitchFamily="34" charset="0"/>
              </a:rPr>
              <a:t>Any project specific item that does not fall under any of the other categories of direct </a:t>
            </a:r>
            <a:r>
              <a:rPr lang="en-US" sz="2400" smtClean="0">
                <a:latin typeface="Arial" pitchFamily="34" charset="0"/>
                <a:cs typeface="Arial" pitchFamily="34" charset="0"/>
              </a:rPr>
              <a:t>costs.</a:t>
            </a:r>
          </a:p>
          <a:p>
            <a:pPr marL="0" indent="0" algn="just">
              <a:buNone/>
            </a:pPr>
            <a:endParaRPr lang="en-US" sz="2400" dirty="0" smtClean="0">
              <a:latin typeface="Arial" pitchFamily="34" charset="0"/>
              <a:cs typeface="Arial" pitchFamily="34" charset="0"/>
            </a:endParaRPr>
          </a:p>
          <a:p>
            <a:pPr algn="just"/>
            <a:r>
              <a:rPr lang="en-US" sz="2400" dirty="0" smtClean="0">
                <a:latin typeface="Arial" pitchFamily="34" charset="0"/>
                <a:cs typeface="Arial" pitchFamily="34" charset="0"/>
              </a:rPr>
              <a:t>Professional Service Contracts/Consultants</a:t>
            </a:r>
          </a:p>
          <a:p>
            <a:pPr algn="just"/>
            <a:r>
              <a:rPr lang="en-US" sz="2400" dirty="0" smtClean="0">
                <a:latin typeface="Arial" pitchFamily="34" charset="0"/>
                <a:cs typeface="Arial" pitchFamily="34" charset="0"/>
              </a:rPr>
              <a:t>Conference </a:t>
            </a:r>
            <a:r>
              <a:rPr lang="en-US" sz="2400" dirty="0">
                <a:latin typeface="Arial" pitchFamily="34" charset="0"/>
                <a:cs typeface="Arial" pitchFamily="34" charset="0"/>
              </a:rPr>
              <a:t>or Workshop Fees/Food </a:t>
            </a:r>
            <a:r>
              <a:rPr lang="en-US" sz="2400" dirty="0" smtClean="0">
                <a:latin typeface="Arial" pitchFamily="34" charset="0"/>
                <a:cs typeface="Arial" pitchFamily="34" charset="0"/>
              </a:rPr>
              <a:t>Expenses</a:t>
            </a:r>
          </a:p>
          <a:p>
            <a:pPr algn="just"/>
            <a:r>
              <a:rPr lang="en-US" sz="2400" dirty="0" smtClean="0">
                <a:latin typeface="Arial" pitchFamily="34" charset="0"/>
                <a:cs typeface="Arial" pitchFamily="34" charset="0"/>
              </a:rPr>
              <a:t>Animal and Animal Care Expenses</a:t>
            </a:r>
          </a:p>
          <a:p>
            <a:pPr algn="just"/>
            <a:r>
              <a:rPr lang="en-US" sz="2400" dirty="0" smtClean="0">
                <a:latin typeface="Arial" pitchFamily="34" charset="0"/>
                <a:cs typeface="Arial" pitchFamily="34" charset="0"/>
              </a:rPr>
              <a:t>Tuition</a:t>
            </a:r>
          </a:p>
          <a:p>
            <a:pPr algn="just"/>
            <a:r>
              <a:rPr lang="en-US" sz="2400" dirty="0" smtClean="0">
                <a:latin typeface="Arial" pitchFamily="34" charset="0"/>
                <a:cs typeface="Arial" pitchFamily="34" charset="0"/>
              </a:rPr>
              <a:t>Rental</a:t>
            </a:r>
            <a:endParaRPr lang="en-US" sz="3200" dirty="0">
              <a:latin typeface="Arial" pitchFamily="34" charset="0"/>
              <a:cs typeface="Arial" pitchFamily="34" charset="0"/>
            </a:endParaRPr>
          </a:p>
        </p:txBody>
      </p:sp>
    </p:spTree>
    <p:extLst>
      <p:ext uri="{BB962C8B-B14F-4D97-AF65-F5344CB8AC3E}">
        <p14:creationId xmlns:p14="http://schemas.microsoft.com/office/powerpoint/2010/main" val="521857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normAutofit fontScale="90000"/>
          </a:bodyPr>
          <a:lstStyle/>
          <a:p>
            <a:r>
              <a:rPr lang="en-US" dirty="0" smtClean="0">
                <a:latin typeface="Arial" pitchFamily="34" charset="0"/>
                <a:cs typeface="Arial" pitchFamily="34" charset="0"/>
              </a:rPr>
              <a:t>Other Direct </a:t>
            </a:r>
            <a:r>
              <a:rPr lang="en-US" dirty="0">
                <a:latin typeface="Arial" pitchFamily="34" charset="0"/>
                <a:cs typeface="Arial" pitchFamily="34" charset="0"/>
              </a:rPr>
              <a:t>Costs</a:t>
            </a:r>
            <a:br>
              <a:rPr lang="en-US" dirty="0">
                <a:latin typeface="Arial" pitchFamily="34" charset="0"/>
                <a:cs typeface="Arial" pitchFamily="34" charset="0"/>
              </a:rPr>
            </a:br>
            <a:r>
              <a:rPr lang="en-US" dirty="0">
                <a:latin typeface="Arial" pitchFamily="34" charset="0"/>
                <a:cs typeface="Arial" pitchFamily="34" charset="0"/>
              </a:rPr>
              <a:t>(cont’d)</a:t>
            </a:r>
          </a:p>
        </p:txBody>
      </p:sp>
      <p:sp>
        <p:nvSpPr>
          <p:cNvPr id="5" name="Content Placeholder 4"/>
          <p:cNvSpPr>
            <a:spLocks noGrp="1"/>
          </p:cNvSpPr>
          <p:nvPr>
            <p:ph idx="1"/>
          </p:nvPr>
        </p:nvSpPr>
        <p:spPr>
          <a:xfrm>
            <a:off x="457200" y="2179637"/>
            <a:ext cx="8229600" cy="4525963"/>
          </a:xfrm>
        </p:spPr>
        <p:txBody>
          <a:bodyPr/>
          <a:lstStyle/>
          <a:p>
            <a:r>
              <a:rPr lang="en-US" sz="2400" dirty="0">
                <a:latin typeface="Arial" pitchFamily="34" charset="0"/>
                <a:cs typeface="Arial" pitchFamily="34" charset="0"/>
              </a:rPr>
              <a:t>Conference/Workshop Fees</a:t>
            </a:r>
          </a:p>
          <a:p>
            <a:endParaRPr lang="en-US" sz="2400" dirty="0">
              <a:latin typeface="Arial" pitchFamily="34" charset="0"/>
              <a:cs typeface="Arial" pitchFamily="34" charset="0"/>
            </a:endParaRPr>
          </a:p>
          <a:p>
            <a:pPr lvl="1" algn="just"/>
            <a:r>
              <a:rPr lang="en-US" sz="2400" dirty="0">
                <a:latin typeface="Arial" pitchFamily="34" charset="0"/>
                <a:cs typeface="Arial" pitchFamily="34" charset="0"/>
              </a:rPr>
              <a:t>Any conference or workshop must be relevant to the project and in some way relate to the outcome of the project.</a:t>
            </a:r>
          </a:p>
          <a:p>
            <a:pPr lvl="1" algn="just"/>
            <a:endParaRPr lang="en-US" sz="2400" dirty="0">
              <a:latin typeface="Arial" pitchFamily="34" charset="0"/>
              <a:cs typeface="Arial" pitchFamily="34" charset="0"/>
            </a:endParaRPr>
          </a:p>
          <a:p>
            <a:pPr lvl="2" algn="just"/>
            <a:r>
              <a:rPr lang="en-US" dirty="0">
                <a:latin typeface="Arial" pitchFamily="34" charset="0"/>
                <a:cs typeface="Arial" pitchFamily="34" charset="0"/>
              </a:rPr>
              <a:t>All related expenses, including food, must be mandatory to the attendance/completion of the conference or workshop.</a:t>
            </a:r>
          </a:p>
        </p:txBody>
      </p:sp>
    </p:spTree>
    <p:extLst>
      <p:ext uri="{BB962C8B-B14F-4D97-AF65-F5344CB8AC3E}">
        <p14:creationId xmlns:p14="http://schemas.microsoft.com/office/powerpoint/2010/main" val="20736179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4452" name="Rectangle 4"/>
          <p:cNvSpPr>
            <a:spLocks noGrp="1" noChangeArrowheads="1"/>
          </p:cNvSpPr>
          <p:nvPr>
            <p:ph type="title"/>
          </p:nvPr>
        </p:nvSpPr>
        <p:spPr>
          <a:xfrm>
            <a:off x="722313" y="2514600"/>
            <a:ext cx="7772400" cy="1362075"/>
          </a:xfrm>
        </p:spPr>
        <p:txBody>
          <a:bodyPr>
            <a:normAutofit/>
          </a:bodyPr>
          <a:lstStyle/>
          <a:p>
            <a:r>
              <a:rPr lang="en-US" dirty="0" smtClean="0"/>
              <a:t>Involving </a:t>
            </a:r>
            <a:r>
              <a:rPr lang="en-US" dirty="0"/>
              <a:t>Third </a:t>
            </a:r>
            <a:r>
              <a:rPr lang="en-US" dirty="0" smtClean="0"/>
              <a:t>Parties in a Project</a:t>
            </a:r>
            <a:endParaRPr lang="en-US" dirty="0"/>
          </a:p>
        </p:txBody>
      </p:sp>
      <p:sp>
        <p:nvSpPr>
          <p:cNvPr id="2" name="Text Placeholder 1"/>
          <p:cNvSpPr>
            <a:spLocks noGrp="1"/>
          </p:cNvSpPr>
          <p:nvPr>
            <p:ph type="body" idx="1"/>
          </p:nvPr>
        </p:nvSpPr>
        <p:spPr/>
        <p:txBody>
          <a:bodyPr/>
          <a:lstStyle/>
          <a:p>
            <a:r>
              <a:rPr lang="en-US" dirty="0"/>
              <a:t>The more the </a:t>
            </a:r>
            <a:r>
              <a:rPr lang="en-US" dirty="0" smtClean="0"/>
              <a:t>merrier:  Inter-institutional collaborations</a:t>
            </a:r>
            <a:endParaRPr lang="en-US" dirty="0"/>
          </a:p>
        </p:txBody>
      </p:sp>
    </p:spTree>
    <p:extLst>
      <p:ext uri="{BB962C8B-B14F-4D97-AF65-F5344CB8AC3E}">
        <p14:creationId xmlns:p14="http://schemas.microsoft.com/office/powerpoint/2010/main" val="287110406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Distinguishing Roles</a:t>
            </a:r>
            <a:endParaRPr lang="en-US" dirty="0"/>
          </a:p>
        </p:txBody>
      </p:sp>
      <p:sp>
        <p:nvSpPr>
          <p:cNvPr id="3" name="Content Placeholder 2"/>
          <p:cNvSpPr>
            <a:spLocks noGrp="1"/>
          </p:cNvSpPr>
          <p:nvPr>
            <p:ph idx="1"/>
          </p:nvPr>
        </p:nvSpPr>
        <p:spPr>
          <a:xfrm>
            <a:off x="609600" y="2133600"/>
            <a:ext cx="8229600" cy="4525963"/>
          </a:xfrm>
        </p:spPr>
        <p:txBody>
          <a:bodyPr>
            <a:normAutofit lnSpcReduction="10000"/>
          </a:bodyPr>
          <a:lstStyle/>
          <a:p>
            <a:r>
              <a:rPr lang="en-US" dirty="0" smtClean="0"/>
              <a:t>Why is it important to determine the role of a third party as it relates to a sponsored project?</a:t>
            </a:r>
          </a:p>
          <a:p>
            <a:pPr lvl="1"/>
            <a:r>
              <a:rPr lang="en-US" dirty="0" smtClean="0"/>
              <a:t>Consistency – budgeting, expensing and reporting</a:t>
            </a:r>
          </a:p>
          <a:p>
            <a:pPr lvl="1"/>
            <a:r>
              <a:rPr lang="en-US" dirty="0" smtClean="0"/>
              <a:t>Appropriate application of F&amp;A rate</a:t>
            </a:r>
          </a:p>
          <a:p>
            <a:pPr lvl="1"/>
            <a:r>
              <a:rPr lang="en-US" dirty="0" smtClean="0"/>
              <a:t>Obligation to monitor subrecipients</a:t>
            </a:r>
          </a:p>
          <a:p>
            <a:pPr lvl="1"/>
            <a:r>
              <a:rPr lang="en-US" dirty="0" smtClean="0"/>
              <a:t>Avoid submitting inaccurate invoices/false claims</a:t>
            </a:r>
          </a:p>
          <a:p>
            <a:pPr lvl="1"/>
            <a:r>
              <a:rPr lang="en-US" dirty="0" smtClean="0"/>
              <a:t>Avoid consequences of non-compliance</a:t>
            </a:r>
          </a:p>
          <a:p>
            <a:pPr lvl="1"/>
            <a:r>
              <a:rPr lang="en-US" dirty="0" smtClean="0"/>
              <a:t>Avoid negative audit findings</a:t>
            </a:r>
          </a:p>
          <a:p>
            <a:pPr lvl="1"/>
            <a:endParaRPr lang="en-US" dirty="0" smtClean="0"/>
          </a:p>
          <a:p>
            <a:pPr lvl="1"/>
            <a:endParaRPr lang="en-US" dirty="0"/>
          </a:p>
        </p:txBody>
      </p:sp>
    </p:spTree>
    <p:extLst>
      <p:ext uri="{BB962C8B-B14F-4D97-AF65-F5344CB8AC3E}">
        <p14:creationId xmlns:p14="http://schemas.microsoft.com/office/powerpoint/2010/main" val="10613380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3069" y="530359"/>
            <a:ext cx="7024744" cy="1143000"/>
          </a:xfrm>
        </p:spPr>
        <p:txBody>
          <a:bodyPr/>
          <a:lstStyle/>
          <a:p>
            <a:r>
              <a:rPr lang="en-US" dirty="0" smtClean="0"/>
              <a:t>Distinguishing Roles</a:t>
            </a:r>
            <a:endParaRPr lang="en-US" dirty="0"/>
          </a:p>
        </p:txBody>
      </p:sp>
      <p:sp>
        <p:nvSpPr>
          <p:cNvPr id="5" name="Text Placeholder 4"/>
          <p:cNvSpPr>
            <a:spLocks noGrp="1"/>
          </p:cNvSpPr>
          <p:nvPr>
            <p:ph type="body" idx="1"/>
          </p:nvPr>
        </p:nvSpPr>
        <p:spPr>
          <a:xfrm>
            <a:off x="1219200" y="2241898"/>
            <a:ext cx="3057148" cy="639762"/>
          </a:xfrm>
        </p:spPr>
        <p:txBody>
          <a:bodyPr/>
          <a:lstStyle/>
          <a:p>
            <a:pPr algn="ctr"/>
            <a:r>
              <a:rPr lang="en-US" dirty="0" smtClean="0"/>
              <a:t>Vendors</a:t>
            </a:r>
            <a:endParaRPr lang="en-US" dirty="0"/>
          </a:p>
        </p:txBody>
      </p:sp>
      <p:sp>
        <p:nvSpPr>
          <p:cNvPr id="3" name="Content Placeholder 2"/>
          <p:cNvSpPr>
            <a:spLocks noGrp="1"/>
          </p:cNvSpPr>
          <p:nvPr>
            <p:ph sz="half" idx="2"/>
          </p:nvPr>
        </p:nvSpPr>
        <p:spPr>
          <a:xfrm>
            <a:off x="936798" y="3048000"/>
            <a:ext cx="3490174" cy="2835797"/>
          </a:xfrm>
        </p:spPr>
        <p:txBody>
          <a:bodyPr>
            <a:noAutofit/>
          </a:bodyPr>
          <a:lstStyle/>
          <a:p>
            <a:r>
              <a:rPr lang="en-US" sz="2000" dirty="0" smtClean="0"/>
              <a:t>Entities that provide goods or services to many different customers in the course of normal business</a:t>
            </a:r>
          </a:p>
          <a:p>
            <a:r>
              <a:rPr lang="en-US" sz="2000" dirty="0" smtClean="0"/>
              <a:t>Operate within a competitive environment</a:t>
            </a:r>
          </a:p>
          <a:p>
            <a:r>
              <a:rPr lang="en-US" sz="2000" dirty="0" smtClean="0"/>
              <a:t>Not subject to federal compliance requirements applicable to the performance of work</a:t>
            </a:r>
          </a:p>
        </p:txBody>
      </p:sp>
      <p:sp>
        <p:nvSpPr>
          <p:cNvPr id="6" name="Text Placeholder 5"/>
          <p:cNvSpPr>
            <a:spLocks noGrp="1"/>
          </p:cNvSpPr>
          <p:nvPr>
            <p:ph type="body" sz="quarter" idx="3"/>
          </p:nvPr>
        </p:nvSpPr>
        <p:spPr>
          <a:xfrm>
            <a:off x="4555476" y="2241898"/>
            <a:ext cx="4219074" cy="639762"/>
          </a:xfrm>
        </p:spPr>
        <p:txBody>
          <a:bodyPr>
            <a:normAutofit/>
          </a:bodyPr>
          <a:lstStyle/>
          <a:p>
            <a:pPr algn="ctr"/>
            <a:r>
              <a:rPr lang="en-US" sz="2400" dirty="0" smtClean="0"/>
              <a:t>Subrecipients/Subcontractors</a:t>
            </a:r>
            <a:endParaRPr lang="en-US" dirty="0"/>
          </a:p>
        </p:txBody>
      </p:sp>
      <p:sp>
        <p:nvSpPr>
          <p:cNvPr id="4" name="Content Placeholder 3"/>
          <p:cNvSpPr>
            <a:spLocks noGrp="1"/>
          </p:cNvSpPr>
          <p:nvPr>
            <p:ph sz="quarter" idx="4"/>
          </p:nvPr>
        </p:nvSpPr>
        <p:spPr>
          <a:xfrm>
            <a:off x="4724400" y="3048000"/>
            <a:ext cx="3881227" cy="2835797"/>
          </a:xfrm>
        </p:spPr>
        <p:txBody>
          <a:bodyPr>
            <a:normAutofit/>
          </a:bodyPr>
          <a:lstStyle/>
          <a:p>
            <a:r>
              <a:rPr lang="en-US" sz="2400" dirty="0" smtClean="0"/>
              <a:t>Third </a:t>
            </a:r>
            <a:r>
              <a:rPr lang="en-US" sz="2400" dirty="0"/>
              <a:t>parties that </a:t>
            </a:r>
            <a:r>
              <a:rPr lang="en-US" sz="2400" dirty="0" smtClean="0"/>
              <a:t>perform </a:t>
            </a:r>
            <a:r>
              <a:rPr lang="en-US" sz="2400" dirty="0"/>
              <a:t>a substantive portion of the scope of work</a:t>
            </a:r>
          </a:p>
          <a:p>
            <a:r>
              <a:rPr lang="en-US" sz="2400" dirty="0"/>
              <a:t>Measurable performance requirements</a:t>
            </a:r>
          </a:p>
          <a:p>
            <a:r>
              <a:rPr lang="en-US" sz="2400" dirty="0"/>
              <a:t>Must </a:t>
            </a:r>
            <a:r>
              <a:rPr lang="en-US" sz="2400" dirty="0" smtClean="0"/>
              <a:t>comply </a:t>
            </a:r>
            <a:r>
              <a:rPr lang="en-US" sz="2400" dirty="0"/>
              <a:t>with federal compliance requirements</a:t>
            </a:r>
          </a:p>
          <a:p>
            <a:endParaRPr lang="en-US" dirty="0"/>
          </a:p>
        </p:txBody>
      </p:sp>
    </p:spTree>
    <p:extLst>
      <p:ext uri="{BB962C8B-B14F-4D97-AF65-F5344CB8AC3E}">
        <p14:creationId xmlns:p14="http://schemas.microsoft.com/office/powerpoint/2010/main" val="18892801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057673"/>
            <a:ext cx="7450805" cy="1143000"/>
          </a:xfrm>
        </p:spPr>
        <p:txBody>
          <a:bodyPr>
            <a:normAutofit fontScale="90000"/>
          </a:bodyPr>
          <a:lstStyle/>
          <a:p>
            <a:r>
              <a:rPr lang="en-US" dirty="0" smtClean="0"/>
              <a:t>Types of Third Party Agreements</a:t>
            </a:r>
            <a:endParaRPr lang="en-US" dirty="0"/>
          </a:p>
        </p:txBody>
      </p:sp>
      <p:sp>
        <p:nvSpPr>
          <p:cNvPr id="4" name="Text Placeholder 3"/>
          <p:cNvSpPr>
            <a:spLocks noGrp="1"/>
          </p:cNvSpPr>
          <p:nvPr>
            <p:ph type="body" idx="1"/>
          </p:nvPr>
        </p:nvSpPr>
        <p:spPr>
          <a:xfrm>
            <a:off x="987342" y="2410341"/>
            <a:ext cx="3057148" cy="639762"/>
          </a:xfrm>
        </p:spPr>
        <p:txBody>
          <a:bodyPr/>
          <a:lstStyle/>
          <a:p>
            <a:pPr algn="ctr"/>
            <a:r>
              <a:rPr lang="en-US" sz="2200" dirty="0" smtClean="0"/>
              <a:t>Vendors</a:t>
            </a:r>
            <a:endParaRPr lang="en-US" sz="2200" dirty="0"/>
          </a:p>
        </p:txBody>
      </p:sp>
      <p:sp>
        <p:nvSpPr>
          <p:cNvPr id="3" name="Content Placeholder 2"/>
          <p:cNvSpPr>
            <a:spLocks noGrp="1"/>
          </p:cNvSpPr>
          <p:nvPr>
            <p:ph sz="half" idx="2"/>
          </p:nvPr>
        </p:nvSpPr>
        <p:spPr>
          <a:xfrm>
            <a:off x="902829" y="3276600"/>
            <a:ext cx="3498195" cy="2835797"/>
          </a:xfrm>
        </p:spPr>
        <p:txBody>
          <a:bodyPr>
            <a:normAutofit lnSpcReduction="10000"/>
          </a:bodyPr>
          <a:lstStyle/>
          <a:p>
            <a:r>
              <a:rPr lang="en-US" dirty="0" smtClean="0"/>
              <a:t>Purchase order</a:t>
            </a:r>
          </a:p>
          <a:p>
            <a:r>
              <a:rPr lang="en-US" dirty="0" smtClean="0"/>
              <a:t>Purchase agreement</a:t>
            </a:r>
          </a:p>
          <a:p>
            <a:r>
              <a:rPr lang="en-US" dirty="0" smtClean="0"/>
              <a:t>Service agreement</a:t>
            </a:r>
          </a:p>
          <a:p>
            <a:r>
              <a:rPr lang="en-US" dirty="0" smtClean="0"/>
              <a:t>Consulting agreement</a:t>
            </a:r>
          </a:p>
          <a:p>
            <a:r>
              <a:rPr lang="en-US" dirty="0" smtClean="0"/>
              <a:t>License agreement</a:t>
            </a:r>
          </a:p>
          <a:p>
            <a:r>
              <a:rPr lang="en-US" dirty="0" smtClean="0"/>
              <a:t>Normally handled by purchasing department</a:t>
            </a:r>
            <a:endParaRPr lang="en-US" dirty="0"/>
          </a:p>
        </p:txBody>
      </p:sp>
      <p:sp>
        <p:nvSpPr>
          <p:cNvPr id="5" name="Text Placeholder 4"/>
          <p:cNvSpPr>
            <a:spLocks noGrp="1"/>
          </p:cNvSpPr>
          <p:nvPr>
            <p:ph type="body" sz="quarter" idx="3"/>
          </p:nvPr>
        </p:nvSpPr>
        <p:spPr>
          <a:xfrm>
            <a:off x="4515262" y="2438400"/>
            <a:ext cx="4219072" cy="639762"/>
          </a:xfrm>
        </p:spPr>
        <p:txBody>
          <a:bodyPr>
            <a:normAutofit/>
          </a:bodyPr>
          <a:lstStyle/>
          <a:p>
            <a:pPr algn="ctr"/>
            <a:r>
              <a:rPr lang="en-US" sz="2400" dirty="0" smtClean="0"/>
              <a:t>Subrecipients/Subcontractors</a:t>
            </a:r>
            <a:endParaRPr lang="en-US" dirty="0"/>
          </a:p>
        </p:txBody>
      </p:sp>
      <p:sp>
        <p:nvSpPr>
          <p:cNvPr id="6" name="Content Placeholder 5"/>
          <p:cNvSpPr>
            <a:spLocks noGrp="1"/>
          </p:cNvSpPr>
          <p:nvPr>
            <p:ph sz="quarter" idx="4"/>
          </p:nvPr>
        </p:nvSpPr>
        <p:spPr>
          <a:xfrm>
            <a:off x="4712744" y="3286986"/>
            <a:ext cx="4042611" cy="3002548"/>
          </a:xfrm>
        </p:spPr>
        <p:txBody>
          <a:bodyPr>
            <a:normAutofit/>
          </a:bodyPr>
          <a:lstStyle/>
          <a:p>
            <a:r>
              <a:rPr lang="en-US" sz="2000" dirty="0" smtClean="0"/>
              <a:t>Subgrant or subagreement</a:t>
            </a:r>
          </a:p>
          <a:p>
            <a:pPr lvl="1"/>
            <a:r>
              <a:rPr lang="en-US" sz="1800" dirty="0" smtClean="0"/>
              <a:t>Assistance mechanisms</a:t>
            </a:r>
          </a:p>
          <a:p>
            <a:r>
              <a:rPr lang="en-US" sz="2000" dirty="0" smtClean="0"/>
              <a:t>Subcontracts</a:t>
            </a:r>
          </a:p>
          <a:p>
            <a:pPr lvl="1"/>
            <a:r>
              <a:rPr lang="en-US" sz="1800" dirty="0" smtClean="0"/>
              <a:t>Contracts</a:t>
            </a:r>
            <a:r>
              <a:rPr lang="en-US" dirty="0" smtClean="0"/>
              <a:t> </a:t>
            </a:r>
          </a:p>
          <a:p>
            <a:r>
              <a:rPr lang="en-US" sz="2000" dirty="0" smtClean="0"/>
              <a:t>Handled by Office of Sponsored Programs</a:t>
            </a:r>
            <a:endParaRPr lang="en-US" sz="2000" dirty="0"/>
          </a:p>
        </p:txBody>
      </p:sp>
    </p:spTree>
    <p:extLst>
      <p:ext uri="{BB962C8B-B14F-4D97-AF65-F5344CB8AC3E}">
        <p14:creationId xmlns:p14="http://schemas.microsoft.com/office/powerpoint/2010/main" val="20251438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lstStyle/>
          <a:p>
            <a:r>
              <a:rPr lang="en-US" dirty="0" smtClean="0">
                <a:latin typeface="Arial" pitchFamily="34" charset="0"/>
                <a:cs typeface="Arial" pitchFamily="34" charset="0"/>
              </a:rPr>
              <a:t>What are direct costs?</a:t>
            </a:r>
            <a:endParaRPr lang="en-US" dirty="0">
              <a:latin typeface="Arial" pitchFamily="34" charset="0"/>
              <a:cs typeface="Arial" pitchFamily="34" charset="0"/>
            </a:endParaRPr>
          </a:p>
        </p:txBody>
      </p:sp>
      <p:sp>
        <p:nvSpPr>
          <p:cNvPr id="5" name="Content Placeholder 4"/>
          <p:cNvSpPr>
            <a:spLocks noGrp="1"/>
          </p:cNvSpPr>
          <p:nvPr>
            <p:ph idx="1"/>
          </p:nvPr>
        </p:nvSpPr>
        <p:spPr>
          <a:xfrm>
            <a:off x="457200" y="2179637"/>
            <a:ext cx="8229600" cy="4525963"/>
          </a:xfrm>
        </p:spPr>
        <p:txBody>
          <a:bodyPr>
            <a:normAutofit lnSpcReduction="10000"/>
          </a:bodyPr>
          <a:lstStyle/>
          <a:p>
            <a:pPr algn="just"/>
            <a:r>
              <a:rPr lang="en-US" dirty="0">
                <a:latin typeface="Arial" pitchFamily="34" charset="0"/>
                <a:cs typeface="Arial" pitchFamily="34" charset="0"/>
              </a:rPr>
              <a:t>Direct costs are costs that can be specifically or directly identified to a particular sponsored project with relative ease and a high degree of </a:t>
            </a:r>
            <a:r>
              <a:rPr lang="en-US" dirty="0" smtClean="0">
                <a:latin typeface="Arial" pitchFamily="34" charset="0"/>
                <a:cs typeface="Arial" pitchFamily="34" charset="0"/>
              </a:rPr>
              <a:t>accuracy.</a:t>
            </a:r>
            <a:endParaRPr lang="en-US" dirty="0">
              <a:latin typeface="Arial" pitchFamily="34" charset="0"/>
              <a:cs typeface="Arial" pitchFamily="34" charset="0"/>
            </a:endParaRPr>
          </a:p>
          <a:p>
            <a:pPr marL="0" indent="0" algn="just">
              <a:buNone/>
            </a:pPr>
            <a:endParaRPr lang="en-US" sz="1600" dirty="0">
              <a:latin typeface="Arial" pitchFamily="34" charset="0"/>
              <a:cs typeface="Arial" pitchFamily="34" charset="0"/>
            </a:endParaRPr>
          </a:p>
          <a:p>
            <a:pPr algn="just"/>
            <a:r>
              <a:rPr lang="en-US" dirty="0" smtClean="0">
                <a:latin typeface="Arial" pitchFamily="34" charset="0"/>
                <a:cs typeface="Arial" pitchFamily="34" charset="0"/>
              </a:rPr>
              <a:t>Provide </a:t>
            </a:r>
            <a:r>
              <a:rPr lang="en-US" dirty="0">
                <a:latin typeface="Arial" pitchFamily="34" charset="0"/>
                <a:cs typeface="Arial" pitchFamily="34" charset="0"/>
              </a:rPr>
              <a:t>a direct benefit to the purpose of the </a:t>
            </a:r>
            <a:r>
              <a:rPr lang="en-US" dirty="0" smtClean="0">
                <a:latin typeface="Arial" pitchFamily="34" charset="0"/>
                <a:cs typeface="Arial" pitchFamily="34" charset="0"/>
              </a:rPr>
              <a:t>project.</a:t>
            </a:r>
            <a:endParaRPr lang="en-US" dirty="0">
              <a:latin typeface="Arial" pitchFamily="34" charset="0"/>
              <a:cs typeface="Arial" pitchFamily="34" charset="0"/>
            </a:endParaRPr>
          </a:p>
          <a:p>
            <a:pPr marL="0" indent="0" algn="just">
              <a:buNone/>
            </a:pPr>
            <a:endParaRPr lang="en-US" sz="1600" dirty="0">
              <a:latin typeface="Arial" pitchFamily="34" charset="0"/>
              <a:cs typeface="Arial" pitchFamily="34" charset="0"/>
            </a:endParaRPr>
          </a:p>
          <a:p>
            <a:pPr algn="just"/>
            <a:r>
              <a:rPr lang="en-US" dirty="0">
                <a:latin typeface="Arial" pitchFamily="34" charset="0"/>
                <a:cs typeface="Arial" pitchFamily="34" charset="0"/>
              </a:rPr>
              <a:t>Normal direct costs for one project may not be reasonable for </a:t>
            </a:r>
            <a:r>
              <a:rPr lang="en-US" dirty="0" smtClean="0">
                <a:latin typeface="Arial" pitchFamily="34" charset="0"/>
                <a:cs typeface="Arial" pitchFamily="34" charset="0"/>
              </a:rPr>
              <a:t>another.</a:t>
            </a:r>
            <a:endParaRPr lang="en-US" dirty="0">
              <a:latin typeface="Arial" pitchFamily="34" charset="0"/>
              <a:cs typeface="Arial" pitchFamily="34" charset="0"/>
            </a:endParaRPr>
          </a:p>
          <a:p>
            <a:pPr algn="just"/>
            <a:endParaRPr lang="en-US" sz="1600" dirty="0">
              <a:latin typeface="Arial" pitchFamily="34" charset="0"/>
              <a:cs typeface="Arial" pitchFamily="34" charset="0"/>
            </a:endParaRPr>
          </a:p>
          <a:p>
            <a:pPr marL="0" indent="0" algn="just">
              <a:buNone/>
            </a:pPr>
            <a:endParaRPr lang="en-US" dirty="0">
              <a:latin typeface="Arial" pitchFamily="34" charset="0"/>
              <a:cs typeface="Arial" pitchFamily="34" charset="0"/>
            </a:endParaRPr>
          </a:p>
        </p:txBody>
      </p:sp>
    </p:spTree>
    <p:extLst>
      <p:ext uri="{BB962C8B-B14F-4D97-AF65-F5344CB8AC3E}">
        <p14:creationId xmlns:p14="http://schemas.microsoft.com/office/powerpoint/2010/main" val="20589440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7032" y="838200"/>
            <a:ext cx="7024744" cy="1143000"/>
          </a:xfrm>
        </p:spPr>
        <p:txBody>
          <a:bodyPr/>
          <a:lstStyle/>
          <a:p>
            <a:r>
              <a:rPr lang="en-US" dirty="0" smtClean="0"/>
              <a:t>Sub v. Vendor Case Study</a:t>
            </a:r>
            <a:endParaRPr lang="en-US" dirty="0"/>
          </a:p>
        </p:txBody>
      </p:sp>
      <p:sp>
        <p:nvSpPr>
          <p:cNvPr id="3" name="Content Placeholder 2"/>
          <p:cNvSpPr>
            <a:spLocks noGrp="1"/>
          </p:cNvSpPr>
          <p:nvPr>
            <p:ph idx="1"/>
          </p:nvPr>
        </p:nvSpPr>
        <p:spPr>
          <a:xfrm>
            <a:off x="457200" y="2133600"/>
            <a:ext cx="8224576" cy="4840793"/>
          </a:xfrm>
        </p:spPr>
        <p:txBody>
          <a:bodyPr>
            <a:normAutofit fontScale="77500" lnSpcReduction="20000"/>
          </a:bodyPr>
          <a:lstStyle/>
          <a:p>
            <a:pPr algn="just"/>
            <a:r>
              <a:rPr lang="en-US" dirty="0" smtClean="0"/>
              <a:t>Dr. Smith submits a proposal draft budget to OSP which contains a </a:t>
            </a:r>
            <a:r>
              <a:rPr lang="en-US" dirty="0" err="1" smtClean="0"/>
              <a:t>subaward</a:t>
            </a:r>
            <a:r>
              <a:rPr lang="en-US" dirty="0" smtClean="0"/>
              <a:t> to the University of Michigan Social Research Center for $40,000.  The budget justification notes that the purpose of the </a:t>
            </a:r>
            <a:r>
              <a:rPr lang="en-US" dirty="0" err="1" smtClean="0"/>
              <a:t>subaward</a:t>
            </a:r>
            <a:r>
              <a:rPr lang="en-US" dirty="0" smtClean="0"/>
              <a:t> is to fund the Center to conduct a survey which will produce data that is key to the research Dr. Smith plans to conduct.</a:t>
            </a:r>
          </a:p>
          <a:p>
            <a:pPr marL="0" indent="0" algn="just">
              <a:buNone/>
            </a:pPr>
            <a:r>
              <a:rPr lang="en-US" sz="1900" dirty="0" smtClean="0"/>
              <a:t/>
            </a:r>
            <a:br>
              <a:rPr lang="en-US" sz="1900" dirty="0" smtClean="0"/>
            </a:br>
            <a:r>
              <a:rPr lang="en-US" i="1" dirty="0" smtClean="0"/>
              <a:t>What questions should the </a:t>
            </a:r>
            <a:r>
              <a:rPr lang="en-US" i="1" dirty="0" err="1" smtClean="0"/>
              <a:t>preaward</a:t>
            </a:r>
            <a:r>
              <a:rPr lang="en-US" i="1" dirty="0" smtClean="0"/>
              <a:t> administrator ask Dr. Smith to determine if the funding for the Center should be treated as a </a:t>
            </a:r>
            <a:r>
              <a:rPr lang="en-US" i="1" dirty="0" err="1" smtClean="0"/>
              <a:t>subaward</a:t>
            </a:r>
            <a:r>
              <a:rPr lang="en-US" i="1" dirty="0" smtClean="0"/>
              <a:t> or vendor agreement?</a:t>
            </a:r>
            <a:br>
              <a:rPr lang="en-US" i="1" dirty="0" smtClean="0"/>
            </a:br>
            <a:endParaRPr lang="en-US" i="1" dirty="0" smtClean="0"/>
          </a:p>
          <a:p>
            <a:pPr marL="68580" indent="0" algn="just">
              <a:buNone/>
            </a:pPr>
            <a:r>
              <a:rPr lang="en-US" i="1" dirty="0" smtClean="0"/>
              <a:t>Should the answers indicate that the arrangement is actually a vendor agreement, what changes and calculations need to be made to the draft budget?</a:t>
            </a:r>
            <a:endParaRPr lang="en-US" i="1" dirty="0"/>
          </a:p>
        </p:txBody>
      </p:sp>
    </p:spTree>
    <p:extLst>
      <p:ext uri="{BB962C8B-B14F-4D97-AF65-F5344CB8AC3E}">
        <p14:creationId xmlns:p14="http://schemas.microsoft.com/office/powerpoint/2010/main" val="429399742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dirty="0" smtClean="0"/>
              <a:t>Consulting Agreements</a:t>
            </a:r>
            <a:endParaRPr lang="en-US" dirty="0"/>
          </a:p>
        </p:txBody>
      </p:sp>
      <p:sp>
        <p:nvSpPr>
          <p:cNvPr id="3" name="Content Placeholder 2"/>
          <p:cNvSpPr>
            <a:spLocks noGrp="1"/>
          </p:cNvSpPr>
          <p:nvPr>
            <p:ph idx="1"/>
          </p:nvPr>
        </p:nvSpPr>
        <p:spPr>
          <a:xfrm>
            <a:off x="609600" y="2286000"/>
            <a:ext cx="8229600" cy="4525963"/>
          </a:xfrm>
        </p:spPr>
        <p:txBody>
          <a:bodyPr/>
          <a:lstStyle/>
          <a:p>
            <a:r>
              <a:rPr lang="en-US" dirty="0" smtClean="0"/>
              <a:t>A third-party agreement for services</a:t>
            </a:r>
          </a:p>
          <a:p>
            <a:pPr lvl="1"/>
            <a:r>
              <a:rPr lang="en-US" dirty="0" smtClean="0"/>
              <a:t>Cannot be performed by existing personnel</a:t>
            </a:r>
          </a:p>
          <a:p>
            <a:pPr lvl="2"/>
            <a:r>
              <a:rPr lang="en-US" dirty="0" smtClean="0"/>
              <a:t>Highly specialized or technical</a:t>
            </a:r>
          </a:p>
          <a:p>
            <a:pPr lvl="2"/>
            <a:r>
              <a:rPr lang="en-US" dirty="0" smtClean="0"/>
              <a:t>Urgent and/or temporary (short duration)</a:t>
            </a:r>
          </a:p>
          <a:p>
            <a:r>
              <a:rPr lang="en-US" dirty="0" smtClean="0"/>
              <a:t>Does not secure performance of a substantive portion of the scope of work</a:t>
            </a:r>
          </a:p>
          <a:p>
            <a:r>
              <a:rPr lang="en-US" dirty="0" smtClean="0"/>
              <a:t>Independent contractor/work-for-hire</a:t>
            </a:r>
            <a:endParaRPr lang="en-US" dirty="0"/>
          </a:p>
          <a:p>
            <a:endParaRPr lang="en-US" dirty="0" smtClean="0"/>
          </a:p>
        </p:txBody>
      </p:sp>
    </p:spTree>
    <p:extLst>
      <p:ext uri="{BB962C8B-B14F-4D97-AF65-F5344CB8AC3E}">
        <p14:creationId xmlns:p14="http://schemas.microsoft.com/office/powerpoint/2010/main" val="38235083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38200"/>
            <a:ext cx="7024744" cy="1143000"/>
          </a:xfrm>
        </p:spPr>
        <p:txBody>
          <a:bodyPr/>
          <a:lstStyle/>
          <a:p>
            <a:r>
              <a:rPr lang="en-US" dirty="0" smtClean="0"/>
              <a:t>Consulting Agreements</a:t>
            </a:r>
            <a:endParaRPr lang="en-US" dirty="0"/>
          </a:p>
        </p:txBody>
      </p:sp>
      <p:sp>
        <p:nvSpPr>
          <p:cNvPr id="3" name="Content Placeholder 2"/>
          <p:cNvSpPr>
            <a:spLocks noGrp="1"/>
          </p:cNvSpPr>
          <p:nvPr>
            <p:ph idx="1"/>
          </p:nvPr>
        </p:nvSpPr>
        <p:spPr>
          <a:xfrm>
            <a:off x="1066800" y="1981200"/>
            <a:ext cx="8153400" cy="5257800"/>
          </a:xfrm>
        </p:spPr>
        <p:txBody>
          <a:bodyPr>
            <a:normAutofit fontScale="92500" lnSpcReduction="10000"/>
          </a:bodyPr>
          <a:lstStyle/>
          <a:p>
            <a:r>
              <a:rPr lang="en-US" dirty="0"/>
              <a:t>Do not establish an employer/employee </a:t>
            </a:r>
            <a:r>
              <a:rPr lang="en-US" dirty="0" smtClean="0"/>
              <a:t>relationship – such a relationship implies for example:</a:t>
            </a:r>
            <a:endParaRPr lang="en-US" dirty="0"/>
          </a:p>
          <a:p>
            <a:pPr lvl="1"/>
            <a:r>
              <a:rPr lang="en-US" dirty="0"/>
              <a:t>Set work schedule and guaranteed </a:t>
            </a:r>
            <a:r>
              <a:rPr lang="en-US" dirty="0" smtClean="0"/>
              <a:t>pay/pay </a:t>
            </a:r>
            <a:r>
              <a:rPr lang="en-US" dirty="0"/>
              <a:t>intervals</a:t>
            </a:r>
          </a:p>
          <a:p>
            <a:pPr lvl="1"/>
            <a:r>
              <a:rPr lang="en-US" dirty="0" smtClean="0"/>
              <a:t>An institution’s obligation to provide:</a:t>
            </a:r>
          </a:p>
          <a:p>
            <a:pPr lvl="2"/>
            <a:r>
              <a:rPr lang="en-US" dirty="0" smtClean="0"/>
              <a:t>Work space</a:t>
            </a:r>
          </a:p>
          <a:p>
            <a:pPr lvl="2"/>
            <a:r>
              <a:rPr lang="en-US" dirty="0" smtClean="0"/>
              <a:t>Facilities</a:t>
            </a:r>
            <a:r>
              <a:rPr lang="en-US" dirty="0"/>
              <a:t>, supplies, and equipment </a:t>
            </a:r>
            <a:r>
              <a:rPr lang="en-US" dirty="0" smtClean="0"/>
              <a:t>to  </a:t>
            </a:r>
            <a:r>
              <a:rPr lang="en-US" dirty="0"/>
              <a:t>accomplish </a:t>
            </a:r>
            <a:r>
              <a:rPr lang="en-US" dirty="0" smtClean="0"/>
              <a:t>work</a:t>
            </a:r>
          </a:p>
          <a:p>
            <a:pPr lvl="2"/>
            <a:r>
              <a:rPr lang="en-US" dirty="0" smtClean="0"/>
              <a:t>Training necessary to fulfill job responsibilities</a:t>
            </a:r>
          </a:p>
          <a:p>
            <a:pPr lvl="2"/>
            <a:r>
              <a:rPr lang="en-US" dirty="0" smtClean="0"/>
              <a:t>Training on institutional policies (e.g., safety, harassment prevention, ethical standards and values, etc.)</a:t>
            </a:r>
          </a:p>
          <a:p>
            <a:r>
              <a:rPr lang="en-US" dirty="0"/>
              <a:t>Consult institutional policy regarding employees acting as </a:t>
            </a:r>
            <a:r>
              <a:rPr lang="en-US" dirty="0" smtClean="0"/>
              <a:t>consultants</a:t>
            </a:r>
            <a:endParaRPr lang="en-US" dirty="0"/>
          </a:p>
        </p:txBody>
      </p:sp>
    </p:spTree>
    <p:extLst>
      <p:ext uri="{BB962C8B-B14F-4D97-AF65-F5344CB8AC3E}">
        <p14:creationId xmlns:p14="http://schemas.microsoft.com/office/powerpoint/2010/main" val="26209261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990600"/>
            <a:ext cx="7024744" cy="1143000"/>
          </a:xfrm>
        </p:spPr>
        <p:txBody>
          <a:bodyPr>
            <a:normAutofit/>
          </a:bodyPr>
          <a:lstStyle/>
          <a:p>
            <a:r>
              <a:rPr lang="en-US" dirty="0" smtClean="0"/>
              <a:t>Sub v. Consulting Case Study</a:t>
            </a:r>
            <a:endParaRPr lang="en-US" dirty="0"/>
          </a:p>
        </p:txBody>
      </p:sp>
      <p:sp>
        <p:nvSpPr>
          <p:cNvPr id="3" name="Content Placeholder 2"/>
          <p:cNvSpPr>
            <a:spLocks noGrp="1"/>
          </p:cNvSpPr>
          <p:nvPr>
            <p:ph idx="1"/>
          </p:nvPr>
        </p:nvSpPr>
        <p:spPr>
          <a:xfrm>
            <a:off x="609600" y="2286000"/>
            <a:ext cx="8234712" cy="4687996"/>
          </a:xfrm>
        </p:spPr>
        <p:txBody>
          <a:bodyPr>
            <a:normAutofit fontScale="77500" lnSpcReduction="20000"/>
          </a:bodyPr>
          <a:lstStyle/>
          <a:p>
            <a:pPr algn="just"/>
            <a:r>
              <a:rPr lang="en-US" dirty="0" smtClean="0"/>
              <a:t>Dr. Jones is putting together a proposal for the National Science Foundation under a program that funds development of new evaluation tools for social psychology researchers.  He insists that his four collaborators, hailing from four different universities across the country, will be functioning as consultants  rather than as PIs of </a:t>
            </a:r>
            <a:r>
              <a:rPr lang="en-US" dirty="0" err="1" smtClean="0"/>
              <a:t>subaward</a:t>
            </a:r>
            <a:r>
              <a:rPr lang="en-US" dirty="0" smtClean="0"/>
              <a:t>.</a:t>
            </a:r>
          </a:p>
          <a:p>
            <a:pPr marL="0" indent="0" algn="just">
              <a:buNone/>
            </a:pPr>
            <a:endParaRPr lang="en-US" sz="1900" dirty="0" smtClean="0"/>
          </a:p>
          <a:p>
            <a:pPr marL="68580" indent="0">
              <a:buNone/>
            </a:pPr>
            <a:r>
              <a:rPr lang="en-US" i="1" dirty="0" smtClean="0"/>
              <a:t>What questions should a research administrator ask Dr. Jones?</a:t>
            </a:r>
            <a:br>
              <a:rPr lang="en-US" i="1" dirty="0" smtClean="0"/>
            </a:br>
            <a:endParaRPr lang="en-US" i="1" dirty="0" smtClean="0"/>
          </a:p>
          <a:p>
            <a:pPr marL="68580" indent="0">
              <a:buNone/>
            </a:pPr>
            <a:r>
              <a:rPr lang="en-US" i="1" dirty="0" smtClean="0"/>
              <a:t>Should Dr. Jones remain certain that  his colleagues will be consultants on the project, what information is needed to develop the budget?</a:t>
            </a:r>
            <a:endParaRPr lang="en-US" i="1" dirty="0"/>
          </a:p>
        </p:txBody>
      </p:sp>
    </p:spTree>
    <p:extLst>
      <p:ext uri="{BB962C8B-B14F-4D97-AF65-F5344CB8AC3E}">
        <p14:creationId xmlns:p14="http://schemas.microsoft.com/office/powerpoint/2010/main" val="1030878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lstStyle/>
          <a:p>
            <a:r>
              <a:rPr lang="en-US" dirty="0" smtClean="0">
                <a:latin typeface="Arial" pitchFamily="34" charset="0"/>
                <a:cs typeface="Arial" pitchFamily="34" charset="0"/>
              </a:rPr>
              <a:t>Subcontracts</a:t>
            </a:r>
            <a:endParaRPr lang="en-US" dirty="0">
              <a:latin typeface="Arial" pitchFamily="34" charset="0"/>
              <a:cs typeface="Arial" pitchFamily="34" charset="0"/>
            </a:endParaRPr>
          </a:p>
        </p:txBody>
      </p:sp>
      <p:sp>
        <p:nvSpPr>
          <p:cNvPr id="5" name="Content Placeholder 4"/>
          <p:cNvSpPr>
            <a:spLocks noGrp="1"/>
          </p:cNvSpPr>
          <p:nvPr>
            <p:ph idx="1"/>
          </p:nvPr>
        </p:nvSpPr>
        <p:spPr>
          <a:xfrm>
            <a:off x="457200" y="2179637"/>
            <a:ext cx="8229600" cy="4525963"/>
          </a:xfrm>
        </p:spPr>
        <p:txBody>
          <a:bodyPr>
            <a:normAutofit fontScale="40000" lnSpcReduction="20000"/>
          </a:bodyPr>
          <a:lstStyle/>
          <a:p>
            <a:pPr algn="just"/>
            <a:r>
              <a:rPr lang="en-US" sz="6000" dirty="0">
                <a:latin typeface="Arial" pitchFamily="34" charset="0"/>
                <a:cs typeface="Arial" pitchFamily="34" charset="0"/>
              </a:rPr>
              <a:t>What is a subcontract?</a:t>
            </a:r>
          </a:p>
          <a:p>
            <a:pPr lvl="1" algn="just"/>
            <a:r>
              <a:rPr lang="en-US" sz="6000" dirty="0">
                <a:latin typeface="Arial" pitchFamily="34" charset="0"/>
                <a:cs typeface="Arial" pitchFamily="34" charset="0"/>
              </a:rPr>
              <a:t>A document written under the authority of, and consistent with the terms and conditions of an award, that transfers a portion of the research or substantive effort of the prime award to another institution or organization.</a:t>
            </a:r>
          </a:p>
          <a:p>
            <a:pPr marL="457200" lvl="1" indent="0" algn="just">
              <a:buNone/>
            </a:pPr>
            <a:endParaRPr lang="en-US" sz="6000" dirty="0">
              <a:latin typeface="Arial" pitchFamily="34" charset="0"/>
              <a:cs typeface="Arial" pitchFamily="34" charset="0"/>
            </a:endParaRPr>
          </a:p>
          <a:p>
            <a:pPr algn="just"/>
            <a:r>
              <a:rPr lang="en-US" sz="6000" dirty="0">
                <a:latin typeface="Arial" pitchFamily="34" charset="0"/>
                <a:cs typeface="Arial" pitchFamily="34" charset="0"/>
              </a:rPr>
              <a:t>What are the basics needed for a subcontract?</a:t>
            </a:r>
          </a:p>
          <a:p>
            <a:pPr lvl="1" algn="just"/>
            <a:r>
              <a:rPr lang="en-US" sz="6000" dirty="0">
                <a:latin typeface="Arial" pitchFamily="34" charset="0"/>
                <a:cs typeface="Arial" pitchFamily="34" charset="0"/>
              </a:rPr>
              <a:t>Legal name of recipient(s), contacts’ name, address, tax ID #, recipients scope of work, budget, justification, F&amp;A Rate Agreement (if applicable) and letter of commitment.</a:t>
            </a:r>
          </a:p>
          <a:p>
            <a:pPr marL="457200" lvl="1" indent="0" algn="just">
              <a:buNone/>
            </a:pPr>
            <a:endParaRPr lang="en-US" sz="6000"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35923664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normAutofit fontScale="90000"/>
          </a:bodyPr>
          <a:lstStyle/>
          <a:p>
            <a:r>
              <a:rPr lang="en-US" dirty="0">
                <a:latin typeface="Arial" pitchFamily="34" charset="0"/>
                <a:cs typeface="Arial" pitchFamily="34" charset="0"/>
              </a:rPr>
              <a:t>Subcontracts</a:t>
            </a:r>
            <a:br>
              <a:rPr lang="en-US" dirty="0">
                <a:latin typeface="Arial" pitchFamily="34" charset="0"/>
                <a:cs typeface="Arial" pitchFamily="34" charset="0"/>
              </a:rPr>
            </a:br>
            <a:r>
              <a:rPr lang="en-US" dirty="0">
                <a:latin typeface="Arial" pitchFamily="34" charset="0"/>
                <a:cs typeface="Arial" pitchFamily="34" charset="0"/>
              </a:rPr>
              <a:t>(cont’d)</a:t>
            </a:r>
          </a:p>
        </p:txBody>
      </p:sp>
      <p:sp>
        <p:nvSpPr>
          <p:cNvPr id="5" name="Content Placeholder 4"/>
          <p:cNvSpPr>
            <a:spLocks noGrp="1"/>
          </p:cNvSpPr>
          <p:nvPr>
            <p:ph idx="1"/>
          </p:nvPr>
        </p:nvSpPr>
        <p:spPr>
          <a:xfrm>
            <a:off x="457200" y="2179637"/>
            <a:ext cx="8229600" cy="4525963"/>
          </a:xfrm>
        </p:spPr>
        <p:txBody>
          <a:bodyPr>
            <a:normAutofit fontScale="92500" lnSpcReduction="10000"/>
          </a:bodyPr>
          <a:lstStyle/>
          <a:p>
            <a:pPr marL="0" indent="0" algn="just">
              <a:buNone/>
            </a:pPr>
            <a:r>
              <a:rPr lang="en-US" dirty="0">
                <a:latin typeface="Arial" pitchFamily="34" charset="0"/>
                <a:cs typeface="Arial" pitchFamily="34" charset="0"/>
              </a:rPr>
              <a:t>Budgeting for a Subcontract:</a:t>
            </a:r>
          </a:p>
          <a:p>
            <a:pPr marL="0" indent="0" algn="just">
              <a:buNone/>
            </a:pPr>
            <a:endParaRPr lang="en-US" dirty="0">
              <a:latin typeface="Arial" pitchFamily="34" charset="0"/>
              <a:cs typeface="Arial" pitchFamily="34" charset="0"/>
            </a:endParaRPr>
          </a:p>
          <a:p>
            <a:pPr algn="just"/>
            <a:r>
              <a:rPr lang="en-US" dirty="0">
                <a:latin typeface="Arial" pitchFamily="34" charset="0"/>
                <a:cs typeface="Arial" pitchFamily="34" charset="0"/>
              </a:rPr>
              <a:t>Budget/costs on the subcontract must be in line with the same allowable cost standards and principles that AU has as the prime recipient.</a:t>
            </a:r>
          </a:p>
          <a:p>
            <a:pPr algn="just"/>
            <a:endParaRPr lang="en-US" dirty="0">
              <a:latin typeface="Arial" pitchFamily="34" charset="0"/>
              <a:cs typeface="Arial" pitchFamily="34" charset="0"/>
            </a:endParaRPr>
          </a:p>
          <a:p>
            <a:pPr algn="just"/>
            <a:r>
              <a:rPr lang="en-US" dirty="0">
                <a:latin typeface="Arial" pitchFamily="34" charset="0"/>
                <a:cs typeface="Arial" pitchFamily="34" charset="0"/>
              </a:rPr>
              <a:t>Leigh </a:t>
            </a:r>
            <a:r>
              <a:rPr lang="en-US" dirty="0" smtClean="0">
                <a:latin typeface="Arial" pitchFamily="34" charset="0"/>
                <a:cs typeface="Arial" pitchFamily="34" charset="0"/>
              </a:rPr>
              <a:t>Stephens; Phone</a:t>
            </a:r>
            <a:r>
              <a:rPr lang="en-US" dirty="0">
                <a:latin typeface="Arial" pitchFamily="34" charset="0"/>
                <a:cs typeface="Arial" pitchFamily="34" charset="0"/>
              </a:rPr>
              <a:t>: </a:t>
            </a:r>
            <a:r>
              <a:rPr lang="en-US" dirty="0" smtClean="0">
                <a:latin typeface="Arial" pitchFamily="34" charset="0"/>
                <a:cs typeface="Arial" pitchFamily="34" charset="0"/>
              </a:rPr>
              <a:t>(334)844-5957; Fax</a:t>
            </a:r>
            <a:r>
              <a:rPr lang="en-US" dirty="0">
                <a:latin typeface="Arial" pitchFamily="34" charset="0"/>
                <a:cs typeface="Arial" pitchFamily="34" charset="0"/>
              </a:rPr>
              <a:t>: (</a:t>
            </a:r>
            <a:r>
              <a:rPr lang="en-US" dirty="0" smtClean="0">
                <a:latin typeface="Arial" pitchFamily="34" charset="0"/>
                <a:cs typeface="Arial" pitchFamily="34" charset="0"/>
              </a:rPr>
              <a:t>334)844-5953; </a:t>
            </a:r>
            <a:r>
              <a:rPr lang="en-US" dirty="0" smtClean="0">
                <a:latin typeface="Arial" pitchFamily="34" charset="0"/>
                <a:cs typeface="Arial" pitchFamily="34" charset="0"/>
                <a:hlinkClick r:id="rId3"/>
              </a:rPr>
              <a:t>leigh.stephens@auburn.edu</a:t>
            </a:r>
            <a:endParaRPr lang="en-US" dirty="0" smtClean="0">
              <a:latin typeface="Arial" pitchFamily="34" charset="0"/>
              <a:cs typeface="Arial" pitchFamily="34" charset="0"/>
            </a:endParaRPr>
          </a:p>
          <a:p>
            <a:pPr algn="just"/>
            <a:endParaRPr lang="en-US"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19323980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normAutofit fontScale="90000"/>
          </a:bodyPr>
          <a:lstStyle/>
          <a:p>
            <a:r>
              <a:rPr lang="en-US" dirty="0" smtClean="0">
                <a:latin typeface="Arial" pitchFamily="34" charset="0"/>
                <a:cs typeface="Arial" pitchFamily="34" charset="0"/>
              </a:rPr>
              <a:t>Other Direct </a:t>
            </a:r>
            <a:r>
              <a:rPr lang="en-US" dirty="0">
                <a:latin typeface="Arial" pitchFamily="34" charset="0"/>
                <a:cs typeface="Arial" pitchFamily="34" charset="0"/>
              </a:rPr>
              <a:t>Costs</a:t>
            </a:r>
            <a:br>
              <a:rPr lang="en-US" dirty="0">
                <a:latin typeface="Arial" pitchFamily="34" charset="0"/>
                <a:cs typeface="Arial" pitchFamily="34" charset="0"/>
              </a:rPr>
            </a:br>
            <a:r>
              <a:rPr lang="en-US" dirty="0">
                <a:latin typeface="Arial" pitchFamily="34" charset="0"/>
                <a:cs typeface="Arial" pitchFamily="34" charset="0"/>
              </a:rPr>
              <a:t>(cont’d)</a:t>
            </a:r>
          </a:p>
        </p:txBody>
      </p:sp>
      <p:sp>
        <p:nvSpPr>
          <p:cNvPr id="5" name="Content Placeholder 4"/>
          <p:cNvSpPr>
            <a:spLocks noGrp="1"/>
          </p:cNvSpPr>
          <p:nvPr>
            <p:ph idx="1"/>
          </p:nvPr>
        </p:nvSpPr>
        <p:spPr>
          <a:xfrm>
            <a:off x="457200" y="2179637"/>
            <a:ext cx="8229600" cy="4525963"/>
          </a:xfrm>
        </p:spPr>
        <p:txBody>
          <a:bodyPr/>
          <a:lstStyle/>
          <a:p>
            <a:r>
              <a:rPr lang="en-US" sz="2400" dirty="0">
                <a:latin typeface="Arial" pitchFamily="34" charset="0"/>
                <a:cs typeface="Arial" pitchFamily="34" charset="0"/>
              </a:rPr>
              <a:t>Professional Service Contract (PSC)</a:t>
            </a:r>
          </a:p>
          <a:p>
            <a:pPr lvl="1" algn="just"/>
            <a:r>
              <a:rPr lang="en-US" sz="2400" dirty="0">
                <a:latin typeface="Arial" pitchFamily="34" charset="0"/>
                <a:cs typeface="Arial" pitchFamily="34" charset="0"/>
              </a:rPr>
              <a:t>Can be used for all professional services with individuals who provide special knowledge or advice necessary for the project. The contractor is responsible for accomplishing the work called for in the contract and will not be supervised or controlled by the University.</a:t>
            </a:r>
          </a:p>
          <a:p>
            <a:pPr lvl="2" algn="just"/>
            <a:r>
              <a:rPr lang="en-US" dirty="0">
                <a:latin typeface="Arial" pitchFamily="34" charset="0"/>
                <a:cs typeface="Arial" pitchFamily="34" charset="0"/>
              </a:rPr>
              <a:t>EX: attorneys, auditors, architects, consultants, etc.</a:t>
            </a:r>
          </a:p>
          <a:p>
            <a:pPr lvl="2"/>
            <a:endParaRPr lang="en-US" sz="1200" dirty="0">
              <a:latin typeface="Arial" pitchFamily="34" charset="0"/>
              <a:cs typeface="Arial" pitchFamily="34" charset="0"/>
            </a:endParaRPr>
          </a:p>
          <a:p>
            <a:pPr lvl="1"/>
            <a:r>
              <a:rPr lang="en-US" sz="2400" b="1" dirty="0">
                <a:solidFill>
                  <a:srgbClr val="FF0000"/>
                </a:solidFill>
                <a:latin typeface="Arial" pitchFamily="34" charset="0"/>
                <a:cs typeface="Arial" pitchFamily="34" charset="0"/>
              </a:rPr>
              <a:t>NOT</a:t>
            </a:r>
            <a:r>
              <a:rPr lang="en-US" sz="2400" dirty="0">
                <a:latin typeface="Arial" pitchFamily="34" charset="0"/>
                <a:cs typeface="Arial" pitchFamily="34" charset="0"/>
              </a:rPr>
              <a:t> intended to be used instead of a subcontract.</a:t>
            </a:r>
          </a:p>
          <a:p>
            <a:endParaRPr lang="en-US" dirty="0">
              <a:latin typeface="Arial" pitchFamily="34" charset="0"/>
              <a:cs typeface="Arial" pitchFamily="34" charset="0"/>
            </a:endParaRPr>
          </a:p>
        </p:txBody>
      </p:sp>
    </p:spTree>
    <p:extLst>
      <p:ext uri="{BB962C8B-B14F-4D97-AF65-F5344CB8AC3E}">
        <p14:creationId xmlns:p14="http://schemas.microsoft.com/office/powerpoint/2010/main" val="40471989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371600" y="1295400"/>
            <a:ext cx="7552309"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51611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Other Direct Costs</a:t>
            </a:r>
            <a:br>
              <a:rPr lang="en-US" dirty="0"/>
            </a:br>
            <a:r>
              <a:rPr lang="en-US" dirty="0"/>
              <a:t>(cont’d)</a:t>
            </a:r>
          </a:p>
        </p:txBody>
      </p:sp>
      <p:sp>
        <p:nvSpPr>
          <p:cNvPr id="3" name="Content Placeholder 2"/>
          <p:cNvSpPr>
            <a:spLocks noGrp="1"/>
          </p:cNvSpPr>
          <p:nvPr>
            <p:ph idx="1"/>
          </p:nvPr>
        </p:nvSpPr>
        <p:spPr>
          <a:xfrm>
            <a:off x="381000" y="2286000"/>
            <a:ext cx="8153400" cy="4221163"/>
          </a:xfrm>
        </p:spPr>
        <p:txBody>
          <a:bodyPr>
            <a:normAutofit/>
          </a:bodyPr>
          <a:lstStyle/>
          <a:p>
            <a:r>
              <a:rPr lang="en-US" sz="2400" dirty="0" smtClean="0">
                <a:latin typeface="Arial" panose="020B0604020202020204" pitchFamily="34" charset="0"/>
                <a:cs typeface="Arial" panose="020B0604020202020204" pitchFamily="34" charset="0"/>
              </a:rPr>
              <a:t>Tuition</a:t>
            </a:r>
            <a:endParaRPr lang="en-US" sz="2400" dirty="0">
              <a:latin typeface="Arial" panose="020B0604020202020204" pitchFamily="34" charset="0"/>
              <a:cs typeface="Arial" panose="020B0604020202020204" pitchFamily="34" charset="0"/>
            </a:endParaRPr>
          </a:p>
          <a:p>
            <a:pPr marL="0" indent="0">
              <a:buNone/>
            </a:pPr>
            <a:r>
              <a:rPr lang="en-US" sz="2400" dirty="0" smtClean="0">
                <a:latin typeface="Arial" panose="020B0604020202020204" pitchFamily="34" charset="0"/>
                <a:cs typeface="Arial" panose="020B0604020202020204" pitchFamily="34" charset="0"/>
              </a:rPr>
              <a:t>	- Budgets </a:t>
            </a:r>
            <a:r>
              <a:rPr lang="en-US" sz="2400" dirty="0">
                <a:latin typeface="Arial" panose="020B0604020202020204" pitchFamily="34" charset="0"/>
                <a:cs typeface="Arial" panose="020B0604020202020204" pitchFamily="34" charset="0"/>
              </a:rPr>
              <a:t>for all proposals must include tuition </a:t>
            </a:r>
            <a:r>
              <a:rPr lang="en-US" sz="2400" dirty="0" smtClean="0">
                <a:latin typeface="Arial" panose="020B0604020202020204" pitchFamily="34" charset="0"/>
                <a:cs typeface="Arial" panose="020B0604020202020204" pitchFamily="34" charset="0"/>
              </a:rPr>
              <a:t>	support for </a:t>
            </a:r>
            <a:r>
              <a:rPr lang="en-US" sz="2400" dirty="0">
                <a:latin typeface="Arial" panose="020B0604020202020204" pitchFamily="34" charset="0"/>
                <a:cs typeface="Arial" panose="020B0604020202020204" pitchFamily="34" charset="0"/>
              </a:rPr>
              <a:t>projects that include stipend </a:t>
            </a:r>
            <a:r>
              <a:rPr lang="en-US" sz="2400" dirty="0" smtClean="0">
                <a:latin typeface="Arial" panose="020B0604020202020204" pitchFamily="34" charset="0"/>
                <a:cs typeface="Arial" panose="020B0604020202020204" pitchFamily="34" charset="0"/>
              </a:rPr>
              <a:t>support for 	graduate assistants </a:t>
            </a:r>
            <a:r>
              <a:rPr lang="en-US" sz="2400" dirty="0">
                <a:latin typeface="Arial" panose="020B0604020202020204" pitchFamily="34" charset="0"/>
                <a:cs typeface="Arial" panose="020B0604020202020204" pitchFamily="34" charset="0"/>
              </a:rPr>
              <a:t>IF the funding agency </a:t>
            </a:r>
            <a:r>
              <a:rPr lang="en-US" sz="2400" dirty="0" smtClean="0">
                <a:latin typeface="Arial" panose="020B0604020202020204" pitchFamily="34" charset="0"/>
                <a:cs typeface="Arial" panose="020B0604020202020204" pitchFamily="34" charset="0"/>
              </a:rPr>
              <a:t>allows 	tuition </a:t>
            </a:r>
            <a:r>
              <a:rPr lang="en-US" sz="2400" dirty="0">
                <a:latin typeface="Arial" panose="020B0604020202020204" pitchFamily="34" charset="0"/>
                <a:cs typeface="Arial" panose="020B0604020202020204" pitchFamily="34" charset="0"/>
              </a:rPr>
              <a:t>support as </a:t>
            </a:r>
            <a:r>
              <a:rPr lang="en-US" sz="2400" dirty="0" smtClean="0">
                <a:latin typeface="Arial" panose="020B0604020202020204" pitchFamily="34" charset="0"/>
                <a:cs typeface="Arial" panose="020B0604020202020204" pitchFamily="34" charset="0"/>
              </a:rPr>
              <a:t>a </a:t>
            </a:r>
            <a:r>
              <a:rPr lang="en-US" sz="2400" dirty="0">
                <a:latin typeface="Arial" panose="020B0604020202020204" pitchFamily="34" charset="0"/>
                <a:cs typeface="Arial" panose="020B0604020202020204" pitchFamily="34" charset="0"/>
              </a:rPr>
              <a:t>budgeted item.</a:t>
            </a:r>
          </a:p>
          <a:p>
            <a:pPr marL="0" indent="0">
              <a:buNone/>
            </a:pPr>
            <a:r>
              <a:rPr lang="en-US" sz="2400" dirty="0" smtClean="0">
                <a:latin typeface="Arial" panose="020B0604020202020204" pitchFamily="34" charset="0"/>
                <a:cs typeface="Arial" panose="020B0604020202020204" pitchFamily="34" charset="0"/>
              </a:rPr>
              <a:t>	</a:t>
            </a:r>
            <a:br>
              <a:rPr lang="en-US" sz="24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	- A </a:t>
            </a:r>
            <a:r>
              <a:rPr lang="en-US" sz="2400" dirty="0">
                <a:latin typeface="Arial" panose="020B0604020202020204" pitchFamily="34" charset="0"/>
                <a:cs typeface="Arial" panose="020B0604020202020204" pitchFamily="34" charset="0"/>
              </a:rPr>
              <a:t>tuition remission rate of either 10% or 40% of a </a:t>
            </a:r>
            <a:r>
              <a:rPr lang="en-US" sz="2400" dirty="0" smtClean="0">
                <a:latin typeface="Arial" panose="020B0604020202020204" pitchFamily="34" charset="0"/>
                <a:cs typeface="Arial" panose="020B0604020202020204" pitchFamily="34" charset="0"/>
              </a:rPr>
              <a:t>	graduate </a:t>
            </a:r>
            <a:r>
              <a:rPr lang="en-US" sz="2400" dirty="0">
                <a:latin typeface="Arial" panose="020B0604020202020204" pitchFamily="34" charset="0"/>
                <a:cs typeface="Arial" panose="020B0604020202020204" pitchFamily="34" charset="0"/>
              </a:rPr>
              <a:t>assistant’s stipend amount will be used </a:t>
            </a:r>
            <a:r>
              <a:rPr lang="en-US" sz="2400" dirty="0" smtClean="0">
                <a:latin typeface="Arial" panose="020B0604020202020204" pitchFamily="34" charset="0"/>
                <a:cs typeface="Arial" panose="020B0604020202020204" pitchFamily="34" charset="0"/>
              </a:rPr>
              <a:t>in 	lieu of </a:t>
            </a:r>
            <a:r>
              <a:rPr lang="en-US" sz="2400" dirty="0">
                <a:latin typeface="Arial" panose="020B0604020202020204" pitchFamily="34" charset="0"/>
                <a:cs typeface="Arial" panose="020B0604020202020204" pitchFamily="34" charset="0"/>
              </a:rPr>
              <a:t>actual full tuition.</a:t>
            </a:r>
          </a:p>
        </p:txBody>
      </p:sp>
    </p:spTree>
    <p:extLst>
      <p:ext uri="{BB962C8B-B14F-4D97-AF65-F5344CB8AC3E}">
        <p14:creationId xmlns:p14="http://schemas.microsoft.com/office/powerpoint/2010/main" val="35522385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lstStyle/>
          <a:p>
            <a:r>
              <a:rPr lang="en-US" dirty="0" smtClean="0">
                <a:latin typeface="Arial" pitchFamily="34" charset="0"/>
                <a:cs typeface="Arial" pitchFamily="34" charset="0"/>
              </a:rPr>
              <a:t>Examples of direct costs</a:t>
            </a:r>
            <a:endParaRPr lang="en-US" dirty="0">
              <a:latin typeface="Arial" pitchFamily="34" charset="0"/>
              <a:cs typeface="Arial" pitchFamily="34" charset="0"/>
            </a:endParaRPr>
          </a:p>
        </p:txBody>
      </p:sp>
      <p:sp>
        <p:nvSpPr>
          <p:cNvPr id="5" name="Content Placeholder 4"/>
          <p:cNvSpPr>
            <a:spLocks noGrp="1"/>
          </p:cNvSpPr>
          <p:nvPr>
            <p:ph idx="1"/>
          </p:nvPr>
        </p:nvSpPr>
        <p:spPr>
          <a:xfrm>
            <a:off x="457200" y="2179637"/>
            <a:ext cx="8229600" cy="4525963"/>
          </a:xfrm>
        </p:spPr>
        <p:txBody>
          <a:bodyPr>
            <a:normAutofit fontScale="70000" lnSpcReduction="20000"/>
          </a:bodyPr>
          <a:lstStyle/>
          <a:p>
            <a:pPr marL="0" indent="0" algn="just">
              <a:buNone/>
            </a:pPr>
            <a:r>
              <a:rPr lang="en-US" dirty="0">
                <a:latin typeface="Arial" pitchFamily="34" charset="0"/>
                <a:cs typeface="Arial" pitchFamily="34" charset="0"/>
              </a:rPr>
              <a:t>Jane Doe salary @ 25% effort 	</a:t>
            </a:r>
            <a:r>
              <a:rPr lang="en-US" dirty="0" smtClean="0">
                <a:latin typeface="Arial" pitchFamily="34" charset="0"/>
                <a:cs typeface="Arial" pitchFamily="34" charset="0"/>
              </a:rPr>
              <a:t>$</a:t>
            </a:r>
            <a:r>
              <a:rPr lang="en-US" dirty="0">
                <a:latin typeface="Arial" pitchFamily="34" charset="0"/>
                <a:cs typeface="Arial" pitchFamily="34" charset="0"/>
              </a:rPr>
              <a:t>25,000.00</a:t>
            </a:r>
          </a:p>
          <a:p>
            <a:pPr marL="0" indent="0" algn="just">
              <a:buNone/>
            </a:pPr>
            <a:r>
              <a:rPr lang="en-US" dirty="0">
                <a:latin typeface="Arial" pitchFamily="34" charset="0"/>
                <a:cs typeface="Arial" pitchFamily="34" charset="0"/>
              </a:rPr>
              <a:t>($100,000/</a:t>
            </a:r>
            <a:r>
              <a:rPr lang="en-US" dirty="0" err="1">
                <a:latin typeface="Arial" pitchFamily="34" charset="0"/>
                <a:cs typeface="Arial" pitchFamily="34" charset="0"/>
              </a:rPr>
              <a:t>yr</a:t>
            </a:r>
            <a:r>
              <a:rPr lang="en-US" dirty="0">
                <a:latin typeface="Arial" pitchFamily="34" charset="0"/>
                <a:cs typeface="Arial" pitchFamily="34" charset="0"/>
              </a:rPr>
              <a:t>; 12 months)</a:t>
            </a:r>
          </a:p>
          <a:p>
            <a:pPr marL="0" indent="0" algn="just">
              <a:buNone/>
            </a:pPr>
            <a:r>
              <a:rPr lang="en-US" dirty="0">
                <a:latin typeface="Arial" pitchFamily="34" charset="0"/>
                <a:cs typeface="Arial" pitchFamily="34" charset="0"/>
              </a:rPr>
              <a:t>Jane Doe benefits @ </a:t>
            </a:r>
            <a:r>
              <a:rPr lang="en-US" dirty="0" smtClean="0">
                <a:latin typeface="Arial" pitchFamily="34" charset="0"/>
                <a:cs typeface="Arial" pitchFamily="34" charset="0"/>
              </a:rPr>
              <a:t>32%</a:t>
            </a:r>
            <a:r>
              <a:rPr lang="en-US" dirty="0">
                <a:latin typeface="Arial" pitchFamily="34" charset="0"/>
                <a:cs typeface="Arial" pitchFamily="34" charset="0"/>
              </a:rPr>
              <a:t>		$  </a:t>
            </a:r>
            <a:r>
              <a:rPr lang="en-US" dirty="0" smtClean="0">
                <a:latin typeface="Arial" pitchFamily="34" charset="0"/>
                <a:cs typeface="Arial" pitchFamily="34" charset="0"/>
              </a:rPr>
              <a:t>7,750.00</a:t>
            </a:r>
            <a:endParaRPr lang="en-US" dirty="0">
              <a:latin typeface="Arial" pitchFamily="34" charset="0"/>
              <a:cs typeface="Arial" pitchFamily="34" charset="0"/>
            </a:endParaRPr>
          </a:p>
          <a:p>
            <a:pPr marL="0" indent="0" algn="just">
              <a:buNone/>
            </a:pPr>
            <a:endParaRPr lang="en-US" dirty="0">
              <a:latin typeface="Arial" pitchFamily="34" charset="0"/>
              <a:cs typeface="Arial" pitchFamily="34" charset="0"/>
            </a:endParaRPr>
          </a:p>
          <a:p>
            <a:pPr marL="0" indent="0" algn="just">
              <a:buNone/>
            </a:pPr>
            <a:r>
              <a:rPr lang="en-US" dirty="0">
                <a:latin typeface="Arial" pitchFamily="34" charset="0"/>
                <a:cs typeface="Arial" pitchFamily="34" charset="0"/>
              </a:rPr>
              <a:t>Travel to sites				$     </a:t>
            </a:r>
            <a:r>
              <a:rPr lang="en-US" dirty="0" smtClean="0">
                <a:latin typeface="Arial" pitchFamily="34" charset="0"/>
                <a:cs typeface="Arial" pitchFamily="34" charset="0"/>
              </a:rPr>
              <a:t>540.00</a:t>
            </a:r>
            <a:endParaRPr lang="en-US" dirty="0">
              <a:latin typeface="Arial" pitchFamily="34" charset="0"/>
              <a:cs typeface="Arial" pitchFamily="34" charset="0"/>
            </a:endParaRPr>
          </a:p>
          <a:p>
            <a:pPr marL="0" indent="0" algn="just">
              <a:buNone/>
            </a:pPr>
            <a:r>
              <a:rPr lang="en-US" dirty="0">
                <a:latin typeface="Arial" pitchFamily="34" charset="0"/>
                <a:cs typeface="Arial" pitchFamily="34" charset="0"/>
              </a:rPr>
              <a:t>(1,000 miles @ </a:t>
            </a:r>
            <a:r>
              <a:rPr lang="en-US" dirty="0" smtClean="0">
                <a:latin typeface="Arial" pitchFamily="34" charset="0"/>
                <a:cs typeface="Arial" pitchFamily="34" charset="0"/>
              </a:rPr>
              <a:t>54 </a:t>
            </a:r>
            <a:r>
              <a:rPr lang="en-US" dirty="0">
                <a:latin typeface="Arial" pitchFamily="34" charset="0"/>
                <a:cs typeface="Arial" pitchFamily="34" charset="0"/>
              </a:rPr>
              <a:t>cents/mile)</a:t>
            </a:r>
          </a:p>
          <a:p>
            <a:pPr marL="0" indent="0" algn="just">
              <a:buNone/>
            </a:pPr>
            <a:endParaRPr lang="en-US" dirty="0">
              <a:latin typeface="Arial" pitchFamily="34" charset="0"/>
              <a:cs typeface="Arial" pitchFamily="34" charset="0"/>
            </a:endParaRPr>
          </a:p>
          <a:p>
            <a:pPr marL="0" indent="0" algn="just">
              <a:buNone/>
            </a:pPr>
            <a:r>
              <a:rPr lang="en-US" dirty="0">
                <a:latin typeface="Arial" pitchFamily="34" charset="0"/>
                <a:cs typeface="Arial" pitchFamily="34" charset="0"/>
              </a:rPr>
              <a:t>Supplies/chemicals for project	</a:t>
            </a:r>
            <a:r>
              <a:rPr lang="en-US" dirty="0" smtClean="0">
                <a:latin typeface="Arial" pitchFamily="34" charset="0"/>
                <a:cs typeface="Arial" pitchFamily="34" charset="0"/>
              </a:rPr>
              <a:t>$  </a:t>
            </a:r>
            <a:r>
              <a:rPr lang="en-US" dirty="0">
                <a:latin typeface="Arial" pitchFamily="34" charset="0"/>
                <a:cs typeface="Arial" pitchFamily="34" charset="0"/>
              </a:rPr>
              <a:t>3,000.00</a:t>
            </a:r>
          </a:p>
          <a:p>
            <a:pPr marL="0" indent="0" algn="just">
              <a:buNone/>
            </a:pPr>
            <a:endParaRPr lang="en-US" dirty="0">
              <a:latin typeface="Arial" pitchFamily="34" charset="0"/>
              <a:cs typeface="Arial" pitchFamily="34" charset="0"/>
            </a:endParaRPr>
          </a:p>
          <a:p>
            <a:pPr marL="0" indent="0" algn="just">
              <a:buNone/>
            </a:pPr>
            <a:r>
              <a:rPr lang="en-US" dirty="0">
                <a:latin typeface="Arial" pitchFamily="34" charset="0"/>
                <a:cs typeface="Arial" pitchFamily="34" charset="0"/>
              </a:rPr>
              <a:t>Sample analysis			$  1,000.00</a:t>
            </a:r>
          </a:p>
          <a:p>
            <a:pPr marL="0" indent="0" algn="just">
              <a:buNone/>
            </a:pPr>
            <a:endParaRPr lang="en-US" dirty="0">
              <a:latin typeface="Arial" pitchFamily="34" charset="0"/>
              <a:cs typeface="Arial" pitchFamily="34" charset="0"/>
            </a:endParaRPr>
          </a:p>
          <a:p>
            <a:pPr marL="0" indent="0" algn="just">
              <a:buNone/>
            </a:pPr>
            <a:r>
              <a:rPr lang="en-US" dirty="0" err="1">
                <a:latin typeface="Arial" pitchFamily="34" charset="0"/>
                <a:cs typeface="Arial" pitchFamily="34" charset="0"/>
              </a:rPr>
              <a:t>Adaptis</a:t>
            </a:r>
            <a:r>
              <a:rPr lang="en-US" dirty="0">
                <a:latin typeface="Arial" pitchFamily="34" charset="0"/>
                <a:cs typeface="Arial" pitchFamily="34" charset="0"/>
              </a:rPr>
              <a:t> chamber			$15,775.00</a:t>
            </a:r>
          </a:p>
          <a:p>
            <a:pPr marL="0" indent="0" algn="just">
              <a:buNone/>
            </a:pPr>
            <a:endParaRPr lang="en-US" dirty="0">
              <a:latin typeface="Arial" pitchFamily="34" charset="0"/>
              <a:cs typeface="Arial" pitchFamily="34" charset="0"/>
            </a:endParaRPr>
          </a:p>
        </p:txBody>
      </p:sp>
    </p:spTree>
    <p:extLst>
      <p:ext uri="{BB962C8B-B14F-4D97-AF65-F5344CB8AC3E}">
        <p14:creationId xmlns:p14="http://schemas.microsoft.com/office/powerpoint/2010/main" val="615829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normAutofit fontScale="90000"/>
          </a:bodyPr>
          <a:lstStyle/>
          <a:p>
            <a:r>
              <a:rPr lang="en-US" dirty="0" smtClean="0">
                <a:latin typeface="Arial" pitchFamily="34" charset="0"/>
                <a:cs typeface="Arial" pitchFamily="34" charset="0"/>
              </a:rPr>
              <a:t>Determining </a:t>
            </a:r>
            <a:r>
              <a:rPr lang="en-US" u="sng" dirty="0" smtClean="0">
                <a:latin typeface="Arial" pitchFamily="34" charset="0"/>
                <a:cs typeface="Arial" pitchFamily="34" charset="0"/>
              </a:rPr>
              <a:t>Allowable</a:t>
            </a:r>
            <a:r>
              <a:rPr lang="en-US" dirty="0" smtClean="0">
                <a:latin typeface="Arial" pitchFamily="34" charset="0"/>
                <a:cs typeface="Arial" pitchFamily="34" charset="0"/>
              </a:rPr>
              <a:t/>
            </a:r>
            <a:br>
              <a:rPr lang="en-US" dirty="0" smtClean="0">
                <a:latin typeface="Arial" pitchFamily="34" charset="0"/>
                <a:cs typeface="Arial" pitchFamily="34" charset="0"/>
              </a:rPr>
            </a:br>
            <a:r>
              <a:rPr lang="en-US" dirty="0" smtClean="0">
                <a:latin typeface="Arial" pitchFamily="34" charset="0"/>
                <a:cs typeface="Arial" pitchFamily="34" charset="0"/>
              </a:rPr>
              <a:t>Direct Costs</a:t>
            </a:r>
            <a:endParaRPr lang="en-US" dirty="0">
              <a:latin typeface="Arial" pitchFamily="34" charset="0"/>
              <a:cs typeface="Arial" pitchFamily="34" charset="0"/>
            </a:endParaRPr>
          </a:p>
        </p:txBody>
      </p:sp>
      <p:sp>
        <p:nvSpPr>
          <p:cNvPr id="5" name="Content Placeholder 4"/>
          <p:cNvSpPr>
            <a:spLocks noGrp="1"/>
          </p:cNvSpPr>
          <p:nvPr>
            <p:ph idx="1"/>
          </p:nvPr>
        </p:nvSpPr>
        <p:spPr>
          <a:xfrm>
            <a:off x="381000" y="2209800"/>
            <a:ext cx="8610600" cy="4525963"/>
          </a:xfrm>
        </p:spPr>
        <p:txBody>
          <a:bodyPr/>
          <a:lstStyle/>
          <a:p>
            <a:pPr algn="just"/>
            <a:r>
              <a:rPr lang="en-US" sz="2400" dirty="0">
                <a:latin typeface="Arial" pitchFamily="34" charset="0"/>
                <a:cs typeface="Arial" pitchFamily="34" charset="0"/>
              </a:rPr>
              <a:t>Costs must </a:t>
            </a:r>
            <a:r>
              <a:rPr lang="en-US" sz="2400" dirty="0" smtClean="0">
                <a:latin typeface="Arial" pitchFamily="34" charset="0"/>
                <a:cs typeface="Arial" pitchFamily="34" charset="0"/>
              </a:rPr>
              <a:t>be:</a:t>
            </a:r>
            <a:endParaRPr lang="en-US" sz="2400" dirty="0">
              <a:latin typeface="Arial" pitchFamily="34" charset="0"/>
              <a:cs typeface="Arial" pitchFamily="34" charset="0"/>
            </a:endParaRPr>
          </a:p>
          <a:p>
            <a:pPr marL="0" indent="0" algn="just">
              <a:buNone/>
            </a:pPr>
            <a:endParaRPr lang="en-US" sz="1300" dirty="0">
              <a:latin typeface="Arial" pitchFamily="34" charset="0"/>
              <a:cs typeface="Arial" pitchFamily="34" charset="0"/>
            </a:endParaRPr>
          </a:p>
          <a:p>
            <a:pPr lvl="1" algn="just">
              <a:buFont typeface="Wingdings" panose="05000000000000000000" pitchFamily="2" charset="2"/>
              <a:buChar char="Ø"/>
            </a:pPr>
            <a:r>
              <a:rPr lang="en-US" sz="2000" b="1" dirty="0" smtClean="0">
                <a:latin typeface="Arial" pitchFamily="34" charset="0"/>
                <a:cs typeface="Arial" pitchFamily="34" charset="0"/>
              </a:rPr>
              <a:t>Reasonable</a:t>
            </a:r>
            <a:r>
              <a:rPr lang="en-US" sz="2000" dirty="0" smtClean="0">
                <a:latin typeface="Arial" pitchFamily="34" charset="0"/>
                <a:cs typeface="Arial" pitchFamily="34" charset="0"/>
              </a:rPr>
              <a:t>: A </a:t>
            </a:r>
            <a:r>
              <a:rPr lang="en-US" sz="2000" dirty="0">
                <a:latin typeface="Arial" pitchFamily="34" charset="0"/>
                <a:cs typeface="Arial" pitchFamily="34" charset="0"/>
              </a:rPr>
              <a:t>prudent business person would have purchased this item and paid this price</a:t>
            </a:r>
            <a:r>
              <a:rPr lang="en-US" sz="2000" dirty="0" smtClean="0">
                <a:latin typeface="Arial" pitchFamily="34" charset="0"/>
                <a:cs typeface="Arial" pitchFamily="34" charset="0"/>
              </a:rPr>
              <a:t>.</a:t>
            </a:r>
          </a:p>
          <a:p>
            <a:pPr marL="457200" lvl="1" indent="0" algn="just">
              <a:buNone/>
            </a:pPr>
            <a:endParaRPr lang="en-US" sz="2000" dirty="0" smtClean="0">
              <a:latin typeface="Arial" pitchFamily="34" charset="0"/>
              <a:cs typeface="Arial" pitchFamily="34" charset="0"/>
            </a:endParaRPr>
          </a:p>
          <a:p>
            <a:pPr lvl="1" algn="just">
              <a:buFont typeface="Wingdings" panose="05000000000000000000" pitchFamily="2" charset="2"/>
              <a:buChar char="Ø"/>
            </a:pPr>
            <a:r>
              <a:rPr lang="en-US" sz="2000" b="1" dirty="0" smtClean="0">
                <a:latin typeface="Arial" pitchFamily="34" charset="0"/>
                <a:cs typeface="Arial" pitchFamily="34" charset="0"/>
              </a:rPr>
              <a:t>Allocable</a:t>
            </a:r>
            <a:r>
              <a:rPr lang="en-US" sz="2000" dirty="0" smtClean="0">
                <a:latin typeface="Arial" pitchFamily="34" charset="0"/>
                <a:cs typeface="Arial" pitchFamily="34" charset="0"/>
              </a:rPr>
              <a:t>: It </a:t>
            </a:r>
            <a:r>
              <a:rPr lang="en-US" sz="2000" dirty="0">
                <a:latin typeface="Arial" pitchFamily="34" charset="0"/>
                <a:cs typeface="Arial" pitchFamily="34" charset="0"/>
              </a:rPr>
              <a:t>was necessary to incur the cost to perform the scope of work and the cost can be assigned to the project on a reasonable (documented) basis with a high degree of accuracy</a:t>
            </a:r>
            <a:r>
              <a:rPr lang="en-US" sz="2000" dirty="0" smtClean="0">
                <a:latin typeface="Arial" pitchFamily="34" charset="0"/>
                <a:cs typeface="Arial" pitchFamily="34" charset="0"/>
              </a:rPr>
              <a:t>.</a:t>
            </a:r>
          </a:p>
          <a:p>
            <a:pPr marL="457200" lvl="1" indent="0" algn="just">
              <a:buNone/>
            </a:pPr>
            <a:endParaRPr lang="en-US" sz="2000" dirty="0">
              <a:latin typeface="Arial" pitchFamily="34" charset="0"/>
              <a:cs typeface="Arial" pitchFamily="34" charset="0"/>
            </a:endParaRPr>
          </a:p>
          <a:p>
            <a:pPr lvl="1" algn="just">
              <a:buFont typeface="Wingdings" panose="05000000000000000000" pitchFamily="2" charset="2"/>
              <a:buChar char="Ø"/>
            </a:pPr>
            <a:r>
              <a:rPr lang="en-US" sz="2000" b="1" dirty="0">
                <a:latin typeface="Arial" pitchFamily="34" charset="0"/>
                <a:cs typeface="Arial" pitchFamily="34" charset="0"/>
              </a:rPr>
              <a:t>Consistently </a:t>
            </a:r>
            <a:r>
              <a:rPr lang="en-US" sz="2000" b="1" dirty="0" smtClean="0">
                <a:latin typeface="Arial" pitchFamily="34" charset="0"/>
                <a:cs typeface="Arial" pitchFamily="34" charset="0"/>
              </a:rPr>
              <a:t>treated</a:t>
            </a:r>
            <a:r>
              <a:rPr lang="en-US" sz="2000" dirty="0" smtClean="0">
                <a:latin typeface="Arial" pitchFamily="34" charset="0"/>
                <a:cs typeface="Arial" pitchFamily="34" charset="0"/>
              </a:rPr>
              <a:t>: Like </a:t>
            </a:r>
            <a:r>
              <a:rPr lang="en-US" sz="2000" dirty="0">
                <a:latin typeface="Arial" pitchFamily="34" charset="0"/>
                <a:cs typeface="Arial" pitchFamily="34" charset="0"/>
              </a:rPr>
              <a:t>costs must be treated the same in like circumstances either direct or F&amp;A costs.</a:t>
            </a:r>
          </a:p>
          <a:p>
            <a:pPr algn="just"/>
            <a:endParaRPr lang="en-US" dirty="0">
              <a:latin typeface="Arial" pitchFamily="34" charset="0"/>
              <a:cs typeface="Arial" pitchFamily="34" charset="0"/>
            </a:endParaRPr>
          </a:p>
        </p:txBody>
      </p:sp>
    </p:spTree>
    <p:extLst>
      <p:ext uri="{BB962C8B-B14F-4D97-AF65-F5344CB8AC3E}">
        <p14:creationId xmlns:p14="http://schemas.microsoft.com/office/powerpoint/2010/main" val="3082672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Allowable?</a:t>
            </a:r>
            <a:endParaRPr lang="en-US" b="1" dirty="0"/>
          </a:p>
        </p:txBody>
      </p:sp>
      <p:sp>
        <p:nvSpPr>
          <p:cNvPr id="7" name="TextBox 6"/>
          <p:cNvSpPr txBox="1"/>
          <p:nvPr/>
        </p:nvSpPr>
        <p:spPr>
          <a:xfrm>
            <a:off x="1676400" y="6144399"/>
            <a:ext cx="6477000" cy="261610"/>
          </a:xfrm>
          <a:prstGeom prst="rect">
            <a:avLst/>
          </a:prstGeom>
          <a:noFill/>
        </p:spPr>
        <p:txBody>
          <a:bodyPr wrap="square" rtlCol="0">
            <a:spAutoFit/>
          </a:bodyPr>
          <a:lstStyle/>
          <a:p>
            <a:pPr algn="ctr"/>
            <a:r>
              <a:rPr lang="en-US" sz="1100" i="1" dirty="0" smtClean="0"/>
              <a:t>Credit to Ann Holmes of the University of Maryland College Park and NCURA’s </a:t>
            </a:r>
            <a:r>
              <a:rPr lang="en-US" sz="1100" i="1" dirty="0" err="1" smtClean="0"/>
              <a:t>Youtube</a:t>
            </a:r>
            <a:r>
              <a:rPr lang="en-US" sz="1100" i="1" dirty="0" smtClean="0"/>
              <a:t> Tuesdays</a:t>
            </a:r>
            <a:endParaRPr lang="en-US" sz="1100" i="1" dirty="0"/>
          </a:p>
        </p:txBody>
      </p:sp>
      <p:sp>
        <p:nvSpPr>
          <p:cNvPr id="3" name="Content Placeholder 2"/>
          <p:cNvSpPr>
            <a:spLocks noGrp="1"/>
          </p:cNvSpPr>
          <p:nvPr>
            <p:ph idx="1"/>
          </p:nvPr>
        </p:nvSpPr>
        <p:spPr>
          <a:xfrm>
            <a:off x="1600200" y="1905000"/>
            <a:ext cx="7086600" cy="4221163"/>
          </a:xfrm>
        </p:spPr>
        <p:txBody>
          <a:bodyPr/>
          <a:lstStyle/>
          <a:p>
            <a:endParaRPr lang="en-US" dirty="0"/>
          </a:p>
        </p:txBody>
      </p:sp>
      <p:pic>
        <p:nvPicPr>
          <p:cNvPr id="1026" name="Picture 2" descr="C:\Users\Tony Ventimiglia\AppData\Local\Microsoft\Windows\Temporary Internet Files\Content.Outlook\8NHWCL82\Chart of rule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828798"/>
            <a:ext cx="7416797" cy="41719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3015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endParaRPr lang="en-US" dirty="0"/>
          </a:p>
        </p:txBody>
      </p:sp>
      <p:sp>
        <p:nvSpPr>
          <p:cNvPr id="3" name="Content Placeholder 2"/>
          <p:cNvSpPr>
            <a:spLocks noGrp="1"/>
          </p:cNvSpPr>
          <p:nvPr>
            <p:ph idx="1"/>
          </p:nvPr>
        </p:nvSpPr>
        <p:spPr>
          <a:xfrm>
            <a:off x="533400" y="1828800"/>
            <a:ext cx="8229600" cy="4525963"/>
          </a:xfrm>
        </p:spPr>
        <p:txBody>
          <a:bodyPr>
            <a:normAutofit/>
          </a:bodyPr>
          <a:lstStyle/>
          <a:p>
            <a:pPr marL="0" indent="0">
              <a:buNone/>
            </a:pPr>
            <a:r>
              <a:rPr lang="en-US" sz="2800" u="sng" dirty="0">
                <a:hlinkClick r:id="rId3"/>
              </a:rPr>
              <a:t>https://www.youtube.com/watch?v=szF-_zmCYEs</a:t>
            </a:r>
            <a:endParaRPr lang="en-US" sz="2800" dirty="0"/>
          </a:p>
          <a:p>
            <a:pPr marL="0" indent="0">
              <a:buNone/>
            </a:pPr>
            <a:endParaRPr lang="en-US" dirty="0"/>
          </a:p>
        </p:txBody>
      </p:sp>
    </p:spTree>
    <p:extLst>
      <p:ext uri="{BB962C8B-B14F-4D97-AF65-F5344CB8AC3E}">
        <p14:creationId xmlns:p14="http://schemas.microsoft.com/office/powerpoint/2010/main" val="34705240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dirty="0" smtClean="0"/>
              <a:t>General Direct Cost</a:t>
            </a:r>
            <a:br>
              <a:rPr lang="en-US" dirty="0" smtClean="0"/>
            </a:br>
            <a:r>
              <a:rPr lang="en-US" dirty="0" smtClean="0"/>
              <a:t>Categories</a:t>
            </a:r>
            <a:endParaRPr lang="en-US" dirty="0"/>
          </a:p>
        </p:txBody>
      </p:sp>
      <p:sp>
        <p:nvSpPr>
          <p:cNvPr id="3" name="Content Placeholder 2"/>
          <p:cNvSpPr>
            <a:spLocks noGrp="1"/>
          </p:cNvSpPr>
          <p:nvPr>
            <p:ph idx="1"/>
          </p:nvPr>
        </p:nvSpPr>
        <p:spPr>
          <a:xfrm>
            <a:off x="533400" y="1828800"/>
            <a:ext cx="8229600" cy="4525963"/>
          </a:xfrm>
        </p:spPr>
        <p:txBody>
          <a:bodyPr>
            <a:normAutofit fontScale="92500" lnSpcReduction="10000"/>
          </a:bodyPr>
          <a:lstStyle/>
          <a:p>
            <a:r>
              <a:rPr lang="en-US" dirty="0" smtClean="0"/>
              <a:t>Personnel costs</a:t>
            </a:r>
          </a:p>
          <a:p>
            <a:pPr lvl="1"/>
            <a:r>
              <a:rPr lang="en-US" dirty="0" smtClean="0"/>
              <a:t>Salaries </a:t>
            </a:r>
            <a:r>
              <a:rPr lang="en-US" dirty="0"/>
              <a:t>and </a:t>
            </a:r>
            <a:r>
              <a:rPr lang="en-US" dirty="0" smtClean="0"/>
              <a:t>wages, fringe benefits</a:t>
            </a:r>
            <a:endParaRPr lang="en-US" dirty="0"/>
          </a:p>
          <a:p>
            <a:r>
              <a:rPr lang="en-US" dirty="0"/>
              <a:t>Equipment</a:t>
            </a:r>
          </a:p>
          <a:p>
            <a:r>
              <a:rPr lang="en-US" dirty="0"/>
              <a:t>Expendable supplies and materials</a:t>
            </a:r>
          </a:p>
          <a:p>
            <a:r>
              <a:rPr lang="en-US" dirty="0"/>
              <a:t>Travel</a:t>
            </a:r>
          </a:p>
          <a:p>
            <a:pPr lvl="1"/>
            <a:r>
              <a:rPr lang="en-US" dirty="0" smtClean="0"/>
              <a:t>Domestic and foreign</a:t>
            </a:r>
            <a:endParaRPr lang="en-US" dirty="0"/>
          </a:p>
          <a:p>
            <a:r>
              <a:rPr lang="en-US" dirty="0" smtClean="0"/>
              <a:t>Subcontracts</a:t>
            </a:r>
            <a:endParaRPr lang="en-US" dirty="0"/>
          </a:p>
          <a:p>
            <a:r>
              <a:rPr lang="en-US" dirty="0"/>
              <a:t>Other direct </a:t>
            </a:r>
            <a:r>
              <a:rPr lang="en-US" dirty="0" smtClean="0"/>
              <a:t>costs</a:t>
            </a:r>
          </a:p>
          <a:p>
            <a:pPr lvl="1"/>
            <a:r>
              <a:rPr lang="en-US" dirty="0" smtClean="0"/>
              <a:t>Consultants</a:t>
            </a:r>
            <a:r>
              <a:rPr lang="en-US" dirty="0" smtClean="0"/>
              <a:t>, </a:t>
            </a:r>
            <a:r>
              <a:rPr lang="en-US" dirty="0"/>
              <a:t>publication expenses, </a:t>
            </a:r>
            <a:r>
              <a:rPr lang="en-US" dirty="0" smtClean="0"/>
              <a:t>tuition, etc.</a:t>
            </a:r>
            <a:endParaRPr lang="en-US" dirty="0"/>
          </a:p>
          <a:p>
            <a:pPr marL="0" indent="0">
              <a:buNone/>
            </a:pPr>
            <a:endParaRPr lang="en-US" dirty="0"/>
          </a:p>
        </p:txBody>
      </p:sp>
    </p:spTree>
    <p:extLst>
      <p:ext uri="{BB962C8B-B14F-4D97-AF65-F5344CB8AC3E}">
        <p14:creationId xmlns:p14="http://schemas.microsoft.com/office/powerpoint/2010/main" val="7649217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normAutofit fontScale="90000"/>
          </a:bodyPr>
          <a:lstStyle/>
          <a:p>
            <a:r>
              <a:rPr lang="en-US" dirty="0" smtClean="0">
                <a:latin typeface="Arial" pitchFamily="34" charset="0"/>
                <a:cs typeface="Arial" pitchFamily="34" charset="0"/>
              </a:rPr>
              <a:t>Personnel</a:t>
            </a:r>
            <a:br>
              <a:rPr lang="en-US" dirty="0" smtClean="0">
                <a:latin typeface="Arial" pitchFamily="34" charset="0"/>
                <a:cs typeface="Arial" pitchFamily="34" charset="0"/>
              </a:rPr>
            </a:br>
            <a:r>
              <a:rPr lang="en-US" sz="3100" i="1" dirty="0" smtClean="0">
                <a:latin typeface="Arial" pitchFamily="34" charset="0"/>
                <a:cs typeface="Arial" pitchFamily="34" charset="0"/>
              </a:rPr>
              <a:t>Faculty &amp; Staff</a:t>
            </a:r>
            <a:endParaRPr lang="en-US" sz="3100" i="1" dirty="0">
              <a:latin typeface="Arial" pitchFamily="34" charset="0"/>
              <a:cs typeface="Arial" pitchFamily="34" charset="0"/>
            </a:endParaRPr>
          </a:p>
        </p:txBody>
      </p:sp>
      <p:sp>
        <p:nvSpPr>
          <p:cNvPr id="5" name="Content Placeholder 4"/>
          <p:cNvSpPr>
            <a:spLocks noGrp="1"/>
          </p:cNvSpPr>
          <p:nvPr>
            <p:ph idx="1"/>
          </p:nvPr>
        </p:nvSpPr>
        <p:spPr>
          <a:xfrm>
            <a:off x="457200" y="2179637"/>
            <a:ext cx="8229600" cy="4525963"/>
          </a:xfrm>
        </p:spPr>
        <p:txBody>
          <a:bodyPr>
            <a:normAutofit fontScale="92500" lnSpcReduction="20000"/>
          </a:bodyPr>
          <a:lstStyle/>
          <a:p>
            <a:pPr algn="just"/>
            <a:r>
              <a:rPr lang="en-US" dirty="0">
                <a:latin typeface="Arial" pitchFamily="34" charset="0"/>
                <a:cs typeface="Arial" pitchFamily="34" charset="0"/>
              </a:rPr>
              <a:t>Faculty &amp; Technical Staff</a:t>
            </a:r>
          </a:p>
          <a:p>
            <a:pPr lvl="1" algn="just"/>
            <a:r>
              <a:rPr lang="en-US" dirty="0">
                <a:latin typeface="Arial" pitchFamily="34" charset="0"/>
                <a:cs typeface="Arial" pitchFamily="34" charset="0"/>
              </a:rPr>
              <a:t>Salaries budgeted using current or anticipated salary base</a:t>
            </a:r>
          </a:p>
          <a:p>
            <a:pPr algn="just"/>
            <a:endParaRPr lang="en-US" dirty="0">
              <a:latin typeface="Arial" pitchFamily="34" charset="0"/>
              <a:cs typeface="Arial" pitchFamily="34" charset="0"/>
            </a:endParaRPr>
          </a:p>
          <a:p>
            <a:pPr lvl="1" algn="just"/>
            <a:r>
              <a:rPr lang="en-US" dirty="0">
                <a:latin typeface="Arial" pitchFamily="34" charset="0"/>
                <a:cs typeface="Arial" pitchFamily="34" charset="0"/>
              </a:rPr>
              <a:t>Should reflect the individual’s total effort on the project</a:t>
            </a:r>
          </a:p>
          <a:p>
            <a:pPr algn="just"/>
            <a:endParaRPr lang="en-US" dirty="0">
              <a:latin typeface="Arial" pitchFamily="34" charset="0"/>
              <a:cs typeface="Arial" pitchFamily="34" charset="0"/>
            </a:endParaRPr>
          </a:p>
          <a:p>
            <a:pPr lvl="1" algn="just"/>
            <a:r>
              <a:rPr lang="en-US" dirty="0" smtClean="0">
                <a:latin typeface="Arial" pitchFamily="34" charset="0"/>
                <a:cs typeface="Arial" pitchFamily="34" charset="0"/>
              </a:rPr>
              <a:t>Salary </a:t>
            </a:r>
            <a:r>
              <a:rPr lang="en-US" u="sng" dirty="0" smtClean="0">
                <a:latin typeface="Arial" pitchFamily="34" charset="0"/>
                <a:cs typeface="Arial" pitchFamily="34" charset="0"/>
              </a:rPr>
              <a:t>should</a:t>
            </a:r>
            <a:r>
              <a:rPr lang="en-US" dirty="0" smtClean="0">
                <a:latin typeface="Arial" pitchFamily="34" charset="0"/>
                <a:cs typeface="Arial" pitchFamily="34" charset="0"/>
              </a:rPr>
              <a:t> </a:t>
            </a:r>
            <a:r>
              <a:rPr lang="en-US" dirty="0">
                <a:latin typeface="Arial" pitchFamily="34" charset="0"/>
                <a:cs typeface="Arial" pitchFamily="34" charset="0"/>
              </a:rPr>
              <a:t>be </a:t>
            </a:r>
            <a:r>
              <a:rPr lang="en-US" dirty="0" smtClean="0">
                <a:latin typeface="Arial" pitchFamily="34" charset="0"/>
                <a:cs typeface="Arial" pitchFamily="34" charset="0"/>
              </a:rPr>
              <a:t>included in proposed budgets</a:t>
            </a:r>
            <a:endParaRPr lang="en-US" dirty="0">
              <a:latin typeface="Arial" pitchFamily="34" charset="0"/>
              <a:cs typeface="Arial" pitchFamily="34" charset="0"/>
            </a:endParaRPr>
          </a:p>
          <a:p>
            <a:pPr lvl="2" algn="just"/>
            <a:r>
              <a:rPr lang="en-US" dirty="0">
                <a:latin typeface="Arial" pitchFamily="34" charset="0"/>
                <a:cs typeface="Arial" pitchFamily="34" charset="0"/>
              </a:rPr>
              <a:t>Exception – sponsor does not allow salaries or benefits</a:t>
            </a:r>
          </a:p>
          <a:p>
            <a:pPr lvl="2" algn="just"/>
            <a:r>
              <a:rPr lang="en-US" dirty="0">
                <a:latin typeface="Arial" pitchFamily="34" charset="0"/>
                <a:cs typeface="Arial" pitchFamily="34" charset="0"/>
              </a:rPr>
              <a:t>Can be other exemptions that are project/sponsor specific</a:t>
            </a:r>
          </a:p>
        </p:txBody>
      </p:sp>
    </p:spTree>
    <p:extLst>
      <p:ext uri="{BB962C8B-B14F-4D97-AF65-F5344CB8AC3E}">
        <p14:creationId xmlns:p14="http://schemas.microsoft.com/office/powerpoint/2010/main" val="2728128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0" y="685800"/>
            <a:ext cx="8229600" cy="1143000"/>
          </a:xfrm>
        </p:spPr>
        <p:txBody>
          <a:bodyPr>
            <a:normAutofit fontScale="90000"/>
          </a:bodyPr>
          <a:lstStyle/>
          <a:p>
            <a:r>
              <a:rPr lang="en-US" dirty="0" smtClean="0">
                <a:latin typeface="Arial" pitchFamily="34" charset="0"/>
                <a:cs typeface="Arial" pitchFamily="34" charset="0"/>
              </a:rPr>
              <a:t>Personnel</a:t>
            </a:r>
            <a:br>
              <a:rPr lang="en-US" dirty="0" smtClean="0">
                <a:latin typeface="Arial" pitchFamily="34" charset="0"/>
                <a:cs typeface="Arial" pitchFamily="34" charset="0"/>
              </a:rPr>
            </a:br>
            <a:r>
              <a:rPr lang="en-US" sz="3100" i="1" dirty="0" smtClean="0">
                <a:latin typeface="Arial" pitchFamily="34" charset="0"/>
                <a:cs typeface="Arial" pitchFamily="34" charset="0"/>
              </a:rPr>
              <a:t>Faculty </a:t>
            </a:r>
            <a:r>
              <a:rPr lang="en-US" sz="3100" i="1" dirty="0">
                <a:latin typeface="Arial" pitchFamily="34" charset="0"/>
                <a:cs typeface="Arial" pitchFamily="34" charset="0"/>
              </a:rPr>
              <a:t>&amp; </a:t>
            </a:r>
            <a:r>
              <a:rPr lang="en-US" sz="3100" i="1" dirty="0" smtClean="0">
                <a:latin typeface="Arial" pitchFamily="34" charset="0"/>
                <a:cs typeface="Arial" pitchFamily="34" charset="0"/>
              </a:rPr>
              <a:t>Staff</a:t>
            </a:r>
            <a:r>
              <a:rPr lang="en-US" dirty="0" smtClean="0">
                <a:latin typeface="Arial" pitchFamily="34" charset="0"/>
                <a:cs typeface="Arial" pitchFamily="34" charset="0"/>
              </a:rPr>
              <a:t/>
            </a:r>
            <a:br>
              <a:rPr lang="en-US" dirty="0" smtClean="0">
                <a:latin typeface="Arial" pitchFamily="34" charset="0"/>
                <a:cs typeface="Arial" pitchFamily="34" charset="0"/>
              </a:rPr>
            </a:br>
            <a:endParaRPr lang="en-US" dirty="0">
              <a:latin typeface="Arial" pitchFamily="34" charset="0"/>
              <a:cs typeface="Arial" pitchFamily="34" charset="0"/>
            </a:endParaRPr>
          </a:p>
        </p:txBody>
      </p:sp>
      <p:sp>
        <p:nvSpPr>
          <p:cNvPr id="5" name="Content Placeholder 4"/>
          <p:cNvSpPr>
            <a:spLocks noGrp="1"/>
          </p:cNvSpPr>
          <p:nvPr>
            <p:ph idx="1"/>
          </p:nvPr>
        </p:nvSpPr>
        <p:spPr>
          <a:xfrm>
            <a:off x="609600" y="2133600"/>
            <a:ext cx="8229600" cy="4525963"/>
          </a:xfrm>
        </p:spPr>
        <p:txBody>
          <a:bodyPr/>
          <a:lstStyle/>
          <a:p>
            <a:pPr marL="404622" lvl="1" indent="-342900" algn="just">
              <a:buFont typeface="Arial" pitchFamily="34" charset="0"/>
              <a:buChar char="•"/>
            </a:pPr>
            <a:r>
              <a:rPr lang="en-US" sz="2400" dirty="0">
                <a:latin typeface="Arial" pitchFamily="34" charset="0"/>
                <a:cs typeface="Arial" pitchFamily="34" charset="0"/>
              </a:rPr>
              <a:t>Two options to budget faculty and staff time on project:</a:t>
            </a:r>
          </a:p>
          <a:p>
            <a:pPr marL="457200" lvl="1" indent="0" algn="just">
              <a:buNone/>
            </a:pPr>
            <a:endParaRPr lang="en-US" sz="2000" dirty="0">
              <a:latin typeface="Arial" pitchFamily="34" charset="0"/>
              <a:cs typeface="Arial" pitchFamily="34" charset="0"/>
            </a:endParaRPr>
          </a:p>
          <a:p>
            <a:pPr marL="845820" lvl="3" indent="-342900" algn="just">
              <a:buFont typeface="Wingdings" panose="05000000000000000000" pitchFamily="2" charset="2"/>
              <a:buChar char="Ø"/>
            </a:pPr>
            <a:r>
              <a:rPr lang="en-US" dirty="0">
                <a:latin typeface="Arial" pitchFamily="34" charset="0"/>
                <a:cs typeface="Arial" pitchFamily="34" charset="0"/>
              </a:rPr>
              <a:t>Months Committed – Committing specific number of months to work on project</a:t>
            </a:r>
          </a:p>
          <a:p>
            <a:pPr marL="914400" lvl="2" indent="0" algn="just">
              <a:buNone/>
            </a:pPr>
            <a:endParaRPr lang="en-US" sz="2000" dirty="0">
              <a:latin typeface="Arial" pitchFamily="34" charset="0"/>
              <a:cs typeface="Arial" pitchFamily="34" charset="0"/>
            </a:endParaRPr>
          </a:p>
          <a:p>
            <a:pPr marL="845820" lvl="3" indent="-342900" algn="just">
              <a:buFont typeface="Wingdings" panose="05000000000000000000" pitchFamily="2" charset="2"/>
              <a:buChar char="Ø"/>
            </a:pPr>
            <a:r>
              <a:rPr lang="en-US" dirty="0">
                <a:latin typeface="Arial" pitchFamily="34" charset="0"/>
                <a:cs typeface="Arial" pitchFamily="34" charset="0"/>
              </a:rPr>
              <a:t>Percentage of Time Committed – Committing specific percentage of time on a project</a:t>
            </a:r>
          </a:p>
        </p:txBody>
      </p:sp>
    </p:spTree>
    <p:extLst>
      <p:ext uri="{BB962C8B-B14F-4D97-AF65-F5344CB8AC3E}">
        <p14:creationId xmlns:p14="http://schemas.microsoft.com/office/powerpoint/2010/main" val="4211101039"/>
      </p:ext>
    </p:extLst>
  </p:cSld>
  <p:clrMapOvr>
    <a:masterClrMapping/>
  </p:clrMapOvr>
</p:sld>
</file>

<file path=ppt/theme/theme1.xml><?xml version="1.0" encoding="utf-8"?>
<a:theme xmlns:a="http://schemas.openxmlformats.org/drawingml/2006/main" name="COMPASS Template fall 201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COMPASS Template fall 2013</Template>
  <TotalTime>7697</TotalTime>
  <Words>1973</Words>
  <Application>Microsoft Office PowerPoint</Application>
  <PresentationFormat>On-screen Show (4:3)</PresentationFormat>
  <Paragraphs>333</Paragraphs>
  <Slides>39</Slides>
  <Notes>38</Notes>
  <HiddenSlides>0</HiddenSlides>
  <MMClips>0</MMClips>
  <ScaleCrop>false</ScaleCrop>
  <HeadingPairs>
    <vt:vector size="4" baseType="variant">
      <vt:variant>
        <vt:lpstr>Theme</vt:lpstr>
      </vt:variant>
      <vt:variant>
        <vt:i4>2</vt:i4>
      </vt:variant>
      <vt:variant>
        <vt:lpstr>Slide Titles</vt:lpstr>
      </vt:variant>
      <vt:variant>
        <vt:i4>39</vt:i4>
      </vt:variant>
    </vt:vector>
  </HeadingPairs>
  <TitlesOfParts>
    <vt:vector size="41" baseType="lpstr">
      <vt:lpstr>COMPASS Template fall 2013</vt:lpstr>
      <vt:lpstr>Office Theme</vt:lpstr>
      <vt:lpstr>DIRECT COSTS</vt:lpstr>
      <vt:lpstr>Objectives</vt:lpstr>
      <vt:lpstr>What are direct costs?</vt:lpstr>
      <vt:lpstr>Determining Allowable Direct Costs</vt:lpstr>
      <vt:lpstr>Allowable?</vt:lpstr>
      <vt:lpstr>PowerPoint Presentation</vt:lpstr>
      <vt:lpstr>General Direct Cost Categories</vt:lpstr>
      <vt:lpstr>Personnel Faculty &amp; Staff</vt:lpstr>
      <vt:lpstr>Personnel Faculty &amp; Staff </vt:lpstr>
      <vt:lpstr>Personnel Faculty &amp; Staff </vt:lpstr>
      <vt:lpstr>Personnel Faculty &amp; Staff </vt:lpstr>
      <vt:lpstr>Personnel Postdoctoral Fellows/Graduate Research Assistants </vt:lpstr>
      <vt:lpstr>Personnel Undergraduate Students &amp; Temporary Employees</vt:lpstr>
      <vt:lpstr>Fringe Benefit Rates</vt:lpstr>
      <vt:lpstr>Fringe Benefit Rates (cont’d)</vt:lpstr>
      <vt:lpstr>Travel</vt:lpstr>
      <vt:lpstr>Travel (cont’d)</vt:lpstr>
      <vt:lpstr>Materials &amp; Supplies</vt:lpstr>
      <vt:lpstr>Equipment</vt:lpstr>
      <vt:lpstr>Equipment (cont’d)</vt:lpstr>
      <vt:lpstr>Equipment (cont’d)</vt:lpstr>
      <vt:lpstr>Participant Support Costs</vt:lpstr>
      <vt:lpstr>Participant Support Costs (cont’d)</vt:lpstr>
      <vt:lpstr>Other Direct Costs</vt:lpstr>
      <vt:lpstr>Other Direct Costs (cont’d)</vt:lpstr>
      <vt:lpstr>Involving Third Parties in a Project</vt:lpstr>
      <vt:lpstr>Distinguishing Roles</vt:lpstr>
      <vt:lpstr>Distinguishing Roles</vt:lpstr>
      <vt:lpstr>Types of Third Party Agreements</vt:lpstr>
      <vt:lpstr>Sub v. Vendor Case Study</vt:lpstr>
      <vt:lpstr>Consulting Agreements</vt:lpstr>
      <vt:lpstr>Consulting Agreements</vt:lpstr>
      <vt:lpstr>Sub v. Consulting Case Study</vt:lpstr>
      <vt:lpstr>Subcontracts</vt:lpstr>
      <vt:lpstr>Subcontracts (cont’d)</vt:lpstr>
      <vt:lpstr>Other Direct Costs (cont’d)</vt:lpstr>
      <vt:lpstr>PowerPoint Presentation</vt:lpstr>
      <vt:lpstr>Other Direct Costs (cont’d)</vt:lpstr>
      <vt:lpstr>Examples of direct costs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Dutton</dc:creator>
  <cp:lastModifiedBy>issadmin</cp:lastModifiedBy>
  <cp:revision>44</cp:revision>
  <dcterms:created xsi:type="dcterms:W3CDTF">2013-08-30T18:52:48Z</dcterms:created>
  <dcterms:modified xsi:type="dcterms:W3CDTF">2017-10-11T20:55:41Z</dcterms:modified>
</cp:coreProperties>
</file>