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40"/>
  </p:notesMasterIdLst>
  <p:sldIdLst>
    <p:sldId id="256" r:id="rId2"/>
    <p:sldId id="258" r:id="rId3"/>
    <p:sldId id="259" r:id="rId4"/>
    <p:sldId id="261" r:id="rId5"/>
    <p:sldId id="260" r:id="rId6"/>
    <p:sldId id="263" r:id="rId7"/>
    <p:sldId id="264" r:id="rId8"/>
    <p:sldId id="265" r:id="rId9"/>
    <p:sldId id="278" r:id="rId10"/>
    <p:sldId id="277" r:id="rId11"/>
    <p:sldId id="309" r:id="rId12"/>
    <p:sldId id="310" r:id="rId13"/>
    <p:sldId id="311" r:id="rId14"/>
    <p:sldId id="266" r:id="rId15"/>
    <p:sldId id="296" r:id="rId16"/>
    <p:sldId id="287" r:id="rId17"/>
    <p:sldId id="290" r:id="rId18"/>
    <p:sldId id="295" r:id="rId19"/>
    <p:sldId id="294" r:id="rId20"/>
    <p:sldId id="293" r:id="rId21"/>
    <p:sldId id="291" r:id="rId22"/>
    <p:sldId id="303" r:id="rId23"/>
    <p:sldId id="302" r:id="rId24"/>
    <p:sldId id="286" r:id="rId25"/>
    <p:sldId id="301" r:id="rId26"/>
    <p:sldId id="300" r:id="rId27"/>
    <p:sldId id="299" r:id="rId28"/>
    <p:sldId id="298" r:id="rId29"/>
    <p:sldId id="297" r:id="rId30"/>
    <p:sldId id="308" r:id="rId31"/>
    <p:sldId id="307" r:id="rId32"/>
    <p:sldId id="306" r:id="rId33"/>
    <p:sldId id="305" r:id="rId34"/>
    <p:sldId id="304" r:id="rId35"/>
    <p:sldId id="289" r:id="rId36"/>
    <p:sldId id="272" r:id="rId37"/>
    <p:sldId id="276" r:id="rId38"/>
    <p:sldId id="273" r:id="rId3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7627" cy="46498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1173" y="2"/>
            <a:ext cx="3037627" cy="464980"/>
          </a:xfrm>
          <a:prstGeom prst="rect">
            <a:avLst/>
          </a:prstGeom>
        </p:spPr>
        <p:txBody>
          <a:bodyPr vert="horz" lIns="91440" tIns="45720" rIns="91440" bIns="45720" rtlCol="0"/>
          <a:lstStyle>
            <a:lvl1pPr algn="r">
              <a:defRPr sz="1200"/>
            </a:lvl1pPr>
          </a:lstStyle>
          <a:p>
            <a:fld id="{BE9AE31D-2354-4389-AFAD-38D7FC731B3E}" type="datetimeFigureOut">
              <a:rPr lang="en-US" smtClean="0"/>
              <a:t>11/8/2017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362" y="4416511"/>
            <a:ext cx="5607679" cy="418322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824"/>
            <a:ext cx="3037627" cy="46498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1173" y="8829824"/>
            <a:ext cx="3037627" cy="464980"/>
          </a:xfrm>
          <a:prstGeom prst="rect">
            <a:avLst/>
          </a:prstGeom>
        </p:spPr>
        <p:txBody>
          <a:bodyPr vert="horz" lIns="91440" tIns="45720" rIns="91440" bIns="45720" rtlCol="0" anchor="b"/>
          <a:lstStyle>
            <a:lvl1pPr algn="r">
              <a:defRPr sz="1200"/>
            </a:lvl1pPr>
          </a:lstStyle>
          <a:p>
            <a:fld id="{C96B63C7-4E7F-4B15-9834-3C6FA727A8B3}" type="slidenum">
              <a:rPr lang="en-US" smtClean="0"/>
              <a:t>‹#›</a:t>
            </a:fld>
            <a:endParaRPr lang="en-US"/>
          </a:p>
        </p:txBody>
      </p:sp>
    </p:spTree>
    <p:extLst>
      <p:ext uri="{BB962C8B-B14F-4D97-AF65-F5344CB8AC3E}">
        <p14:creationId xmlns:p14="http://schemas.microsoft.com/office/powerpoint/2010/main" val="2041216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PPS:</a:t>
            </a:r>
          </a:p>
          <a:p>
            <a:pPr marL="171450" indent="-171450">
              <a:buFont typeface="Arial" charset="0"/>
              <a:buChar char="•"/>
            </a:pPr>
            <a:r>
              <a:rPr lang="en-US" dirty="0" smtClean="0"/>
              <a:t>Staff of 25 FT plus 3-4 students and an intern</a:t>
            </a:r>
          </a:p>
          <a:p>
            <a:pPr marL="171450" indent="-171450">
              <a:buFont typeface="Arial" charset="0"/>
              <a:buChar char="•"/>
            </a:pPr>
            <a:r>
              <a:rPr lang="en-US" dirty="0" smtClean="0"/>
              <a:t>Very knowledgeable and dedicated staff who take a beating</a:t>
            </a:r>
            <a:r>
              <a:rPr lang="en-US" baseline="0" dirty="0" smtClean="0"/>
              <a:t> but keep on ticking</a:t>
            </a:r>
          </a:p>
          <a:p>
            <a:pPr marL="171450" indent="-171450">
              <a:buFont typeface="Arial" charset="0"/>
              <a:buChar char="•"/>
            </a:pPr>
            <a:r>
              <a:rPr lang="en-US" baseline="0" dirty="0" smtClean="0"/>
              <a:t>Office provides front to back process for acquisition of goods and </a:t>
            </a:r>
            <a:r>
              <a:rPr lang="en-US" baseline="0" dirty="0" err="1" smtClean="0"/>
              <a:t>saervices</a:t>
            </a:r>
            <a:r>
              <a:rPr lang="en-US" baseline="0" dirty="0" smtClean="0"/>
              <a:t> needed to fulfill AU’s mission….along with associated compliance and reporting</a:t>
            </a:r>
          </a:p>
          <a:p>
            <a:pPr marL="0" indent="0">
              <a:buFont typeface="Arial" charset="0"/>
              <a:buNone/>
            </a:pPr>
            <a:endParaRPr lang="en-US" dirty="0"/>
          </a:p>
        </p:txBody>
      </p:sp>
      <p:sp>
        <p:nvSpPr>
          <p:cNvPr id="4" name="Slide Number Placeholder 3"/>
          <p:cNvSpPr>
            <a:spLocks noGrp="1"/>
          </p:cNvSpPr>
          <p:nvPr>
            <p:ph type="sldNum" sz="quarter" idx="10"/>
          </p:nvPr>
        </p:nvSpPr>
        <p:spPr/>
        <p:txBody>
          <a:bodyPr/>
          <a:lstStyle/>
          <a:p>
            <a:fld id="{C96B63C7-4E7F-4B15-9834-3C6FA727A8B3}" type="slidenum">
              <a:rPr lang="en-US" smtClean="0"/>
              <a:t>1</a:t>
            </a:fld>
            <a:endParaRPr lang="en-US"/>
          </a:p>
        </p:txBody>
      </p:sp>
    </p:spTree>
    <p:extLst>
      <p:ext uri="{BB962C8B-B14F-4D97-AF65-F5344CB8AC3E}">
        <p14:creationId xmlns:p14="http://schemas.microsoft.com/office/powerpoint/2010/main" val="3178732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Frequently asked if we can disqualify a vendor or keep them from participating in the bid process.  Answer is NO…unless a</a:t>
            </a:r>
            <a:r>
              <a:rPr lang="en-US" baseline="0" dirty="0" smtClean="0"/>
              <a:t> failure to perform has been noted and documented in the past.  Vendor complaint form is provided for campus use on the BO Forms website.</a:t>
            </a:r>
            <a:r>
              <a:rPr lang="en-US" dirty="0" smtClean="0"/>
              <a:t> </a:t>
            </a:r>
            <a:endParaRPr lang="en-US" dirty="0"/>
          </a:p>
        </p:txBody>
      </p:sp>
      <p:sp>
        <p:nvSpPr>
          <p:cNvPr id="4" name="Slide Number Placeholder 3"/>
          <p:cNvSpPr>
            <a:spLocks noGrp="1"/>
          </p:cNvSpPr>
          <p:nvPr>
            <p:ph type="sldNum" sz="quarter" idx="10"/>
          </p:nvPr>
        </p:nvSpPr>
        <p:spPr/>
        <p:txBody>
          <a:bodyPr/>
          <a:lstStyle/>
          <a:p>
            <a:fld id="{C96B63C7-4E7F-4B15-9834-3C6FA727A8B3}" type="slidenum">
              <a:rPr lang="en-US" smtClean="0"/>
              <a:t>10</a:t>
            </a:fld>
            <a:endParaRPr lang="en-US"/>
          </a:p>
        </p:txBody>
      </p:sp>
    </p:spTree>
    <p:extLst>
      <p:ext uri="{BB962C8B-B14F-4D97-AF65-F5344CB8AC3E}">
        <p14:creationId xmlns:p14="http://schemas.microsoft.com/office/powerpoint/2010/main" val="609796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6B63C7-4E7F-4B15-9834-3C6FA727A8B3}" type="slidenum">
              <a:rPr lang="en-US" smtClean="0"/>
              <a:t>11</a:t>
            </a:fld>
            <a:endParaRPr lang="en-US"/>
          </a:p>
        </p:txBody>
      </p:sp>
    </p:spTree>
    <p:extLst>
      <p:ext uri="{BB962C8B-B14F-4D97-AF65-F5344CB8AC3E}">
        <p14:creationId xmlns:p14="http://schemas.microsoft.com/office/powerpoint/2010/main" val="2502470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6B63C7-4E7F-4B15-9834-3C6FA727A8B3}" type="slidenum">
              <a:rPr lang="en-US" smtClean="0"/>
              <a:t>12</a:t>
            </a:fld>
            <a:endParaRPr lang="en-US"/>
          </a:p>
        </p:txBody>
      </p:sp>
    </p:spTree>
    <p:extLst>
      <p:ext uri="{BB962C8B-B14F-4D97-AF65-F5344CB8AC3E}">
        <p14:creationId xmlns:p14="http://schemas.microsoft.com/office/powerpoint/2010/main" val="3918309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6B63C7-4E7F-4B15-9834-3C6FA727A8B3}" type="slidenum">
              <a:rPr lang="en-US" smtClean="0"/>
              <a:t>13</a:t>
            </a:fld>
            <a:endParaRPr lang="en-US"/>
          </a:p>
        </p:txBody>
      </p:sp>
    </p:spTree>
    <p:extLst>
      <p:ext uri="{BB962C8B-B14F-4D97-AF65-F5344CB8AC3E}">
        <p14:creationId xmlns:p14="http://schemas.microsoft.com/office/powerpoint/2010/main" val="2834481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Fire &amp; safety</a:t>
            </a:r>
            <a:r>
              <a:rPr lang="en-US" baseline="0" dirty="0" smtClean="0"/>
              <a:t> </a:t>
            </a:r>
            <a:r>
              <a:rPr lang="en-US" baseline="0" dirty="0" err="1" smtClean="0"/>
              <a:t>regs</a:t>
            </a:r>
            <a:r>
              <a:rPr lang="en-US" baseline="0" dirty="0" smtClean="0"/>
              <a:t>- when leasing space</a:t>
            </a:r>
          </a:p>
          <a:p>
            <a:r>
              <a:rPr lang="en-US" baseline="0" dirty="0" smtClean="0"/>
              <a:t>IRS &amp; INS laws don’t always </a:t>
            </a:r>
            <a:r>
              <a:rPr lang="en-US" baseline="0" dirty="0" err="1" smtClean="0"/>
              <a:t>geehaw</a:t>
            </a:r>
            <a:endParaRPr lang="en-US" dirty="0"/>
          </a:p>
        </p:txBody>
      </p:sp>
      <p:sp>
        <p:nvSpPr>
          <p:cNvPr id="4" name="Slide Number Placeholder 3"/>
          <p:cNvSpPr>
            <a:spLocks noGrp="1"/>
          </p:cNvSpPr>
          <p:nvPr>
            <p:ph type="sldNum" sz="quarter" idx="10"/>
          </p:nvPr>
        </p:nvSpPr>
        <p:spPr/>
        <p:txBody>
          <a:bodyPr/>
          <a:lstStyle/>
          <a:p>
            <a:fld id="{C96B63C7-4E7F-4B15-9834-3C6FA727A8B3}" type="slidenum">
              <a:rPr lang="en-US" smtClean="0"/>
              <a:t>14</a:t>
            </a:fld>
            <a:endParaRPr lang="en-US"/>
          </a:p>
        </p:txBody>
      </p:sp>
    </p:spTree>
    <p:extLst>
      <p:ext uri="{BB962C8B-B14F-4D97-AF65-F5344CB8AC3E}">
        <p14:creationId xmlns:p14="http://schemas.microsoft.com/office/powerpoint/2010/main" val="5993792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6B63C7-4E7F-4B15-9834-3C6FA727A8B3}" type="slidenum">
              <a:rPr lang="en-US" smtClean="0"/>
              <a:t>15</a:t>
            </a:fld>
            <a:endParaRPr lang="en-US"/>
          </a:p>
        </p:txBody>
      </p:sp>
    </p:spTree>
    <p:extLst>
      <p:ext uri="{BB962C8B-B14F-4D97-AF65-F5344CB8AC3E}">
        <p14:creationId xmlns:p14="http://schemas.microsoft.com/office/powerpoint/2010/main" val="1969987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6B63C7-4E7F-4B15-9834-3C6FA727A8B3}" type="slidenum">
              <a:rPr lang="en-US" smtClean="0"/>
              <a:t>16</a:t>
            </a:fld>
            <a:endParaRPr lang="en-US"/>
          </a:p>
        </p:txBody>
      </p:sp>
    </p:spTree>
    <p:extLst>
      <p:ext uri="{BB962C8B-B14F-4D97-AF65-F5344CB8AC3E}">
        <p14:creationId xmlns:p14="http://schemas.microsoft.com/office/powerpoint/2010/main" val="32225751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6B63C7-4E7F-4B15-9834-3C6FA727A8B3}" type="slidenum">
              <a:rPr lang="en-US" smtClean="0"/>
              <a:t>17</a:t>
            </a:fld>
            <a:endParaRPr lang="en-US"/>
          </a:p>
        </p:txBody>
      </p:sp>
    </p:spTree>
    <p:extLst>
      <p:ext uri="{BB962C8B-B14F-4D97-AF65-F5344CB8AC3E}">
        <p14:creationId xmlns:p14="http://schemas.microsoft.com/office/powerpoint/2010/main" val="3471994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6B63C7-4E7F-4B15-9834-3C6FA727A8B3}" type="slidenum">
              <a:rPr lang="en-US" smtClean="0"/>
              <a:t>18</a:t>
            </a:fld>
            <a:endParaRPr lang="en-US"/>
          </a:p>
        </p:txBody>
      </p:sp>
    </p:spTree>
    <p:extLst>
      <p:ext uri="{BB962C8B-B14F-4D97-AF65-F5344CB8AC3E}">
        <p14:creationId xmlns:p14="http://schemas.microsoft.com/office/powerpoint/2010/main" val="4282362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6B63C7-4E7F-4B15-9834-3C6FA727A8B3}" type="slidenum">
              <a:rPr lang="en-US" smtClean="0"/>
              <a:t>19</a:t>
            </a:fld>
            <a:endParaRPr lang="en-US"/>
          </a:p>
        </p:txBody>
      </p:sp>
    </p:spTree>
    <p:extLst>
      <p:ext uri="{BB962C8B-B14F-4D97-AF65-F5344CB8AC3E}">
        <p14:creationId xmlns:p14="http://schemas.microsoft.com/office/powerpoint/2010/main" val="3224039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last two bullets differentiate a public institution from a private one. </a:t>
            </a:r>
            <a:endParaRPr lang="en-US" dirty="0"/>
          </a:p>
        </p:txBody>
      </p:sp>
      <p:sp>
        <p:nvSpPr>
          <p:cNvPr id="4" name="Slide Number Placeholder 3"/>
          <p:cNvSpPr>
            <a:spLocks noGrp="1"/>
          </p:cNvSpPr>
          <p:nvPr>
            <p:ph type="sldNum" sz="quarter" idx="10"/>
          </p:nvPr>
        </p:nvSpPr>
        <p:spPr/>
        <p:txBody>
          <a:bodyPr/>
          <a:lstStyle/>
          <a:p>
            <a:fld id="{C96B63C7-4E7F-4B15-9834-3C6FA727A8B3}" type="slidenum">
              <a:rPr lang="en-US" smtClean="0"/>
              <a:t>2</a:t>
            </a:fld>
            <a:endParaRPr lang="en-US"/>
          </a:p>
        </p:txBody>
      </p:sp>
    </p:spTree>
    <p:extLst>
      <p:ext uri="{BB962C8B-B14F-4D97-AF65-F5344CB8AC3E}">
        <p14:creationId xmlns:p14="http://schemas.microsoft.com/office/powerpoint/2010/main" val="2260838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6B63C7-4E7F-4B15-9834-3C6FA727A8B3}" type="slidenum">
              <a:rPr lang="en-US" smtClean="0"/>
              <a:t>20</a:t>
            </a:fld>
            <a:endParaRPr lang="en-US"/>
          </a:p>
        </p:txBody>
      </p:sp>
    </p:spTree>
    <p:extLst>
      <p:ext uri="{BB962C8B-B14F-4D97-AF65-F5344CB8AC3E}">
        <p14:creationId xmlns:p14="http://schemas.microsoft.com/office/powerpoint/2010/main" val="22098767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6B63C7-4E7F-4B15-9834-3C6FA727A8B3}" type="slidenum">
              <a:rPr lang="en-US" smtClean="0"/>
              <a:t>21</a:t>
            </a:fld>
            <a:endParaRPr lang="en-US"/>
          </a:p>
        </p:txBody>
      </p:sp>
    </p:spTree>
    <p:extLst>
      <p:ext uri="{BB962C8B-B14F-4D97-AF65-F5344CB8AC3E}">
        <p14:creationId xmlns:p14="http://schemas.microsoft.com/office/powerpoint/2010/main" val="5518631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6B63C7-4E7F-4B15-9834-3C6FA727A8B3}" type="slidenum">
              <a:rPr lang="en-US" smtClean="0"/>
              <a:t>22</a:t>
            </a:fld>
            <a:endParaRPr lang="en-US"/>
          </a:p>
        </p:txBody>
      </p:sp>
    </p:spTree>
    <p:extLst>
      <p:ext uri="{BB962C8B-B14F-4D97-AF65-F5344CB8AC3E}">
        <p14:creationId xmlns:p14="http://schemas.microsoft.com/office/powerpoint/2010/main" val="26959911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6B63C7-4E7F-4B15-9834-3C6FA727A8B3}" type="slidenum">
              <a:rPr lang="en-US" smtClean="0"/>
              <a:t>23</a:t>
            </a:fld>
            <a:endParaRPr lang="en-US"/>
          </a:p>
        </p:txBody>
      </p:sp>
    </p:spTree>
    <p:extLst>
      <p:ext uri="{BB962C8B-B14F-4D97-AF65-F5344CB8AC3E}">
        <p14:creationId xmlns:p14="http://schemas.microsoft.com/office/powerpoint/2010/main" val="41506802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6B63C7-4E7F-4B15-9834-3C6FA727A8B3}" type="slidenum">
              <a:rPr lang="en-US" smtClean="0"/>
              <a:t>24</a:t>
            </a:fld>
            <a:endParaRPr lang="en-US"/>
          </a:p>
        </p:txBody>
      </p:sp>
    </p:spTree>
    <p:extLst>
      <p:ext uri="{BB962C8B-B14F-4D97-AF65-F5344CB8AC3E}">
        <p14:creationId xmlns:p14="http://schemas.microsoft.com/office/powerpoint/2010/main" val="11727786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6B63C7-4E7F-4B15-9834-3C6FA727A8B3}" type="slidenum">
              <a:rPr lang="en-US" smtClean="0"/>
              <a:t>25</a:t>
            </a:fld>
            <a:endParaRPr lang="en-US"/>
          </a:p>
        </p:txBody>
      </p:sp>
    </p:spTree>
    <p:extLst>
      <p:ext uri="{BB962C8B-B14F-4D97-AF65-F5344CB8AC3E}">
        <p14:creationId xmlns:p14="http://schemas.microsoft.com/office/powerpoint/2010/main" val="32525838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6B63C7-4E7F-4B15-9834-3C6FA727A8B3}" type="slidenum">
              <a:rPr lang="en-US" smtClean="0"/>
              <a:t>26</a:t>
            </a:fld>
            <a:endParaRPr lang="en-US"/>
          </a:p>
        </p:txBody>
      </p:sp>
    </p:spTree>
    <p:extLst>
      <p:ext uri="{BB962C8B-B14F-4D97-AF65-F5344CB8AC3E}">
        <p14:creationId xmlns:p14="http://schemas.microsoft.com/office/powerpoint/2010/main" val="21864704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6B63C7-4E7F-4B15-9834-3C6FA727A8B3}" type="slidenum">
              <a:rPr lang="en-US" smtClean="0"/>
              <a:t>27</a:t>
            </a:fld>
            <a:endParaRPr lang="en-US"/>
          </a:p>
        </p:txBody>
      </p:sp>
    </p:spTree>
    <p:extLst>
      <p:ext uri="{BB962C8B-B14F-4D97-AF65-F5344CB8AC3E}">
        <p14:creationId xmlns:p14="http://schemas.microsoft.com/office/powerpoint/2010/main" val="29940155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6B63C7-4E7F-4B15-9834-3C6FA727A8B3}" type="slidenum">
              <a:rPr lang="en-US" smtClean="0"/>
              <a:t>28</a:t>
            </a:fld>
            <a:endParaRPr lang="en-US"/>
          </a:p>
        </p:txBody>
      </p:sp>
    </p:spTree>
    <p:extLst>
      <p:ext uri="{BB962C8B-B14F-4D97-AF65-F5344CB8AC3E}">
        <p14:creationId xmlns:p14="http://schemas.microsoft.com/office/powerpoint/2010/main" val="18404283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6B63C7-4E7F-4B15-9834-3C6FA727A8B3}" type="slidenum">
              <a:rPr lang="en-US" smtClean="0"/>
              <a:t>29</a:t>
            </a:fld>
            <a:endParaRPr lang="en-US"/>
          </a:p>
        </p:txBody>
      </p:sp>
    </p:spTree>
    <p:extLst>
      <p:ext uri="{BB962C8B-B14F-4D97-AF65-F5344CB8AC3E}">
        <p14:creationId xmlns:p14="http://schemas.microsoft.com/office/powerpoint/2010/main" val="3922128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a:t>
            </a:r>
            <a:r>
              <a:rPr lang="en-US" baseline="0" dirty="0" smtClean="0"/>
              <a:t> bullet…if you aren’t sure you should do it and don’t want to see it plastered all over the media, don’t do it!</a:t>
            </a:r>
            <a:endParaRPr lang="en-US" dirty="0"/>
          </a:p>
        </p:txBody>
      </p:sp>
      <p:sp>
        <p:nvSpPr>
          <p:cNvPr id="4" name="Slide Number Placeholder 3"/>
          <p:cNvSpPr>
            <a:spLocks noGrp="1"/>
          </p:cNvSpPr>
          <p:nvPr>
            <p:ph type="sldNum" sz="quarter" idx="10"/>
          </p:nvPr>
        </p:nvSpPr>
        <p:spPr/>
        <p:txBody>
          <a:bodyPr/>
          <a:lstStyle/>
          <a:p>
            <a:fld id="{C96B63C7-4E7F-4B15-9834-3C6FA727A8B3}" type="slidenum">
              <a:rPr lang="en-US" smtClean="0"/>
              <a:t>3</a:t>
            </a:fld>
            <a:endParaRPr lang="en-US"/>
          </a:p>
        </p:txBody>
      </p:sp>
    </p:spTree>
    <p:extLst>
      <p:ext uri="{BB962C8B-B14F-4D97-AF65-F5344CB8AC3E}">
        <p14:creationId xmlns:p14="http://schemas.microsoft.com/office/powerpoint/2010/main" val="34214894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6B63C7-4E7F-4B15-9834-3C6FA727A8B3}" type="slidenum">
              <a:rPr lang="en-US" smtClean="0"/>
              <a:t>30</a:t>
            </a:fld>
            <a:endParaRPr lang="en-US"/>
          </a:p>
        </p:txBody>
      </p:sp>
    </p:spTree>
    <p:extLst>
      <p:ext uri="{BB962C8B-B14F-4D97-AF65-F5344CB8AC3E}">
        <p14:creationId xmlns:p14="http://schemas.microsoft.com/office/powerpoint/2010/main" val="42864544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6B63C7-4E7F-4B15-9834-3C6FA727A8B3}" type="slidenum">
              <a:rPr lang="en-US" smtClean="0"/>
              <a:t>31</a:t>
            </a:fld>
            <a:endParaRPr lang="en-US"/>
          </a:p>
        </p:txBody>
      </p:sp>
    </p:spTree>
    <p:extLst>
      <p:ext uri="{BB962C8B-B14F-4D97-AF65-F5344CB8AC3E}">
        <p14:creationId xmlns:p14="http://schemas.microsoft.com/office/powerpoint/2010/main" val="6338271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6B63C7-4E7F-4B15-9834-3C6FA727A8B3}" type="slidenum">
              <a:rPr lang="en-US" smtClean="0"/>
              <a:t>32</a:t>
            </a:fld>
            <a:endParaRPr lang="en-US"/>
          </a:p>
        </p:txBody>
      </p:sp>
    </p:spTree>
    <p:extLst>
      <p:ext uri="{BB962C8B-B14F-4D97-AF65-F5344CB8AC3E}">
        <p14:creationId xmlns:p14="http://schemas.microsoft.com/office/powerpoint/2010/main" val="9226486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6B63C7-4E7F-4B15-9834-3C6FA727A8B3}" type="slidenum">
              <a:rPr lang="en-US" smtClean="0"/>
              <a:t>33</a:t>
            </a:fld>
            <a:endParaRPr lang="en-US"/>
          </a:p>
        </p:txBody>
      </p:sp>
    </p:spTree>
    <p:extLst>
      <p:ext uri="{BB962C8B-B14F-4D97-AF65-F5344CB8AC3E}">
        <p14:creationId xmlns:p14="http://schemas.microsoft.com/office/powerpoint/2010/main" val="16830902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6B63C7-4E7F-4B15-9834-3C6FA727A8B3}" type="slidenum">
              <a:rPr lang="en-US" smtClean="0"/>
              <a:t>34</a:t>
            </a:fld>
            <a:endParaRPr lang="en-US"/>
          </a:p>
        </p:txBody>
      </p:sp>
    </p:spTree>
    <p:extLst>
      <p:ext uri="{BB962C8B-B14F-4D97-AF65-F5344CB8AC3E}">
        <p14:creationId xmlns:p14="http://schemas.microsoft.com/office/powerpoint/2010/main" val="25791980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6B63C7-4E7F-4B15-9834-3C6FA727A8B3}" type="slidenum">
              <a:rPr lang="en-US" smtClean="0"/>
              <a:t>35</a:t>
            </a:fld>
            <a:endParaRPr lang="en-US"/>
          </a:p>
        </p:txBody>
      </p:sp>
    </p:spTree>
    <p:extLst>
      <p:ext uri="{BB962C8B-B14F-4D97-AF65-F5344CB8AC3E}">
        <p14:creationId xmlns:p14="http://schemas.microsoft.com/office/powerpoint/2010/main" val="19666025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6B63C7-4E7F-4B15-9834-3C6FA727A8B3}" type="slidenum">
              <a:rPr lang="en-US" smtClean="0"/>
              <a:t>36</a:t>
            </a:fld>
            <a:endParaRPr lang="en-US"/>
          </a:p>
        </p:txBody>
      </p:sp>
    </p:spTree>
    <p:extLst>
      <p:ext uri="{BB962C8B-B14F-4D97-AF65-F5344CB8AC3E}">
        <p14:creationId xmlns:p14="http://schemas.microsoft.com/office/powerpoint/2010/main" val="4513870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6B63C7-4E7F-4B15-9834-3C6FA727A8B3}" type="slidenum">
              <a:rPr lang="en-US" smtClean="0"/>
              <a:t>37</a:t>
            </a:fld>
            <a:endParaRPr lang="en-US"/>
          </a:p>
        </p:txBody>
      </p:sp>
    </p:spTree>
    <p:extLst>
      <p:ext uri="{BB962C8B-B14F-4D97-AF65-F5344CB8AC3E}">
        <p14:creationId xmlns:p14="http://schemas.microsoft.com/office/powerpoint/2010/main" val="39889418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6B63C7-4E7F-4B15-9834-3C6FA727A8B3}" type="slidenum">
              <a:rPr lang="en-US" smtClean="0"/>
              <a:t>38</a:t>
            </a:fld>
            <a:endParaRPr lang="en-US"/>
          </a:p>
        </p:txBody>
      </p:sp>
    </p:spTree>
    <p:extLst>
      <p:ext uri="{BB962C8B-B14F-4D97-AF65-F5344CB8AC3E}">
        <p14:creationId xmlns:p14="http://schemas.microsoft.com/office/powerpoint/2010/main" val="2261727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Central receipt of contracts: ppstrct@auburn.edu (electronic copy) or CCJ @ 311 Ingram (paper copy)</a:t>
            </a:r>
            <a:endParaRPr lang="en-US" dirty="0"/>
          </a:p>
        </p:txBody>
      </p:sp>
      <p:sp>
        <p:nvSpPr>
          <p:cNvPr id="4" name="Slide Number Placeholder 3"/>
          <p:cNvSpPr>
            <a:spLocks noGrp="1"/>
          </p:cNvSpPr>
          <p:nvPr>
            <p:ph type="sldNum" sz="quarter" idx="10"/>
          </p:nvPr>
        </p:nvSpPr>
        <p:spPr/>
        <p:txBody>
          <a:bodyPr/>
          <a:lstStyle/>
          <a:p>
            <a:fld id="{C96B63C7-4E7F-4B15-9834-3C6FA727A8B3}" type="slidenum">
              <a:rPr lang="en-US" smtClean="0"/>
              <a:t>4</a:t>
            </a:fld>
            <a:endParaRPr lang="en-US"/>
          </a:p>
        </p:txBody>
      </p:sp>
    </p:spTree>
    <p:extLst>
      <p:ext uri="{BB962C8B-B14F-4D97-AF65-F5344CB8AC3E}">
        <p14:creationId xmlns:p14="http://schemas.microsoft.com/office/powerpoint/2010/main" val="3556145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6B63C7-4E7F-4B15-9834-3C6FA727A8B3}" type="slidenum">
              <a:rPr lang="en-US" smtClean="0"/>
              <a:t>5</a:t>
            </a:fld>
            <a:endParaRPr lang="en-US"/>
          </a:p>
        </p:txBody>
      </p:sp>
    </p:spTree>
    <p:extLst>
      <p:ext uri="{BB962C8B-B14F-4D97-AF65-F5344CB8AC3E}">
        <p14:creationId xmlns:p14="http://schemas.microsoft.com/office/powerpoint/2010/main" val="743969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bullet is</a:t>
            </a:r>
            <a:r>
              <a:rPr lang="en-US" baseline="0" dirty="0" smtClean="0"/>
              <a:t> critical!</a:t>
            </a:r>
            <a:endParaRPr lang="en-US" dirty="0"/>
          </a:p>
        </p:txBody>
      </p:sp>
      <p:sp>
        <p:nvSpPr>
          <p:cNvPr id="4" name="Slide Number Placeholder 3"/>
          <p:cNvSpPr>
            <a:spLocks noGrp="1"/>
          </p:cNvSpPr>
          <p:nvPr>
            <p:ph type="sldNum" sz="quarter" idx="10"/>
          </p:nvPr>
        </p:nvSpPr>
        <p:spPr/>
        <p:txBody>
          <a:bodyPr/>
          <a:lstStyle/>
          <a:p>
            <a:fld id="{C96B63C7-4E7F-4B15-9834-3C6FA727A8B3}" type="slidenum">
              <a:rPr lang="en-US" smtClean="0"/>
              <a:t>6</a:t>
            </a:fld>
            <a:endParaRPr lang="en-US"/>
          </a:p>
        </p:txBody>
      </p:sp>
    </p:spTree>
    <p:extLst>
      <p:ext uri="{BB962C8B-B14F-4D97-AF65-F5344CB8AC3E}">
        <p14:creationId xmlns:p14="http://schemas.microsoft.com/office/powerpoint/2010/main" val="3512338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Note…bid law threshold</a:t>
            </a:r>
            <a:r>
              <a:rPr lang="en-US" baseline="0" dirty="0" smtClean="0"/>
              <a:t> applies to an entire FY for the entire AU system.</a:t>
            </a:r>
          </a:p>
          <a:p>
            <a:r>
              <a:rPr lang="en-US" dirty="0" smtClean="0"/>
              <a:t>Example of split purchases to avoid bidding- Vet Med…15 invoices at $999</a:t>
            </a:r>
            <a:r>
              <a:rPr lang="en-US" baseline="0" dirty="0" smtClean="0"/>
              <a:t> each</a:t>
            </a:r>
          </a:p>
          <a:p>
            <a:r>
              <a:rPr lang="en-US" baseline="0" dirty="0" smtClean="0"/>
              <a:t>Last bullet- Statewide RFP database is State’s most recent unfunded mandate</a:t>
            </a:r>
          </a:p>
          <a:p>
            <a:endParaRPr lang="en-US" dirty="0"/>
          </a:p>
        </p:txBody>
      </p:sp>
      <p:sp>
        <p:nvSpPr>
          <p:cNvPr id="4" name="Slide Number Placeholder 3"/>
          <p:cNvSpPr>
            <a:spLocks noGrp="1"/>
          </p:cNvSpPr>
          <p:nvPr>
            <p:ph type="sldNum" sz="quarter" idx="10"/>
          </p:nvPr>
        </p:nvSpPr>
        <p:spPr/>
        <p:txBody>
          <a:bodyPr/>
          <a:lstStyle/>
          <a:p>
            <a:fld id="{C96B63C7-4E7F-4B15-9834-3C6FA727A8B3}" type="slidenum">
              <a:rPr lang="en-US" smtClean="0"/>
              <a:t>7</a:t>
            </a:fld>
            <a:endParaRPr lang="en-US"/>
          </a:p>
        </p:txBody>
      </p:sp>
    </p:spTree>
    <p:extLst>
      <p:ext uri="{BB962C8B-B14F-4D97-AF65-F5344CB8AC3E}">
        <p14:creationId xmlns:p14="http://schemas.microsoft.com/office/powerpoint/2010/main" val="1806837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Fac’s</a:t>
            </a:r>
            <a:r>
              <a:rPr lang="en-US" dirty="0" smtClean="0"/>
              <a:t> handles these…most of you will never have to deal with Title</a:t>
            </a:r>
            <a:r>
              <a:rPr lang="en-US" baseline="0" dirty="0" smtClean="0"/>
              <a:t> 39…slide included just to make you aware</a:t>
            </a:r>
            <a:endParaRPr lang="en-US" dirty="0"/>
          </a:p>
        </p:txBody>
      </p:sp>
      <p:sp>
        <p:nvSpPr>
          <p:cNvPr id="4" name="Slide Number Placeholder 3"/>
          <p:cNvSpPr>
            <a:spLocks noGrp="1"/>
          </p:cNvSpPr>
          <p:nvPr>
            <p:ph type="sldNum" sz="quarter" idx="10"/>
          </p:nvPr>
        </p:nvSpPr>
        <p:spPr/>
        <p:txBody>
          <a:bodyPr/>
          <a:lstStyle/>
          <a:p>
            <a:fld id="{C96B63C7-4E7F-4B15-9834-3C6FA727A8B3}" type="slidenum">
              <a:rPr lang="en-US" smtClean="0"/>
              <a:t>8</a:t>
            </a:fld>
            <a:endParaRPr lang="en-US"/>
          </a:p>
        </p:txBody>
      </p:sp>
    </p:spTree>
    <p:extLst>
      <p:ext uri="{BB962C8B-B14F-4D97-AF65-F5344CB8AC3E}">
        <p14:creationId xmlns:p14="http://schemas.microsoft.com/office/powerpoint/2010/main" val="4109922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Won’t read…just to give you a feel for how</a:t>
            </a:r>
            <a:r>
              <a:rPr lang="en-US" baseline="0" dirty="0" smtClean="0"/>
              <a:t> lengthy the process is.  Time constraints do not negate the need to comply with the law.  </a:t>
            </a:r>
            <a:endParaRPr lang="en-US" dirty="0"/>
          </a:p>
        </p:txBody>
      </p:sp>
      <p:sp>
        <p:nvSpPr>
          <p:cNvPr id="4" name="Slide Number Placeholder 3"/>
          <p:cNvSpPr>
            <a:spLocks noGrp="1"/>
          </p:cNvSpPr>
          <p:nvPr>
            <p:ph type="sldNum" sz="quarter" idx="10"/>
          </p:nvPr>
        </p:nvSpPr>
        <p:spPr/>
        <p:txBody>
          <a:bodyPr/>
          <a:lstStyle/>
          <a:p>
            <a:fld id="{C96B63C7-4E7F-4B15-9834-3C6FA727A8B3}" type="slidenum">
              <a:rPr lang="en-US" smtClean="0"/>
              <a:t>9</a:t>
            </a:fld>
            <a:endParaRPr lang="en-US"/>
          </a:p>
        </p:txBody>
      </p:sp>
    </p:spTree>
    <p:extLst>
      <p:ext uri="{BB962C8B-B14F-4D97-AF65-F5344CB8AC3E}">
        <p14:creationId xmlns:p14="http://schemas.microsoft.com/office/powerpoint/2010/main" val="1522922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2FB6C1DC-E673-4670-9D5E-8C2CE1B08E5E}" type="datetimeFigureOut">
              <a:rPr lang="en-US" smtClean="0"/>
              <a:t>11/8/2017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F3C15141-472F-4D10-9870-7C77424EC540}"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B6C1DC-E673-4670-9D5E-8C2CE1B08E5E}"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15141-472F-4D10-9870-7C77424EC54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B6C1DC-E673-4670-9D5E-8C2CE1B08E5E}"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15141-472F-4D10-9870-7C77424EC54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B6C1DC-E673-4670-9D5E-8C2CE1B08E5E}"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15141-472F-4D10-9870-7C77424EC54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FB6C1DC-E673-4670-9D5E-8C2CE1B08E5E}"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F3C15141-472F-4D10-9870-7C77424EC54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B6C1DC-E673-4670-9D5E-8C2CE1B08E5E}" type="datetimeFigureOut">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C15141-472F-4D10-9870-7C77424EC54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FB6C1DC-E673-4670-9D5E-8C2CE1B08E5E}" type="datetimeFigureOut">
              <a:rPr lang="en-US" smtClean="0"/>
              <a:t>11/8/2017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C15141-472F-4D10-9870-7C77424EC54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FB6C1DC-E673-4670-9D5E-8C2CE1B08E5E}" type="datetimeFigureOut">
              <a:rPr lang="en-US" smtClean="0"/>
              <a:t>11/8/2017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C15141-472F-4D10-9870-7C77424EC54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B6C1DC-E673-4670-9D5E-8C2CE1B08E5E}" type="datetimeFigureOut">
              <a:rPr lang="en-US" smtClean="0"/>
              <a:t>11/8/2017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C15141-472F-4D10-9870-7C77424EC54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B6C1DC-E673-4670-9D5E-8C2CE1B08E5E}" type="datetimeFigureOut">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C15141-472F-4D10-9870-7C77424EC54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FB6C1DC-E673-4670-9D5E-8C2CE1B08E5E}" type="datetimeFigureOut">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C15141-472F-4D10-9870-7C77424EC54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FB6C1DC-E673-4670-9D5E-8C2CE1B08E5E}" type="datetimeFigureOut">
              <a:rPr lang="en-US" smtClean="0"/>
              <a:t>11/8/2017</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3C15141-472F-4D10-9870-7C77424EC540}"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sites.auburn.edu/admin/universitypolicies/Policies/ContractSignatureAuthorityPolicy.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sites.auburn.edu/admin/universitypolicies/Policies/SpendingPoliciesandProcedures.pdf"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mailto:adamstj@auburn.edu"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mailto:car0046@auburn.edu"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auburn.edu/administration/business_offic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Procurement &amp; Payment Services</a:t>
            </a:r>
            <a:endParaRPr lang="en-US" dirty="0"/>
          </a:p>
        </p:txBody>
      </p:sp>
      <p:sp>
        <p:nvSpPr>
          <p:cNvPr id="3" name="Subtitle 2"/>
          <p:cNvSpPr>
            <a:spLocks noGrp="1"/>
          </p:cNvSpPr>
          <p:nvPr>
            <p:ph type="subTitle" idx="1"/>
          </p:nvPr>
        </p:nvSpPr>
        <p:spPr/>
        <p:txBody>
          <a:bodyPr>
            <a:normAutofit/>
          </a:bodyPr>
          <a:lstStyle/>
          <a:p>
            <a:endParaRPr lang="en-US" dirty="0" smtClean="0">
              <a:latin typeface="+mj-lt"/>
            </a:endParaRPr>
          </a:p>
          <a:p>
            <a:r>
              <a:rPr lang="en-US" dirty="0" smtClean="0">
                <a:latin typeface="+mj-lt"/>
              </a:rPr>
              <a:t>Nove</a:t>
            </a:r>
            <a:r>
              <a:rPr lang="en-US" dirty="0" smtClean="0">
                <a:latin typeface="+mj-lt"/>
              </a:rPr>
              <a:t>mber</a:t>
            </a:r>
            <a:r>
              <a:rPr lang="en-US" dirty="0" smtClean="0">
                <a:latin typeface="+mj-lt"/>
              </a:rPr>
              <a:t> </a:t>
            </a:r>
            <a:r>
              <a:rPr lang="en-US" dirty="0" smtClean="0">
                <a:latin typeface="+mj-lt"/>
              </a:rPr>
              <a:t>2017</a:t>
            </a:r>
            <a:endParaRPr lang="en-US" dirty="0">
              <a:latin typeface="+mj-lt"/>
            </a:endParaRPr>
          </a:p>
        </p:txBody>
      </p:sp>
    </p:spTree>
    <p:extLst>
      <p:ext uri="{BB962C8B-B14F-4D97-AF65-F5344CB8AC3E}">
        <p14:creationId xmlns:p14="http://schemas.microsoft.com/office/powerpoint/2010/main" val="1197773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Bid Process Cont’d</a:t>
            </a:r>
            <a:endParaRPr lang="en-US" dirty="0"/>
          </a:p>
        </p:txBody>
      </p:sp>
      <p:sp>
        <p:nvSpPr>
          <p:cNvPr id="3" name="Content Placeholder 2"/>
          <p:cNvSpPr>
            <a:spLocks noGrp="1"/>
          </p:cNvSpPr>
          <p:nvPr>
            <p:ph idx="1"/>
          </p:nvPr>
        </p:nvSpPr>
        <p:spPr/>
        <p:txBody>
          <a:bodyPr>
            <a:normAutofit lnSpcReduction="10000"/>
          </a:bodyPr>
          <a:lstStyle/>
          <a:p>
            <a:pPr lvl="1">
              <a:defRPr/>
            </a:pPr>
            <a:r>
              <a:rPr lang="en-US" dirty="0" smtClean="0">
                <a:latin typeface="+mj-lt"/>
              </a:rPr>
              <a:t>Bid generated </a:t>
            </a:r>
            <a:r>
              <a:rPr lang="en-US" dirty="0">
                <a:latin typeface="+mj-lt"/>
              </a:rPr>
              <a:t>&amp; </a:t>
            </a:r>
            <a:r>
              <a:rPr lang="en-US" dirty="0" smtClean="0">
                <a:latin typeface="+mj-lt"/>
              </a:rPr>
              <a:t>e-mailed </a:t>
            </a:r>
            <a:r>
              <a:rPr lang="en-US" dirty="0">
                <a:latin typeface="+mj-lt"/>
              </a:rPr>
              <a:t>to prospective </a:t>
            </a:r>
            <a:r>
              <a:rPr lang="en-US" dirty="0" smtClean="0">
                <a:latin typeface="+mj-lt"/>
              </a:rPr>
              <a:t>bidders (</a:t>
            </a:r>
            <a:r>
              <a:rPr lang="en-US" dirty="0">
                <a:latin typeface="+mj-lt"/>
              </a:rPr>
              <a:t>Request for bid sent to vendors who requested inclusion in bid list via Vendor Center registration and those suggested by AU </a:t>
            </a:r>
            <a:r>
              <a:rPr lang="en-US" dirty="0" smtClean="0">
                <a:latin typeface="+mj-lt"/>
              </a:rPr>
              <a:t>department.)</a:t>
            </a:r>
            <a:endParaRPr lang="en-US" dirty="0">
              <a:latin typeface="+mj-lt"/>
            </a:endParaRPr>
          </a:p>
          <a:p>
            <a:pPr lvl="1">
              <a:defRPr/>
            </a:pPr>
            <a:r>
              <a:rPr lang="en-US" dirty="0">
                <a:latin typeface="+mj-lt"/>
              </a:rPr>
              <a:t>Bids opened on the appropriate due date (public opening)</a:t>
            </a:r>
          </a:p>
          <a:p>
            <a:pPr lvl="1">
              <a:defRPr/>
            </a:pPr>
            <a:r>
              <a:rPr lang="en-US" dirty="0">
                <a:latin typeface="+mj-lt"/>
              </a:rPr>
              <a:t>Bids reviewed by Buyer (if necessary departments may also be asked to review bids for technical accuracy)</a:t>
            </a:r>
          </a:p>
          <a:p>
            <a:pPr lvl="1">
              <a:defRPr/>
            </a:pPr>
            <a:r>
              <a:rPr lang="en-US" dirty="0">
                <a:latin typeface="+mj-lt"/>
              </a:rPr>
              <a:t>Award is made to vendor who is most responsive and complete on the specifications as submitted</a:t>
            </a:r>
          </a:p>
          <a:p>
            <a:pPr>
              <a:defRPr/>
            </a:pPr>
            <a:r>
              <a:rPr lang="en-US" sz="2400" dirty="0">
                <a:latin typeface="+mj-lt"/>
              </a:rPr>
              <a:t>Purchase order is generated and sent </a:t>
            </a:r>
            <a:r>
              <a:rPr lang="en-US" sz="2400" dirty="0" smtClean="0">
                <a:latin typeface="+mj-lt"/>
              </a:rPr>
              <a:t>electronically to </a:t>
            </a:r>
            <a:r>
              <a:rPr lang="en-US" sz="2400" dirty="0">
                <a:latin typeface="+mj-lt"/>
              </a:rPr>
              <a:t>vendor</a:t>
            </a:r>
          </a:p>
          <a:p>
            <a:endParaRPr lang="en-US" dirty="0"/>
          </a:p>
        </p:txBody>
      </p:sp>
    </p:spTree>
    <p:extLst>
      <p:ext uri="{BB962C8B-B14F-4D97-AF65-F5344CB8AC3E}">
        <p14:creationId xmlns:p14="http://schemas.microsoft.com/office/powerpoint/2010/main" val="1806700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Situations	</a:t>
            </a:r>
            <a:endParaRPr lang="en-US" dirty="0"/>
          </a:p>
        </p:txBody>
      </p:sp>
      <p:sp>
        <p:nvSpPr>
          <p:cNvPr id="3" name="Content Placeholder 2"/>
          <p:cNvSpPr>
            <a:spLocks noGrp="1"/>
          </p:cNvSpPr>
          <p:nvPr>
            <p:ph idx="1"/>
          </p:nvPr>
        </p:nvSpPr>
        <p:spPr/>
        <p:txBody>
          <a:bodyPr>
            <a:normAutofit fontScale="70000" lnSpcReduction="20000"/>
          </a:bodyPr>
          <a:lstStyle/>
          <a:p>
            <a:pPr marL="137160" lvl="0" indent="0">
              <a:buNone/>
            </a:pPr>
            <a:r>
              <a:rPr lang="en-US" dirty="0" smtClean="0"/>
              <a:t>1) </a:t>
            </a:r>
            <a:r>
              <a:rPr lang="en-US" dirty="0"/>
              <a:t>The School of Forestry makes several purchases of widgets from the same company throughout the year.  The cumulative purchases total to be around $30,000.00.  </a:t>
            </a:r>
          </a:p>
          <a:p>
            <a:pPr marL="137160" indent="0">
              <a:buNone/>
            </a:pPr>
            <a:r>
              <a:rPr lang="en-US" dirty="0"/>
              <a:t> </a:t>
            </a:r>
          </a:p>
          <a:p>
            <a:pPr marL="137160" lvl="0" indent="0">
              <a:buNone/>
            </a:pPr>
            <a:r>
              <a:rPr lang="en-US" dirty="0" smtClean="0"/>
              <a:t>	A. Department </a:t>
            </a:r>
            <a:r>
              <a:rPr lang="en-US" dirty="0"/>
              <a:t>should bid these purchases </a:t>
            </a:r>
          </a:p>
          <a:p>
            <a:pPr marL="137160" lvl="0" indent="0">
              <a:buNone/>
            </a:pPr>
            <a:r>
              <a:rPr lang="en-US" dirty="0" smtClean="0"/>
              <a:t>	B. Because </a:t>
            </a:r>
            <a:r>
              <a:rPr lang="en-US" dirty="0"/>
              <a:t>the single purchases are less than $</a:t>
            </a:r>
            <a:r>
              <a:rPr lang="en-US" dirty="0" smtClean="0"/>
              <a:t>15,000.00</a:t>
            </a:r>
          </a:p>
          <a:p>
            <a:pPr marL="137160" lvl="0" indent="0">
              <a:buNone/>
            </a:pPr>
            <a:r>
              <a:rPr lang="en-US" dirty="0"/>
              <a:t>	</a:t>
            </a:r>
            <a:r>
              <a:rPr lang="en-US" dirty="0" smtClean="0"/>
              <a:t> </a:t>
            </a:r>
            <a:r>
              <a:rPr lang="en-US" dirty="0"/>
              <a:t>a bid </a:t>
            </a:r>
            <a:r>
              <a:rPr lang="en-US" dirty="0" smtClean="0"/>
              <a:t>is </a:t>
            </a:r>
            <a:r>
              <a:rPr lang="en-US" dirty="0"/>
              <a:t>not </a:t>
            </a:r>
            <a:r>
              <a:rPr lang="en-US" dirty="0" smtClean="0"/>
              <a:t>needed</a:t>
            </a:r>
          </a:p>
          <a:p>
            <a:pPr marL="137160" lvl="0" indent="0">
              <a:buNone/>
            </a:pPr>
            <a:r>
              <a:rPr lang="en-US" dirty="0" smtClean="0"/>
              <a:t>	C. This </a:t>
            </a:r>
            <a:r>
              <a:rPr lang="en-US" dirty="0"/>
              <a:t>is a sole source</a:t>
            </a:r>
          </a:p>
          <a:p>
            <a:pPr marL="137160" indent="0">
              <a:buNone/>
            </a:pPr>
            <a:r>
              <a:rPr lang="en-US" dirty="0"/>
              <a:t> </a:t>
            </a:r>
          </a:p>
          <a:p>
            <a:pPr marL="137160" lvl="0" indent="0">
              <a:buNone/>
            </a:pPr>
            <a:r>
              <a:rPr lang="en-US" dirty="0" smtClean="0"/>
              <a:t>2) A </a:t>
            </a:r>
            <a:r>
              <a:rPr lang="en-US" dirty="0"/>
              <a:t>department needs to make an $8,500.00 purchase.</a:t>
            </a:r>
          </a:p>
          <a:p>
            <a:pPr marL="137160" indent="0">
              <a:buNone/>
            </a:pPr>
            <a:r>
              <a:rPr lang="en-US" dirty="0"/>
              <a:t> </a:t>
            </a:r>
          </a:p>
          <a:p>
            <a:pPr marL="137160" lvl="0" indent="0">
              <a:buNone/>
            </a:pPr>
            <a:r>
              <a:rPr lang="en-US" dirty="0" smtClean="0"/>
              <a:t>	A. Department </a:t>
            </a:r>
            <a:r>
              <a:rPr lang="en-US" dirty="0"/>
              <a:t>should get a PO</a:t>
            </a:r>
          </a:p>
          <a:p>
            <a:pPr marL="137160" lvl="0" indent="0">
              <a:buNone/>
            </a:pPr>
            <a:r>
              <a:rPr lang="en-US" dirty="0" smtClean="0"/>
              <a:t>	B. Department </a:t>
            </a:r>
            <a:r>
              <a:rPr lang="en-US" dirty="0"/>
              <a:t>should call the company and ask them to send an </a:t>
            </a:r>
            <a:r>
              <a:rPr lang="en-US" dirty="0" smtClean="0"/>
              <a:t>    	invoice</a:t>
            </a:r>
            <a:endParaRPr lang="en-US" dirty="0"/>
          </a:p>
          <a:p>
            <a:pPr marL="137160" lvl="0" indent="0">
              <a:buNone/>
            </a:pPr>
            <a:r>
              <a:rPr lang="en-US" dirty="0" smtClean="0"/>
              <a:t>	C. Department </a:t>
            </a:r>
            <a:r>
              <a:rPr lang="en-US" dirty="0"/>
              <a:t>should put this on a p-card</a:t>
            </a:r>
          </a:p>
          <a:p>
            <a:endParaRPr lang="en-US" dirty="0"/>
          </a:p>
        </p:txBody>
      </p:sp>
    </p:spTree>
    <p:extLst>
      <p:ext uri="{BB962C8B-B14F-4D97-AF65-F5344CB8AC3E}">
        <p14:creationId xmlns:p14="http://schemas.microsoft.com/office/powerpoint/2010/main" val="749245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Situations Cont’d</a:t>
            </a:r>
            <a:endParaRPr lang="en-US" dirty="0"/>
          </a:p>
        </p:txBody>
      </p:sp>
      <p:sp>
        <p:nvSpPr>
          <p:cNvPr id="3" name="Content Placeholder 2"/>
          <p:cNvSpPr>
            <a:spLocks noGrp="1"/>
          </p:cNvSpPr>
          <p:nvPr>
            <p:ph idx="1"/>
          </p:nvPr>
        </p:nvSpPr>
        <p:spPr/>
        <p:txBody>
          <a:bodyPr>
            <a:normAutofit fontScale="62500" lnSpcReduction="20000"/>
          </a:bodyPr>
          <a:lstStyle/>
          <a:p>
            <a:pPr marL="137160" lvl="0" indent="0">
              <a:buNone/>
            </a:pPr>
            <a:endParaRPr lang="en-US" dirty="0" smtClean="0"/>
          </a:p>
          <a:p>
            <a:pPr marL="137160" lvl="0" indent="0">
              <a:buNone/>
            </a:pPr>
            <a:r>
              <a:rPr lang="en-US" dirty="0" smtClean="0"/>
              <a:t>3) A </a:t>
            </a:r>
            <a:r>
              <a:rPr lang="en-US" dirty="0"/>
              <a:t>department needs to procure some new software that is going to exceed $15,000.00.  There are several comparable products on the market.  What is the first step the department should take to procure the software?</a:t>
            </a:r>
          </a:p>
          <a:p>
            <a:pPr marL="137160" indent="0">
              <a:buNone/>
            </a:pPr>
            <a:r>
              <a:rPr lang="en-US" dirty="0"/>
              <a:t> </a:t>
            </a:r>
          </a:p>
          <a:p>
            <a:pPr marL="137160" lvl="0" indent="0">
              <a:buNone/>
            </a:pPr>
            <a:r>
              <a:rPr lang="en-US" dirty="0" smtClean="0"/>
              <a:t>	A. </a:t>
            </a:r>
            <a:r>
              <a:rPr lang="en-US" dirty="0"/>
              <a:t>Form a committee to decide what product best fits the departments needs </a:t>
            </a:r>
            <a:r>
              <a:rPr lang="en-US" dirty="0" smtClean="0"/>
              <a:t> 	and </a:t>
            </a:r>
            <a:r>
              <a:rPr lang="en-US" dirty="0"/>
              <a:t>sole source the purchase</a:t>
            </a:r>
          </a:p>
          <a:p>
            <a:pPr marL="137160" lvl="0" indent="0">
              <a:buNone/>
            </a:pPr>
            <a:r>
              <a:rPr lang="en-US" dirty="0" smtClean="0"/>
              <a:t>	B. Contact </a:t>
            </a:r>
            <a:r>
              <a:rPr lang="en-US" dirty="0"/>
              <a:t>PPS to discuss a Request for Proposal (RFP)</a:t>
            </a:r>
          </a:p>
          <a:p>
            <a:pPr marL="137160" lvl="0" indent="0">
              <a:buNone/>
            </a:pPr>
            <a:r>
              <a:rPr lang="en-US" dirty="0" smtClean="0"/>
              <a:t>	C. Complete </a:t>
            </a:r>
            <a:r>
              <a:rPr lang="en-US" dirty="0"/>
              <a:t>a Professional Services Contract (PSC)</a:t>
            </a:r>
          </a:p>
          <a:p>
            <a:pPr marL="137160" indent="0">
              <a:buNone/>
            </a:pPr>
            <a:r>
              <a:rPr lang="en-US" dirty="0"/>
              <a:t> </a:t>
            </a:r>
          </a:p>
          <a:p>
            <a:pPr marL="137160" lvl="0" indent="0">
              <a:buNone/>
            </a:pPr>
            <a:r>
              <a:rPr lang="en-US" dirty="0" smtClean="0"/>
              <a:t>4) Which </a:t>
            </a:r>
            <a:r>
              <a:rPr lang="en-US" dirty="0"/>
              <a:t>of the following justifies a sole source purchase?</a:t>
            </a:r>
          </a:p>
          <a:p>
            <a:pPr marL="137160" indent="0">
              <a:buNone/>
            </a:pPr>
            <a:r>
              <a:rPr lang="en-US" dirty="0"/>
              <a:t> </a:t>
            </a:r>
          </a:p>
          <a:p>
            <a:pPr marL="137160" lvl="0" indent="0">
              <a:buNone/>
            </a:pPr>
            <a:r>
              <a:rPr lang="en-US" dirty="0" smtClean="0"/>
              <a:t>	A. The </a:t>
            </a:r>
            <a:r>
              <a:rPr lang="en-US" dirty="0"/>
              <a:t>department really likes the product that one vendor makes</a:t>
            </a:r>
          </a:p>
          <a:p>
            <a:pPr marL="137160" lvl="0" indent="0">
              <a:buNone/>
            </a:pPr>
            <a:r>
              <a:rPr lang="en-US" dirty="0" smtClean="0"/>
              <a:t>	B. The </a:t>
            </a:r>
            <a:r>
              <a:rPr lang="en-US" dirty="0"/>
              <a:t>department needs a very specific product that has unique </a:t>
            </a:r>
            <a:r>
              <a:rPr lang="en-US"/>
              <a:t>capabilities </a:t>
            </a:r>
            <a:r>
              <a:rPr lang="en-US" dirty="0" smtClean="0"/>
              <a:t>	that </a:t>
            </a:r>
            <a:r>
              <a:rPr lang="en-US" dirty="0"/>
              <a:t>no other product offers</a:t>
            </a:r>
          </a:p>
          <a:p>
            <a:pPr marL="137160" lvl="0" indent="0">
              <a:buNone/>
            </a:pPr>
            <a:r>
              <a:rPr lang="en-US" dirty="0" smtClean="0"/>
              <a:t>	C. The </a:t>
            </a:r>
            <a:r>
              <a:rPr lang="en-US" dirty="0"/>
              <a:t>department is upgrading some existing equipment in a lab and needs </a:t>
            </a:r>
            <a:r>
              <a:rPr lang="en-US" dirty="0" smtClean="0"/>
              <a:t>	compatible </a:t>
            </a:r>
            <a:r>
              <a:rPr lang="en-US" dirty="0"/>
              <a:t>equipment that will be able to work with other lab equipment.</a:t>
            </a:r>
          </a:p>
          <a:p>
            <a:pPr marL="137160" indent="0">
              <a:buNone/>
            </a:pPr>
            <a:r>
              <a:rPr lang="en-US" dirty="0"/>
              <a:t> </a:t>
            </a:r>
          </a:p>
          <a:p>
            <a:pPr marL="137160" indent="0">
              <a:buNone/>
            </a:pPr>
            <a:endParaRPr lang="en-US" dirty="0"/>
          </a:p>
        </p:txBody>
      </p:sp>
    </p:spTree>
    <p:extLst>
      <p:ext uri="{BB962C8B-B14F-4D97-AF65-F5344CB8AC3E}">
        <p14:creationId xmlns:p14="http://schemas.microsoft.com/office/powerpoint/2010/main" val="2496848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Situations Cont’d</a:t>
            </a:r>
            <a:endParaRPr lang="en-US" dirty="0"/>
          </a:p>
        </p:txBody>
      </p:sp>
      <p:sp>
        <p:nvSpPr>
          <p:cNvPr id="3" name="Content Placeholder 2"/>
          <p:cNvSpPr>
            <a:spLocks noGrp="1"/>
          </p:cNvSpPr>
          <p:nvPr>
            <p:ph idx="1"/>
          </p:nvPr>
        </p:nvSpPr>
        <p:spPr/>
        <p:txBody>
          <a:bodyPr/>
          <a:lstStyle/>
          <a:p>
            <a:pPr marL="137160" lvl="0" indent="0">
              <a:buNone/>
            </a:pPr>
            <a:endParaRPr lang="en-US" smtClean="0"/>
          </a:p>
          <a:p>
            <a:pPr marL="137160" lvl="0" indent="0">
              <a:buNone/>
            </a:pPr>
            <a:r>
              <a:rPr lang="en-US" smtClean="0"/>
              <a:t>5</a:t>
            </a:r>
            <a:r>
              <a:rPr lang="en-US" dirty="0" smtClean="0"/>
              <a:t>) The </a:t>
            </a:r>
            <a:r>
              <a:rPr lang="en-US" dirty="0"/>
              <a:t>Athletics department wants a vendor to provide materials and labor to install a new sound system in the arena.  The estimated total of the work is $150,000.00.  Which set of bid laws does this fall under?</a:t>
            </a:r>
          </a:p>
          <a:p>
            <a:pPr marL="137160" indent="0">
              <a:buNone/>
            </a:pPr>
            <a:r>
              <a:rPr lang="en-US" dirty="0"/>
              <a:t> </a:t>
            </a:r>
          </a:p>
          <a:p>
            <a:pPr marL="137160" lvl="0" indent="0">
              <a:buNone/>
            </a:pPr>
            <a:r>
              <a:rPr lang="en-US" dirty="0" smtClean="0"/>
              <a:t>	A. Title </a:t>
            </a:r>
            <a:r>
              <a:rPr lang="en-US" dirty="0"/>
              <a:t>41 </a:t>
            </a:r>
          </a:p>
          <a:p>
            <a:pPr marL="137160" lvl="0" indent="0">
              <a:buNone/>
            </a:pPr>
            <a:r>
              <a:rPr lang="en-US" dirty="0" smtClean="0"/>
              <a:t>	B. Title </a:t>
            </a:r>
            <a:r>
              <a:rPr lang="en-US" dirty="0"/>
              <a:t>39  </a:t>
            </a:r>
          </a:p>
          <a:p>
            <a:pPr marL="137160" indent="0">
              <a:buNone/>
            </a:pPr>
            <a:endParaRPr lang="en-US" dirty="0"/>
          </a:p>
        </p:txBody>
      </p:sp>
    </p:spTree>
    <p:extLst>
      <p:ext uri="{BB962C8B-B14F-4D97-AF65-F5344CB8AC3E}">
        <p14:creationId xmlns:p14="http://schemas.microsoft.com/office/powerpoint/2010/main" val="1714950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Laws &amp; Regulations</a:t>
            </a:r>
            <a:endParaRPr lang="en-US" dirty="0"/>
          </a:p>
        </p:txBody>
      </p:sp>
      <p:sp>
        <p:nvSpPr>
          <p:cNvPr id="3" name="Content Placeholder 2"/>
          <p:cNvSpPr>
            <a:spLocks noGrp="1"/>
          </p:cNvSpPr>
          <p:nvPr>
            <p:ph idx="1"/>
          </p:nvPr>
        </p:nvSpPr>
        <p:spPr/>
        <p:txBody>
          <a:bodyPr>
            <a:normAutofit/>
          </a:bodyPr>
          <a:lstStyle/>
          <a:p>
            <a:r>
              <a:rPr lang="en-US" dirty="0" smtClean="0">
                <a:latin typeface="+mj-lt"/>
              </a:rPr>
              <a:t>Multiple other laws and regulations may affect a procurement action (including but not limited to):</a:t>
            </a:r>
          </a:p>
          <a:p>
            <a:pPr lvl="1"/>
            <a:r>
              <a:rPr lang="en-US" dirty="0" smtClean="0">
                <a:latin typeface="+mj-lt"/>
              </a:rPr>
              <a:t>Local laws and ordinances</a:t>
            </a:r>
          </a:p>
          <a:p>
            <a:pPr lvl="1"/>
            <a:r>
              <a:rPr lang="en-US" dirty="0" smtClean="0">
                <a:latin typeface="+mj-lt"/>
              </a:rPr>
              <a:t>Fire and safety regulations</a:t>
            </a:r>
          </a:p>
          <a:p>
            <a:pPr lvl="1"/>
            <a:r>
              <a:rPr lang="en-US" dirty="0" smtClean="0">
                <a:latin typeface="+mj-lt"/>
              </a:rPr>
              <a:t>Requirement for business license</a:t>
            </a:r>
          </a:p>
          <a:p>
            <a:pPr lvl="1"/>
            <a:r>
              <a:rPr lang="en-US" dirty="0" smtClean="0">
                <a:latin typeface="+mj-lt"/>
              </a:rPr>
              <a:t>State laws (Vendor Disclosure, Immigration laws, and Statewide RFP database)</a:t>
            </a:r>
          </a:p>
          <a:p>
            <a:pPr lvl="1"/>
            <a:r>
              <a:rPr lang="en-US" dirty="0" smtClean="0">
                <a:latin typeface="+mj-lt"/>
              </a:rPr>
              <a:t>IRS Regulations</a:t>
            </a:r>
          </a:p>
          <a:p>
            <a:pPr lvl="1"/>
            <a:r>
              <a:rPr lang="en-US" dirty="0" smtClean="0">
                <a:latin typeface="+mj-lt"/>
              </a:rPr>
              <a:t>INS regulations</a:t>
            </a:r>
          </a:p>
        </p:txBody>
      </p:sp>
    </p:spTree>
    <p:extLst>
      <p:ext uri="{BB962C8B-B14F-4D97-AF65-F5344CB8AC3E}">
        <p14:creationId xmlns:p14="http://schemas.microsoft.com/office/powerpoint/2010/main" val="3073032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Contracts</a:t>
            </a:r>
            <a:endParaRPr lang="en-US" dirty="0"/>
          </a:p>
        </p:txBody>
      </p:sp>
      <p:sp>
        <p:nvSpPr>
          <p:cNvPr id="3" name="Content Placeholder 2"/>
          <p:cNvSpPr>
            <a:spLocks noGrp="1"/>
          </p:cNvSpPr>
          <p:nvPr>
            <p:ph idx="1"/>
          </p:nvPr>
        </p:nvSpPr>
        <p:spPr/>
        <p:txBody>
          <a:bodyPr/>
          <a:lstStyle/>
          <a:p>
            <a:r>
              <a:rPr lang="en-US" dirty="0" smtClean="0"/>
              <a:t>An Introduction to Contracts</a:t>
            </a:r>
            <a:endParaRPr lang="en-US" dirty="0"/>
          </a:p>
          <a:p>
            <a:pPr marL="0" indent="0">
              <a:buNone/>
            </a:pPr>
            <a:endParaRPr lang="en-US" dirty="0"/>
          </a:p>
          <a:p>
            <a:r>
              <a:rPr lang="en-US" dirty="0"/>
              <a:t>General Guidelines for Contract Review</a:t>
            </a:r>
          </a:p>
          <a:p>
            <a:endParaRPr lang="en-US" dirty="0"/>
          </a:p>
          <a:p>
            <a:r>
              <a:rPr lang="en-US" dirty="0"/>
              <a:t>Dealing with Difficult People</a:t>
            </a:r>
          </a:p>
          <a:p>
            <a:endParaRPr lang="en-US" dirty="0"/>
          </a:p>
          <a:p>
            <a:r>
              <a:rPr lang="en-US" dirty="0"/>
              <a:t>Common Issues in Higher Education Contracts</a:t>
            </a:r>
          </a:p>
          <a:p>
            <a:pPr marL="137160" indent="0">
              <a:buNone/>
            </a:pPr>
            <a:endParaRPr lang="en-US" dirty="0"/>
          </a:p>
        </p:txBody>
      </p:sp>
    </p:spTree>
    <p:extLst>
      <p:ext uri="{BB962C8B-B14F-4D97-AF65-F5344CB8AC3E}">
        <p14:creationId xmlns:p14="http://schemas.microsoft.com/office/powerpoint/2010/main" val="32632704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Contract?</a:t>
            </a:r>
            <a:endParaRPr lang="en-US" dirty="0"/>
          </a:p>
        </p:txBody>
      </p:sp>
      <p:sp>
        <p:nvSpPr>
          <p:cNvPr id="3" name="Content Placeholder 2"/>
          <p:cNvSpPr>
            <a:spLocks noGrp="1"/>
          </p:cNvSpPr>
          <p:nvPr>
            <p:ph idx="1"/>
          </p:nvPr>
        </p:nvSpPr>
        <p:spPr/>
        <p:txBody>
          <a:bodyPr/>
          <a:lstStyle/>
          <a:p>
            <a:r>
              <a:rPr lang="en-US" b="1" dirty="0"/>
              <a:t>An Agreement: </a:t>
            </a:r>
          </a:p>
          <a:p>
            <a:pPr lvl="1"/>
            <a:r>
              <a:rPr lang="en-US" dirty="0"/>
              <a:t>A “meeting of the minds” demonstrating understanding and acceptance or reciprocal legal rights and duties</a:t>
            </a:r>
          </a:p>
          <a:p>
            <a:pPr marL="0" indent="0">
              <a:buNone/>
            </a:pPr>
            <a:endParaRPr lang="en-US" dirty="0"/>
          </a:p>
          <a:p>
            <a:r>
              <a:rPr lang="en-US" b="1" dirty="0"/>
              <a:t>A Contract:</a:t>
            </a:r>
          </a:p>
          <a:p>
            <a:pPr lvl="1"/>
            <a:r>
              <a:rPr lang="en-US" dirty="0"/>
              <a:t> An Agreement creating obligation enforceable by law</a:t>
            </a:r>
          </a:p>
          <a:p>
            <a:pPr lvl="2"/>
            <a:r>
              <a:rPr lang="en-US" sz="2000" dirty="0"/>
              <a:t>Mutual Assent</a:t>
            </a:r>
          </a:p>
          <a:p>
            <a:pPr lvl="2"/>
            <a:r>
              <a:rPr lang="en-US" sz="2000" dirty="0"/>
              <a:t>Consideration </a:t>
            </a:r>
          </a:p>
          <a:p>
            <a:pPr lvl="2"/>
            <a:r>
              <a:rPr lang="en-US" sz="2000" dirty="0"/>
              <a:t>Capacity </a:t>
            </a:r>
          </a:p>
          <a:p>
            <a:pPr lvl="2"/>
            <a:r>
              <a:rPr lang="en-US" sz="2000" dirty="0"/>
              <a:t>Legality</a:t>
            </a:r>
          </a:p>
          <a:p>
            <a:endParaRPr lang="en-US" dirty="0"/>
          </a:p>
        </p:txBody>
      </p:sp>
    </p:spTree>
    <p:extLst>
      <p:ext uri="{BB962C8B-B14F-4D97-AF65-F5344CB8AC3E}">
        <p14:creationId xmlns:p14="http://schemas.microsoft.com/office/powerpoint/2010/main" val="35721627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Contract?</a:t>
            </a:r>
            <a:endParaRPr lang="en-US" dirty="0"/>
          </a:p>
        </p:txBody>
      </p:sp>
      <p:sp>
        <p:nvSpPr>
          <p:cNvPr id="3" name="Content Placeholder 2"/>
          <p:cNvSpPr>
            <a:spLocks noGrp="1"/>
          </p:cNvSpPr>
          <p:nvPr>
            <p:ph idx="1"/>
          </p:nvPr>
        </p:nvSpPr>
        <p:spPr/>
        <p:txBody>
          <a:bodyPr/>
          <a:lstStyle/>
          <a:p>
            <a:r>
              <a:rPr lang="en-US" b="1" dirty="0"/>
              <a:t>Mutual Assent:</a:t>
            </a:r>
          </a:p>
          <a:p>
            <a:pPr lvl="1"/>
            <a:r>
              <a:rPr lang="en-US" sz="2000" dirty="0"/>
              <a:t>Is an agreement by both parties to a contract.</a:t>
            </a:r>
          </a:p>
          <a:p>
            <a:pPr lvl="1"/>
            <a:r>
              <a:rPr lang="en-US" sz="2000" dirty="0"/>
              <a:t>Mutual assent must be proven objectively, and is often established by showing an Offer and Acceptance</a:t>
            </a:r>
          </a:p>
          <a:p>
            <a:pPr lvl="2"/>
            <a:r>
              <a:rPr lang="en-US" sz="1800" dirty="0"/>
              <a:t>Offer - A promise to do or refrain from doing some specified thing in the future. </a:t>
            </a:r>
          </a:p>
          <a:p>
            <a:pPr lvl="3"/>
            <a:r>
              <a:rPr lang="en-US" sz="1400" dirty="0"/>
              <a:t>Be careful,  and make sure you don’t  lead the vendor to believe that you’ve created a contract via email. </a:t>
            </a:r>
          </a:p>
          <a:p>
            <a:pPr lvl="3"/>
            <a:r>
              <a:rPr lang="en-US" sz="1400" dirty="0"/>
              <a:t>Make sure that you communicate signature authority rules to the vendor and internal staff. </a:t>
            </a:r>
            <a:endParaRPr lang="en-US" sz="1800" dirty="0"/>
          </a:p>
          <a:p>
            <a:pPr lvl="2"/>
            <a:r>
              <a:rPr lang="en-US" sz="1800" dirty="0"/>
              <a:t>Acceptance – The offeree’s total assent to the terms of the offer. (Cannot alter term of offer to be considered acceptance). </a:t>
            </a:r>
          </a:p>
          <a:p>
            <a:pPr lvl="1"/>
            <a:r>
              <a:rPr lang="en-US" sz="2000" dirty="0"/>
              <a:t>There must be a meeting of the minds of all the parties to a contract, in the same sense and with the same meaning. </a:t>
            </a:r>
          </a:p>
          <a:p>
            <a:endParaRPr lang="en-US" dirty="0"/>
          </a:p>
        </p:txBody>
      </p:sp>
    </p:spTree>
    <p:extLst>
      <p:ext uri="{BB962C8B-B14F-4D97-AF65-F5344CB8AC3E}">
        <p14:creationId xmlns:p14="http://schemas.microsoft.com/office/powerpoint/2010/main" val="37620774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Contract?</a:t>
            </a:r>
            <a:endParaRPr lang="en-US" dirty="0"/>
          </a:p>
        </p:txBody>
      </p:sp>
      <p:sp>
        <p:nvSpPr>
          <p:cNvPr id="3" name="Content Placeholder 2"/>
          <p:cNvSpPr>
            <a:spLocks noGrp="1"/>
          </p:cNvSpPr>
          <p:nvPr>
            <p:ph idx="1"/>
          </p:nvPr>
        </p:nvSpPr>
        <p:spPr/>
        <p:txBody>
          <a:bodyPr/>
          <a:lstStyle/>
          <a:p>
            <a:r>
              <a:rPr lang="en-US" b="1" dirty="0"/>
              <a:t>Consideration:</a:t>
            </a:r>
          </a:p>
          <a:p>
            <a:pPr lvl="1"/>
            <a:r>
              <a:rPr lang="en-US" dirty="0"/>
              <a:t>Something (such as an act or a return promise) bargained for and received by promisor from a promise; that which motivates a person to do something </a:t>
            </a:r>
          </a:p>
          <a:p>
            <a:pPr lvl="2"/>
            <a:r>
              <a:rPr lang="en-US" dirty="0"/>
              <a:t>Consideration doesn’t have to always be money. </a:t>
            </a:r>
          </a:p>
          <a:p>
            <a:pPr lvl="3"/>
            <a:r>
              <a:rPr lang="en-US" dirty="0"/>
              <a:t>Non Disclosure Agreements</a:t>
            </a:r>
          </a:p>
          <a:p>
            <a:pPr lvl="3"/>
            <a:r>
              <a:rPr lang="en-US" dirty="0"/>
              <a:t>Memorandum of Understandings</a:t>
            </a:r>
          </a:p>
          <a:p>
            <a:pPr lvl="3"/>
            <a:r>
              <a:rPr lang="en-US" dirty="0"/>
              <a:t>Affiliation Agreements</a:t>
            </a:r>
          </a:p>
          <a:p>
            <a:endParaRPr lang="en-US" dirty="0"/>
          </a:p>
        </p:txBody>
      </p:sp>
    </p:spTree>
    <p:extLst>
      <p:ext uri="{BB962C8B-B14F-4D97-AF65-F5344CB8AC3E}">
        <p14:creationId xmlns:p14="http://schemas.microsoft.com/office/powerpoint/2010/main" val="19086328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Contract?</a:t>
            </a:r>
            <a:endParaRPr lang="en-US" dirty="0"/>
          </a:p>
        </p:txBody>
      </p:sp>
      <p:sp>
        <p:nvSpPr>
          <p:cNvPr id="3" name="Content Placeholder 2"/>
          <p:cNvSpPr>
            <a:spLocks noGrp="1"/>
          </p:cNvSpPr>
          <p:nvPr>
            <p:ph idx="1"/>
          </p:nvPr>
        </p:nvSpPr>
        <p:spPr/>
        <p:txBody>
          <a:bodyPr/>
          <a:lstStyle/>
          <a:p>
            <a:r>
              <a:rPr lang="en-US" b="1" dirty="0"/>
              <a:t>Capacity:</a:t>
            </a:r>
            <a:endParaRPr lang="en-US" dirty="0"/>
          </a:p>
          <a:p>
            <a:pPr lvl="1"/>
            <a:r>
              <a:rPr lang="en-US" dirty="0"/>
              <a:t>When it comes to legally binding agreements, certain people are always considered to lack the legal ability (or "capacity") to contract.</a:t>
            </a:r>
          </a:p>
          <a:p>
            <a:pPr lvl="1"/>
            <a:endParaRPr lang="en-US" dirty="0"/>
          </a:p>
          <a:p>
            <a:r>
              <a:rPr lang="en-US" b="1" dirty="0"/>
              <a:t>Legality:</a:t>
            </a:r>
          </a:p>
          <a:p>
            <a:pPr lvl="1"/>
            <a:r>
              <a:rPr lang="en-US" dirty="0"/>
              <a:t>Any agreement to violate the law and any agreement forbidden by law is void. An illegal agreement cannot be a contract. "Illegal contract" is a contradiction in terms. </a:t>
            </a:r>
          </a:p>
          <a:p>
            <a:endParaRPr lang="en-US" dirty="0"/>
          </a:p>
        </p:txBody>
      </p:sp>
    </p:spTree>
    <p:extLst>
      <p:ext uri="{BB962C8B-B14F-4D97-AF65-F5344CB8AC3E}">
        <p14:creationId xmlns:p14="http://schemas.microsoft.com/office/powerpoint/2010/main" val="16038826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Procurement in a Public Institution</a:t>
            </a:r>
            <a:endParaRPr lang="en-US" dirty="0"/>
          </a:p>
        </p:txBody>
      </p:sp>
      <p:sp>
        <p:nvSpPr>
          <p:cNvPr id="4" name="Content Placeholder 3"/>
          <p:cNvSpPr>
            <a:spLocks noGrp="1"/>
          </p:cNvSpPr>
          <p:nvPr>
            <p:ph idx="1"/>
          </p:nvPr>
        </p:nvSpPr>
        <p:spPr/>
        <p:txBody>
          <a:bodyPr/>
          <a:lstStyle/>
          <a:p>
            <a:r>
              <a:rPr lang="en-US" dirty="0" smtClean="0">
                <a:latin typeface="+mj-lt"/>
              </a:rPr>
              <a:t>Process must be:</a:t>
            </a:r>
          </a:p>
          <a:p>
            <a:pPr lvl="1"/>
            <a:r>
              <a:rPr lang="en-US" dirty="0" smtClean="0">
                <a:latin typeface="+mj-lt"/>
              </a:rPr>
              <a:t>Open/Accessible/Transparent</a:t>
            </a:r>
          </a:p>
          <a:p>
            <a:pPr lvl="1"/>
            <a:r>
              <a:rPr lang="en-US" dirty="0" smtClean="0">
                <a:latin typeface="+mj-lt"/>
              </a:rPr>
              <a:t>Fair</a:t>
            </a:r>
            <a:endParaRPr lang="en-US" dirty="0" smtClean="0">
              <a:latin typeface="+mj-lt"/>
            </a:endParaRPr>
          </a:p>
          <a:p>
            <a:pPr lvl="1"/>
            <a:r>
              <a:rPr lang="en-US" dirty="0" smtClean="0">
                <a:latin typeface="+mj-lt"/>
              </a:rPr>
              <a:t>Conducted using good </a:t>
            </a:r>
            <a:r>
              <a:rPr lang="en-US" dirty="0">
                <a:latin typeface="+mj-lt"/>
              </a:rPr>
              <a:t>b</a:t>
            </a:r>
            <a:r>
              <a:rPr lang="en-US" dirty="0" smtClean="0">
                <a:latin typeface="+mj-lt"/>
              </a:rPr>
              <a:t>usiness </a:t>
            </a:r>
            <a:r>
              <a:rPr lang="en-US" dirty="0">
                <a:latin typeface="+mj-lt"/>
              </a:rPr>
              <a:t>p</a:t>
            </a:r>
            <a:r>
              <a:rPr lang="en-US" dirty="0" smtClean="0">
                <a:latin typeface="+mj-lt"/>
              </a:rPr>
              <a:t>ractices</a:t>
            </a:r>
          </a:p>
          <a:p>
            <a:pPr lvl="1"/>
            <a:r>
              <a:rPr lang="en-US" dirty="0" smtClean="0">
                <a:latin typeface="+mj-lt"/>
              </a:rPr>
              <a:t>Subject </a:t>
            </a:r>
            <a:r>
              <a:rPr lang="en-US" dirty="0" smtClean="0">
                <a:latin typeface="+mj-lt"/>
              </a:rPr>
              <a:t>to numerous laws and regulations</a:t>
            </a:r>
          </a:p>
          <a:p>
            <a:pPr lvl="1"/>
            <a:endParaRPr lang="en-US" dirty="0" smtClean="0">
              <a:latin typeface="+mj-lt"/>
            </a:endParaRPr>
          </a:p>
          <a:p>
            <a:pPr marL="585216" lvl="1" indent="0">
              <a:buNone/>
            </a:pPr>
            <a:endParaRPr lang="en-US" dirty="0">
              <a:latin typeface="+mj-lt"/>
            </a:endParaRPr>
          </a:p>
          <a:p>
            <a:pPr lvl="1"/>
            <a:endParaRPr lang="en-US" dirty="0">
              <a:latin typeface="+mj-lt"/>
            </a:endParaRPr>
          </a:p>
        </p:txBody>
      </p:sp>
    </p:spTree>
    <p:extLst>
      <p:ext uri="{BB962C8B-B14F-4D97-AF65-F5344CB8AC3E}">
        <p14:creationId xmlns:p14="http://schemas.microsoft.com/office/powerpoint/2010/main" val="876795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What Happens When Something Goes Wrong? </a:t>
            </a:r>
            <a:endParaRPr lang="en-US"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sz="3400" b="1" dirty="0"/>
              <a:t>Breach </a:t>
            </a:r>
          </a:p>
          <a:p>
            <a:pPr lvl="1"/>
            <a:r>
              <a:rPr lang="en-US" dirty="0"/>
              <a:t>Violating the terms of a contract is known as a “breach”. </a:t>
            </a:r>
          </a:p>
          <a:p>
            <a:pPr lvl="1"/>
            <a:r>
              <a:rPr lang="en-US" dirty="0"/>
              <a:t>Remedies for breach vary dramatically depending on the nature of the breach and the type of transaction. </a:t>
            </a:r>
          </a:p>
          <a:p>
            <a:pPr lvl="2"/>
            <a:r>
              <a:rPr lang="en-US" dirty="0"/>
              <a:t>Possibly no remedy at all, if there are no damages</a:t>
            </a:r>
          </a:p>
          <a:p>
            <a:pPr lvl="2"/>
            <a:r>
              <a:rPr lang="en-US" dirty="0"/>
              <a:t>Injunction</a:t>
            </a:r>
          </a:p>
          <a:p>
            <a:pPr lvl="2"/>
            <a:r>
              <a:rPr lang="en-US" dirty="0"/>
              <a:t>Monetary</a:t>
            </a:r>
          </a:p>
          <a:p>
            <a:pPr lvl="2"/>
            <a:r>
              <a:rPr lang="en-US" dirty="0"/>
              <a:t>Punitive</a:t>
            </a:r>
          </a:p>
          <a:p>
            <a:pPr lvl="2"/>
            <a:r>
              <a:rPr lang="en-US" dirty="0"/>
              <a:t>Nominal</a:t>
            </a:r>
          </a:p>
          <a:p>
            <a:pPr lvl="1"/>
            <a:r>
              <a:rPr lang="en-US" dirty="0"/>
              <a:t>People are prone to being “positive thinkers.” They assume that the deal will always go right. Keep that in mind when dealing with professors and other stakeholders. </a:t>
            </a:r>
          </a:p>
          <a:p>
            <a:endParaRPr lang="en-US" dirty="0"/>
          </a:p>
        </p:txBody>
      </p:sp>
    </p:spTree>
    <p:extLst>
      <p:ext uri="{BB962C8B-B14F-4D97-AF65-F5344CB8AC3E}">
        <p14:creationId xmlns:p14="http://schemas.microsoft.com/office/powerpoint/2010/main" val="9593394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Guidelines</a:t>
            </a:r>
            <a:endParaRPr lang="en-US" dirty="0"/>
          </a:p>
        </p:txBody>
      </p:sp>
      <p:sp>
        <p:nvSpPr>
          <p:cNvPr id="3" name="Content Placeholder 2"/>
          <p:cNvSpPr>
            <a:spLocks noGrp="1"/>
          </p:cNvSpPr>
          <p:nvPr>
            <p:ph idx="1"/>
          </p:nvPr>
        </p:nvSpPr>
        <p:spPr/>
        <p:txBody>
          <a:bodyPr/>
          <a:lstStyle/>
          <a:p>
            <a:r>
              <a:rPr lang="en-US" b="1" dirty="0"/>
              <a:t>Internal Departmental Review</a:t>
            </a:r>
          </a:p>
          <a:p>
            <a:endParaRPr lang="en-US" sz="2000" dirty="0"/>
          </a:p>
          <a:p>
            <a:r>
              <a:rPr lang="en-US" b="1" dirty="0"/>
              <a:t>Determine Contract Signature Authority</a:t>
            </a:r>
          </a:p>
          <a:p>
            <a:pPr marL="0" indent="0">
              <a:buNone/>
            </a:pPr>
            <a:endParaRPr lang="en-US" sz="2000" dirty="0"/>
          </a:p>
          <a:p>
            <a:r>
              <a:rPr lang="en-US" b="1" dirty="0"/>
              <a:t>Final Contract Review and Negotiation  </a:t>
            </a:r>
          </a:p>
          <a:p>
            <a:endParaRPr lang="en-US" dirty="0"/>
          </a:p>
        </p:txBody>
      </p:sp>
    </p:spTree>
    <p:extLst>
      <p:ext uri="{BB962C8B-B14F-4D97-AF65-F5344CB8AC3E}">
        <p14:creationId xmlns:p14="http://schemas.microsoft.com/office/powerpoint/2010/main" val="23675068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Guidelines</a:t>
            </a:r>
            <a:endParaRPr lang="en-US" dirty="0"/>
          </a:p>
        </p:txBody>
      </p:sp>
      <p:sp>
        <p:nvSpPr>
          <p:cNvPr id="3" name="Content Placeholder 2"/>
          <p:cNvSpPr>
            <a:spLocks noGrp="1"/>
          </p:cNvSpPr>
          <p:nvPr>
            <p:ph idx="1"/>
          </p:nvPr>
        </p:nvSpPr>
        <p:spPr/>
        <p:txBody>
          <a:bodyPr/>
          <a:lstStyle/>
          <a:p>
            <a:pPr marL="0" indent="0">
              <a:buNone/>
            </a:pPr>
            <a:r>
              <a:rPr lang="en-US" b="1" dirty="0"/>
              <a:t>Internal Departmental Review</a:t>
            </a:r>
          </a:p>
          <a:p>
            <a:pPr lvl="1"/>
            <a:r>
              <a:rPr lang="en-US" dirty="0"/>
              <a:t>Is it in the best interest of the University?</a:t>
            </a:r>
          </a:p>
          <a:p>
            <a:pPr lvl="1"/>
            <a:r>
              <a:rPr lang="en-US" dirty="0"/>
              <a:t>Is it a sound business decision? </a:t>
            </a:r>
          </a:p>
          <a:p>
            <a:pPr lvl="1"/>
            <a:r>
              <a:rPr lang="en-US" dirty="0"/>
              <a:t>Does the University have an existing contract? </a:t>
            </a:r>
          </a:p>
          <a:p>
            <a:pPr lvl="1"/>
            <a:r>
              <a:rPr lang="en-US" dirty="0"/>
              <a:t>Can we do what the contract obligates us to do? </a:t>
            </a:r>
          </a:p>
          <a:p>
            <a:pPr lvl="1"/>
            <a:r>
              <a:rPr lang="en-US" dirty="0"/>
              <a:t>Does the contract accurately reflect what was negotiated for? </a:t>
            </a:r>
          </a:p>
          <a:p>
            <a:endParaRPr lang="en-US" dirty="0"/>
          </a:p>
        </p:txBody>
      </p:sp>
    </p:spTree>
    <p:extLst>
      <p:ext uri="{BB962C8B-B14F-4D97-AF65-F5344CB8AC3E}">
        <p14:creationId xmlns:p14="http://schemas.microsoft.com/office/powerpoint/2010/main" val="27378986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Guidelines </a:t>
            </a:r>
            <a:endParaRPr lang="en-US" dirty="0"/>
          </a:p>
        </p:txBody>
      </p:sp>
      <p:sp>
        <p:nvSpPr>
          <p:cNvPr id="3" name="Content Placeholder 2"/>
          <p:cNvSpPr>
            <a:spLocks noGrp="1"/>
          </p:cNvSpPr>
          <p:nvPr>
            <p:ph idx="1"/>
          </p:nvPr>
        </p:nvSpPr>
        <p:spPr/>
        <p:txBody>
          <a:bodyPr/>
          <a:lstStyle/>
          <a:p>
            <a:pPr marL="0" indent="0">
              <a:buNone/>
            </a:pPr>
            <a:r>
              <a:rPr lang="en-US" b="1" dirty="0"/>
              <a:t>Determine Contract Signature Authority</a:t>
            </a:r>
          </a:p>
          <a:p>
            <a:pPr lvl="1"/>
            <a:r>
              <a:rPr lang="en-US" dirty="0"/>
              <a:t>For the protection of AU and its employees, contract signature authority is extremely limited</a:t>
            </a:r>
            <a:r>
              <a:rPr lang="en-US" dirty="0" smtClean="0"/>
              <a:t>.</a:t>
            </a:r>
          </a:p>
          <a:p>
            <a:pPr lvl="1"/>
            <a:r>
              <a:rPr lang="en-US" dirty="0" smtClean="0"/>
              <a:t>Only </a:t>
            </a:r>
            <a:r>
              <a:rPr lang="en-US" dirty="0"/>
              <a:t>certain people have legal authority to bind their institution.</a:t>
            </a:r>
          </a:p>
          <a:p>
            <a:pPr lvl="1"/>
            <a:r>
              <a:rPr lang="en-US" dirty="0"/>
              <a:t>Never assume that someone has authority to sign</a:t>
            </a:r>
            <a:r>
              <a:rPr lang="en-US" dirty="0" smtClean="0"/>
              <a:t>.</a:t>
            </a:r>
          </a:p>
          <a:p>
            <a:pPr marL="585216" lvl="1" indent="0">
              <a:buNone/>
            </a:pPr>
            <a:endParaRPr lang="en-US" i="1" dirty="0">
              <a:solidFill>
                <a:srgbClr val="FF0000"/>
              </a:solidFill>
            </a:endParaRPr>
          </a:p>
          <a:p>
            <a:pPr marL="0" indent="0" algn="ctr">
              <a:buNone/>
            </a:pPr>
            <a:r>
              <a:rPr lang="en-US" dirty="0">
                <a:solidFill>
                  <a:srgbClr val="FF0000"/>
                </a:solidFill>
                <a:hlinkClick r:id="rId3"/>
              </a:rPr>
              <a:t>Auburn University Contract Signature Authority </a:t>
            </a:r>
            <a:r>
              <a:rPr lang="en-US" dirty="0" smtClean="0">
                <a:solidFill>
                  <a:srgbClr val="FF0000"/>
                </a:solidFill>
                <a:hlinkClick r:id="rId3"/>
              </a:rPr>
              <a:t>Policy</a:t>
            </a:r>
            <a:endParaRPr lang="en-US" dirty="0" smtClean="0">
              <a:solidFill>
                <a:srgbClr val="FF0000"/>
              </a:solidFill>
            </a:endParaRPr>
          </a:p>
          <a:p>
            <a:pPr marL="0" indent="0" algn="ctr">
              <a:buNone/>
            </a:pPr>
            <a:endParaRPr lang="en-US" dirty="0" smtClean="0">
              <a:solidFill>
                <a:srgbClr val="FF0000"/>
              </a:solidFill>
              <a:hlinkClick r:id="rId4"/>
            </a:endParaRPr>
          </a:p>
          <a:p>
            <a:pPr marL="0" indent="0" algn="ctr">
              <a:buNone/>
            </a:pPr>
            <a:r>
              <a:rPr lang="en-US" dirty="0" smtClean="0">
                <a:solidFill>
                  <a:srgbClr val="FF0000"/>
                </a:solidFill>
                <a:hlinkClick r:id="rId4"/>
              </a:rPr>
              <a:t>Auburn University Spending Policies and Procedures</a:t>
            </a:r>
            <a:endParaRPr lang="en-US" dirty="0">
              <a:solidFill>
                <a:srgbClr val="FF0000"/>
              </a:solidFill>
            </a:endParaRPr>
          </a:p>
          <a:p>
            <a:pPr lvl="1"/>
            <a:endParaRPr lang="en-US" dirty="0" smtClean="0"/>
          </a:p>
          <a:p>
            <a:pPr lvl="1"/>
            <a:endParaRPr lang="en-US" dirty="0"/>
          </a:p>
        </p:txBody>
      </p:sp>
    </p:spTree>
    <p:extLst>
      <p:ext uri="{BB962C8B-B14F-4D97-AF65-F5344CB8AC3E}">
        <p14:creationId xmlns:p14="http://schemas.microsoft.com/office/powerpoint/2010/main" val="3517194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Georgia" panose="02040502050405020303" pitchFamily="18" charset="0"/>
              </a:rPr>
              <a:t>General </a:t>
            </a:r>
            <a:r>
              <a:rPr lang="en-US" sz="3600" dirty="0" err="1" smtClean="0">
                <a:latin typeface="Georgia" panose="02040502050405020303" pitchFamily="18" charset="0"/>
              </a:rPr>
              <a:t>Guidlines</a:t>
            </a:r>
            <a:endParaRPr lang="en-US" sz="3600" dirty="0">
              <a:latin typeface="Georgia" panose="02040502050405020303" pitchFamily="18" charset="0"/>
            </a:endParaRPr>
          </a:p>
        </p:txBody>
      </p:sp>
      <p:sp>
        <p:nvSpPr>
          <p:cNvPr id="3" name="Content Placeholder 2"/>
          <p:cNvSpPr>
            <a:spLocks noGrp="1"/>
          </p:cNvSpPr>
          <p:nvPr>
            <p:ph idx="1"/>
          </p:nvPr>
        </p:nvSpPr>
        <p:spPr/>
        <p:txBody>
          <a:bodyPr/>
          <a:lstStyle/>
          <a:p>
            <a:pPr marL="137160" indent="0">
              <a:buNone/>
            </a:pPr>
            <a:r>
              <a:rPr lang="en-US" sz="2400" smtClean="0">
                <a:effectLst/>
                <a:latin typeface="Georgia" panose="02040502050405020303" pitchFamily="18" charset="0"/>
              </a:rPr>
              <a:t>If </a:t>
            </a:r>
            <a:r>
              <a:rPr lang="en-US" sz="2400" dirty="0" smtClean="0">
                <a:effectLst/>
                <a:latin typeface="Georgia" panose="02040502050405020303" pitchFamily="18" charset="0"/>
              </a:rPr>
              <a:t>you have any questions about contracts please contact Auburn University Contract Officers Tyler Adams </a:t>
            </a:r>
            <a:r>
              <a:rPr lang="en-US" sz="2400" dirty="0" smtClean="0">
                <a:effectLst/>
                <a:latin typeface="Georgia" panose="02040502050405020303" pitchFamily="18" charset="0"/>
                <a:hlinkClick r:id="rId3"/>
              </a:rPr>
              <a:t>adamstj@auburn.edu</a:t>
            </a:r>
            <a:r>
              <a:rPr lang="en-US" sz="2400" dirty="0" smtClean="0">
                <a:effectLst/>
                <a:latin typeface="Georgia" panose="02040502050405020303" pitchFamily="18" charset="0"/>
              </a:rPr>
              <a:t> or Courtney Raville </a:t>
            </a:r>
            <a:r>
              <a:rPr lang="en-US" sz="2400" dirty="0" smtClean="0">
                <a:effectLst/>
                <a:latin typeface="Georgia" panose="02040502050405020303" pitchFamily="18" charset="0"/>
                <a:hlinkClick r:id="rId4"/>
              </a:rPr>
              <a:t>car0046@auburn.edu</a:t>
            </a:r>
            <a:r>
              <a:rPr lang="en-US" sz="2400" dirty="0" smtClean="0">
                <a:effectLst/>
                <a:latin typeface="Georgia" panose="02040502050405020303" pitchFamily="18" charset="0"/>
              </a:rPr>
              <a:t> </a:t>
            </a:r>
            <a:endParaRPr lang="en-US" sz="2400" dirty="0">
              <a:effectLst/>
              <a:latin typeface="Georgia" panose="02040502050405020303" pitchFamily="18" charset="0"/>
            </a:endParaRPr>
          </a:p>
        </p:txBody>
      </p:sp>
    </p:spTree>
    <p:extLst>
      <p:ext uri="{BB962C8B-B14F-4D97-AF65-F5344CB8AC3E}">
        <p14:creationId xmlns:p14="http://schemas.microsoft.com/office/powerpoint/2010/main" val="17005628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Guidelines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a:t>Final Contract Review and </a:t>
            </a:r>
            <a:r>
              <a:rPr lang="en-US" b="1" dirty="0" smtClean="0"/>
              <a:t>Negotiation (PPS) </a:t>
            </a:r>
            <a:endParaRPr lang="en-US" b="1" dirty="0"/>
          </a:p>
          <a:p>
            <a:pPr lvl="1"/>
            <a:r>
              <a:rPr lang="en-US" dirty="0"/>
              <a:t>Make sure the contract has received all appropriate internal review and approvals. </a:t>
            </a:r>
          </a:p>
          <a:p>
            <a:pPr lvl="1"/>
            <a:r>
              <a:rPr lang="en-US" dirty="0"/>
              <a:t>Make the necessary minimum changes and move on.</a:t>
            </a:r>
          </a:p>
          <a:p>
            <a:pPr lvl="2"/>
            <a:r>
              <a:rPr lang="en-US" dirty="0"/>
              <a:t>Attorneys are prone to negotiation theater . . . I'm definitely guilty of this and it undoubtedly makes my job more </a:t>
            </a:r>
            <a:r>
              <a:rPr lang="en-US" dirty="0" smtClean="0"/>
              <a:t>difficult at times.</a:t>
            </a:r>
            <a:endParaRPr lang="en-US" dirty="0"/>
          </a:p>
          <a:p>
            <a:pPr lvl="1"/>
            <a:r>
              <a:rPr lang="en-US" dirty="0"/>
              <a:t>Try and limit your communication with the vendor to emails. </a:t>
            </a:r>
          </a:p>
          <a:p>
            <a:pPr lvl="2"/>
            <a:r>
              <a:rPr lang="en-US" dirty="0"/>
              <a:t>Be direct </a:t>
            </a:r>
          </a:p>
          <a:p>
            <a:pPr lvl="2"/>
            <a:r>
              <a:rPr lang="en-US" dirty="0"/>
              <a:t>Provide explanations for ALL proposed revisions. </a:t>
            </a:r>
          </a:p>
          <a:p>
            <a:pPr lvl="2"/>
            <a:r>
              <a:rPr lang="en-US" dirty="0"/>
              <a:t>Always be prepared with alternative solutions. </a:t>
            </a:r>
          </a:p>
          <a:p>
            <a:endParaRPr lang="en-US" dirty="0"/>
          </a:p>
        </p:txBody>
      </p:sp>
    </p:spTree>
    <p:extLst>
      <p:ext uri="{BB962C8B-B14F-4D97-AF65-F5344CB8AC3E}">
        <p14:creationId xmlns:p14="http://schemas.microsoft.com/office/powerpoint/2010/main" val="34702159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Dealing with difficult people </a:t>
            </a: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1583" y="1600200"/>
            <a:ext cx="8180833" cy="470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31139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Dealing with difficult people</a:t>
            </a:r>
            <a:endParaRPr lang="en-US" dirty="0"/>
          </a:p>
        </p:txBody>
      </p:sp>
      <p:sp>
        <p:nvSpPr>
          <p:cNvPr id="3" name="Content Placeholder 2"/>
          <p:cNvSpPr>
            <a:spLocks noGrp="1"/>
          </p:cNvSpPr>
          <p:nvPr>
            <p:ph idx="1"/>
          </p:nvPr>
        </p:nvSpPr>
        <p:spPr/>
        <p:txBody>
          <a:bodyPr/>
          <a:lstStyle/>
          <a:p>
            <a:r>
              <a:rPr lang="en-US" b="1" dirty="0"/>
              <a:t>How do I Respond?</a:t>
            </a:r>
          </a:p>
          <a:p>
            <a:endParaRPr lang="en-US" b="1" dirty="0"/>
          </a:p>
          <a:p>
            <a:r>
              <a:rPr lang="en-US" b="1" dirty="0"/>
              <a:t>Send them a “BIFF”</a:t>
            </a:r>
          </a:p>
          <a:p>
            <a:pPr lvl="1"/>
            <a:r>
              <a:rPr lang="en-US" b="1" dirty="0"/>
              <a:t>Brief</a:t>
            </a:r>
          </a:p>
          <a:p>
            <a:pPr lvl="1"/>
            <a:r>
              <a:rPr lang="en-US" b="1" dirty="0"/>
              <a:t>Informative </a:t>
            </a:r>
          </a:p>
          <a:p>
            <a:pPr lvl="1"/>
            <a:r>
              <a:rPr lang="en-US" b="1" dirty="0"/>
              <a:t>Friendly </a:t>
            </a:r>
          </a:p>
          <a:p>
            <a:pPr lvl="1"/>
            <a:r>
              <a:rPr lang="en-US" b="1" dirty="0"/>
              <a:t>Firm</a:t>
            </a:r>
          </a:p>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5960" y="1600200"/>
            <a:ext cx="4035425"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41279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Issues</a:t>
            </a:r>
            <a:endParaRPr lang="en-US" dirty="0"/>
          </a:p>
        </p:txBody>
      </p:sp>
      <p:sp>
        <p:nvSpPr>
          <p:cNvPr id="3" name="Content Placeholder 2"/>
          <p:cNvSpPr>
            <a:spLocks noGrp="1"/>
          </p:cNvSpPr>
          <p:nvPr>
            <p:ph idx="1"/>
          </p:nvPr>
        </p:nvSpPr>
        <p:spPr/>
        <p:txBody>
          <a:bodyPr>
            <a:normAutofit fontScale="92500" lnSpcReduction="20000"/>
          </a:bodyPr>
          <a:lstStyle/>
          <a:p>
            <a:r>
              <a:rPr lang="en-US" b="1" dirty="0"/>
              <a:t>Governing Law / Jurisdiction / Arbitration </a:t>
            </a:r>
          </a:p>
          <a:p>
            <a:endParaRPr lang="en-US" b="1" dirty="0"/>
          </a:p>
          <a:p>
            <a:r>
              <a:rPr lang="en-US" b="1" dirty="0"/>
              <a:t>Indemnification</a:t>
            </a:r>
          </a:p>
          <a:p>
            <a:endParaRPr lang="en-US" b="1" dirty="0"/>
          </a:p>
          <a:p>
            <a:r>
              <a:rPr lang="en-US" b="1" dirty="0"/>
              <a:t>Limitation of Liability</a:t>
            </a:r>
          </a:p>
          <a:p>
            <a:endParaRPr lang="en-US" b="1" dirty="0"/>
          </a:p>
          <a:p>
            <a:r>
              <a:rPr lang="en-US" b="1" dirty="0"/>
              <a:t>Insurance </a:t>
            </a:r>
          </a:p>
          <a:p>
            <a:endParaRPr lang="en-US" b="1" dirty="0"/>
          </a:p>
          <a:p>
            <a:r>
              <a:rPr lang="en-US" b="1" dirty="0"/>
              <a:t>Hotel Agreements</a:t>
            </a:r>
          </a:p>
          <a:p>
            <a:endParaRPr lang="en-US" b="1" dirty="0"/>
          </a:p>
          <a:p>
            <a:r>
              <a:rPr lang="en-US" b="1" dirty="0"/>
              <a:t>Click Through Agreements</a:t>
            </a:r>
          </a:p>
          <a:p>
            <a:pPr marL="137160" indent="0">
              <a:buNone/>
            </a:pPr>
            <a:endParaRPr lang="en-US" dirty="0"/>
          </a:p>
        </p:txBody>
      </p:sp>
    </p:spTree>
    <p:extLst>
      <p:ext uri="{BB962C8B-B14F-4D97-AF65-F5344CB8AC3E}">
        <p14:creationId xmlns:p14="http://schemas.microsoft.com/office/powerpoint/2010/main" val="14751139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Issues </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sz="4200" b="1" dirty="0"/>
              <a:t>Governing Law / Jurisdiction </a:t>
            </a:r>
          </a:p>
          <a:p>
            <a:pPr lvl="1"/>
            <a:r>
              <a:rPr lang="en-US" sz="3400" b="1" dirty="0"/>
              <a:t> </a:t>
            </a:r>
            <a:r>
              <a:rPr lang="en-US" sz="3400" dirty="0"/>
              <a:t>Problem</a:t>
            </a:r>
          </a:p>
          <a:p>
            <a:pPr lvl="2"/>
            <a:r>
              <a:rPr lang="en-US" sz="2700" dirty="0"/>
              <a:t>Auburn University is prohibited agreeing to the law or courts of another jurisdiction. </a:t>
            </a:r>
          </a:p>
          <a:p>
            <a:pPr lvl="1"/>
            <a:r>
              <a:rPr lang="en-US" sz="3400" dirty="0"/>
              <a:t>Explanation </a:t>
            </a:r>
          </a:p>
          <a:p>
            <a:pPr lvl="2"/>
            <a:r>
              <a:rPr lang="en-US" sz="2700" dirty="0"/>
              <a:t>Auburn University, is an instrumentality of the State of Alabama, has sovereign immunity under Ala. Const., art I. § 14 and therefore is prohibited from agreeing to the law or courts of another state.  No representative of the University is authorized to waive its sovereign immunity; this can be done only by the State Legislature. </a:t>
            </a:r>
          </a:p>
          <a:p>
            <a:pPr lvl="1"/>
            <a:r>
              <a:rPr lang="en-US" sz="3400" dirty="0"/>
              <a:t> Solution</a:t>
            </a:r>
          </a:p>
          <a:p>
            <a:pPr lvl="2"/>
            <a:r>
              <a:rPr lang="en-US" sz="2700" dirty="0"/>
              <a:t>Change the governing law to the State of Alabama and venue to courts of Lee County Alabama.</a:t>
            </a:r>
          </a:p>
          <a:p>
            <a:pPr lvl="2"/>
            <a:r>
              <a:rPr lang="en-US" sz="2700" dirty="0"/>
              <a:t>Remain silent on governing law and have other party sign the agreement prior to Auburn University</a:t>
            </a:r>
            <a:r>
              <a:rPr lang="en-US" dirty="0"/>
              <a:t>. </a:t>
            </a:r>
          </a:p>
          <a:p>
            <a:endParaRPr lang="en-US" dirty="0"/>
          </a:p>
        </p:txBody>
      </p:sp>
    </p:spTree>
    <p:extLst>
      <p:ext uri="{BB962C8B-B14F-4D97-AF65-F5344CB8AC3E}">
        <p14:creationId xmlns:p14="http://schemas.microsoft.com/office/powerpoint/2010/main" val="28495623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General Guidelines</a:t>
            </a:r>
            <a:endParaRPr lang="en-US" dirty="0"/>
          </a:p>
        </p:txBody>
      </p:sp>
      <p:sp>
        <p:nvSpPr>
          <p:cNvPr id="3" name="Content Placeholder 2"/>
          <p:cNvSpPr>
            <a:spLocks noGrp="1"/>
          </p:cNvSpPr>
          <p:nvPr>
            <p:ph idx="1"/>
          </p:nvPr>
        </p:nvSpPr>
        <p:spPr/>
        <p:txBody>
          <a:bodyPr>
            <a:normAutofit lnSpcReduction="10000"/>
          </a:bodyPr>
          <a:lstStyle/>
          <a:p>
            <a:pPr>
              <a:lnSpc>
                <a:spcPct val="90000"/>
              </a:lnSpc>
              <a:defRPr/>
            </a:pPr>
            <a:r>
              <a:rPr lang="en-US" sz="2400" dirty="0" smtClean="0">
                <a:latin typeface="+mj-lt"/>
              </a:rPr>
              <a:t>All financial policies and procedures are publicly posted and available 24/7 at:</a:t>
            </a:r>
            <a:endParaRPr lang="en-US" sz="2400" dirty="0">
              <a:latin typeface="+mj-lt"/>
            </a:endParaRPr>
          </a:p>
          <a:p>
            <a:pPr lvl="1">
              <a:lnSpc>
                <a:spcPct val="90000"/>
              </a:lnSpc>
              <a:defRPr/>
            </a:pPr>
            <a:r>
              <a:rPr lang="en-US" sz="2400" dirty="0" smtClean="0">
                <a:latin typeface="+mj-lt"/>
                <a:hlinkClick r:id="rId3"/>
              </a:rPr>
              <a:t>www.auburn.edu/administration/business_office/</a:t>
            </a:r>
            <a:endParaRPr lang="en-US" sz="2400" dirty="0" smtClean="0">
              <a:latin typeface="+mj-lt"/>
            </a:endParaRPr>
          </a:p>
          <a:p>
            <a:pPr>
              <a:lnSpc>
                <a:spcPct val="90000"/>
              </a:lnSpc>
              <a:defRPr/>
            </a:pPr>
            <a:r>
              <a:rPr lang="en-US" sz="2400" dirty="0" smtClean="0">
                <a:latin typeface="+mj-lt"/>
              </a:rPr>
              <a:t>PI’s and administrative support personnel are expected to know the applicable AU policies and process transactions within them</a:t>
            </a:r>
          </a:p>
          <a:p>
            <a:pPr>
              <a:lnSpc>
                <a:spcPct val="90000"/>
              </a:lnSpc>
              <a:defRPr/>
            </a:pPr>
            <a:r>
              <a:rPr lang="en-US" sz="2400" dirty="0" smtClean="0">
                <a:latin typeface="+mj-lt"/>
              </a:rPr>
              <a:t>PI’s and administrative support personnel are expected to know what the terms of each contract /grant allow and process transactions within whichever policy/term is more restrictive (AU or C/G)</a:t>
            </a:r>
          </a:p>
          <a:p>
            <a:pPr>
              <a:lnSpc>
                <a:spcPct val="90000"/>
              </a:lnSpc>
              <a:defRPr/>
            </a:pPr>
            <a:r>
              <a:rPr lang="en-US" sz="2400" dirty="0" smtClean="0">
                <a:latin typeface="+mj-lt"/>
              </a:rPr>
              <a:t>All transactions should be in the best interest of the University as a whole</a:t>
            </a:r>
          </a:p>
          <a:p>
            <a:pPr>
              <a:lnSpc>
                <a:spcPct val="90000"/>
              </a:lnSpc>
              <a:defRPr/>
            </a:pPr>
            <a:r>
              <a:rPr lang="en-US" sz="2400" dirty="0" smtClean="0">
                <a:latin typeface="+mj-lt"/>
              </a:rPr>
              <a:t>When </a:t>
            </a:r>
            <a:r>
              <a:rPr lang="en-US" sz="2400" dirty="0">
                <a:latin typeface="+mj-lt"/>
              </a:rPr>
              <a:t>in doubt, give the potential purchase the </a:t>
            </a:r>
            <a:r>
              <a:rPr lang="en-US" sz="2400" dirty="0" smtClean="0">
                <a:latin typeface="+mj-lt"/>
              </a:rPr>
              <a:t>“social media” or “newspaper </a:t>
            </a:r>
            <a:r>
              <a:rPr lang="en-US" sz="2400" dirty="0">
                <a:latin typeface="+mj-lt"/>
              </a:rPr>
              <a:t>test”</a:t>
            </a:r>
          </a:p>
          <a:p>
            <a:endParaRPr lang="en-US" dirty="0"/>
          </a:p>
        </p:txBody>
      </p:sp>
    </p:spTree>
    <p:extLst>
      <p:ext uri="{BB962C8B-B14F-4D97-AF65-F5344CB8AC3E}">
        <p14:creationId xmlns:p14="http://schemas.microsoft.com/office/powerpoint/2010/main" val="12718113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Issues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Arbitration </a:t>
            </a:r>
          </a:p>
          <a:p>
            <a:pPr lvl="1"/>
            <a:r>
              <a:rPr lang="en-US" dirty="0"/>
              <a:t>Problem </a:t>
            </a:r>
          </a:p>
          <a:p>
            <a:pPr lvl="2"/>
            <a:r>
              <a:rPr lang="en-US" dirty="0"/>
              <a:t>Ala. Const., art I. § 14 prohibits the State of Alabama from entering into binding Arbitration. </a:t>
            </a:r>
          </a:p>
          <a:p>
            <a:pPr lvl="1"/>
            <a:r>
              <a:rPr lang="en-US" dirty="0"/>
              <a:t>Explanation </a:t>
            </a:r>
          </a:p>
          <a:p>
            <a:pPr lvl="2"/>
            <a:r>
              <a:rPr lang="en-US" dirty="0"/>
              <a:t>Auburn University is an instrumentality of the State of Alabama, has sovereign immunity under Ala. Const., art I. § 14 and therefore is prohibited from agreeing to the law or courts of another state or arbitration.  No representative of the University is authorized to waive its sovereign immunity; this can be done only by the State Legislature</a:t>
            </a:r>
          </a:p>
          <a:p>
            <a:pPr lvl="1"/>
            <a:r>
              <a:rPr lang="en-US" dirty="0"/>
              <a:t>Solution</a:t>
            </a:r>
          </a:p>
          <a:p>
            <a:pPr lvl="2"/>
            <a:r>
              <a:rPr lang="en-US" dirty="0"/>
              <a:t>Delete the clause in its entirety.</a:t>
            </a:r>
          </a:p>
          <a:p>
            <a:pPr lvl="2"/>
            <a:r>
              <a:rPr lang="en-US" dirty="0"/>
              <a:t>Suggest that the dispute resolution clause be changed to informal negotiation or non-binding mediation. </a:t>
            </a:r>
          </a:p>
          <a:p>
            <a:endParaRPr lang="en-US" dirty="0"/>
          </a:p>
        </p:txBody>
      </p:sp>
    </p:spTree>
    <p:extLst>
      <p:ext uri="{BB962C8B-B14F-4D97-AF65-F5344CB8AC3E}">
        <p14:creationId xmlns:p14="http://schemas.microsoft.com/office/powerpoint/2010/main" val="15664690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Issues</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sz="4200" b="1" dirty="0"/>
              <a:t>Indemnification</a:t>
            </a:r>
          </a:p>
          <a:p>
            <a:pPr lvl="1"/>
            <a:r>
              <a:rPr lang="en-US" sz="3500" dirty="0"/>
              <a:t>Problem</a:t>
            </a:r>
          </a:p>
          <a:p>
            <a:pPr lvl="2"/>
            <a:r>
              <a:rPr lang="en-US" sz="3100" dirty="0"/>
              <a:t>Hold harmless and Indemnification clauses are clauses whereby the University agrees to assume the risk of liability which might otherwise fall on another party.  These clauses are void as both an unauthorized attempt to abrogate Alabama’s sovereign immunity and an unauthorized attempt to lend the State’s credit. </a:t>
            </a:r>
          </a:p>
          <a:p>
            <a:pPr lvl="1"/>
            <a:r>
              <a:rPr lang="en-US" sz="3500" dirty="0"/>
              <a:t>Explanation </a:t>
            </a:r>
          </a:p>
          <a:p>
            <a:pPr lvl="2"/>
            <a:r>
              <a:rPr lang="en-US" sz="3100" dirty="0"/>
              <a:t>Auburn University has no legal authority to agree to an indemnification, defense, or hold harmless provision in a contract. Ala. Const., art I. § 14 and Ala. Const., art IV. § 93 prohibit an instrumentality of the State of Alabama from agreeing to indemnify, defend, or hold harmless another party. Alabama Attorney General Opinions No. 85-00413 at 3 and No.85-00460, further evidence the position that the State cannot indemnify, defend, or hold harmless another party. </a:t>
            </a:r>
          </a:p>
          <a:p>
            <a:pPr lvl="1"/>
            <a:r>
              <a:rPr lang="en-US" sz="3500" dirty="0"/>
              <a:t>Solution</a:t>
            </a:r>
          </a:p>
          <a:p>
            <a:pPr lvl="2"/>
            <a:r>
              <a:rPr lang="en-US" sz="3100" dirty="0"/>
              <a:t>Remove language from the contract.</a:t>
            </a:r>
          </a:p>
          <a:p>
            <a:pPr lvl="2"/>
            <a:r>
              <a:rPr lang="en-US" sz="3100" dirty="0"/>
              <a:t>Replace with alternative language such as, “Neither party shall be responsible for malfeasance of the other party. “</a:t>
            </a:r>
          </a:p>
          <a:p>
            <a:endParaRPr lang="en-US" dirty="0"/>
          </a:p>
        </p:txBody>
      </p:sp>
    </p:spTree>
    <p:extLst>
      <p:ext uri="{BB962C8B-B14F-4D97-AF65-F5344CB8AC3E}">
        <p14:creationId xmlns:p14="http://schemas.microsoft.com/office/powerpoint/2010/main" val="26493961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Issues</a:t>
            </a:r>
            <a:endParaRPr lang="en-US" dirty="0"/>
          </a:p>
        </p:txBody>
      </p:sp>
      <p:sp>
        <p:nvSpPr>
          <p:cNvPr id="3" name="Content Placeholder 2"/>
          <p:cNvSpPr>
            <a:spLocks noGrp="1"/>
          </p:cNvSpPr>
          <p:nvPr>
            <p:ph idx="1"/>
          </p:nvPr>
        </p:nvSpPr>
        <p:spPr/>
        <p:txBody>
          <a:bodyPr/>
          <a:lstStyle/>
          <a:p>
            <a:pPr marL="0" indent="0">
              <a:buNone/>
            </a:pPr>
            <a:r>
              <a:rPr lang="en-US" b="1" dirty="0"/>
              <a:t>Limitation of Liability</a:t>
            </a:r>
          </a:p>
          <a:p>
            <a:pPr lvl="1"/>
            <a:r>
              <a:rPr lang="en-US" dirty="0"/>
              <a:t>Problem</a:t>
            </a:r>
          </a:p>
          <a:p>
            <a:pPr lvl="2"/>
            <a:r>
              <a:rPr lang="en-US" dirty="0"/>
              <a:t>Vendors will often attempt to eliminate as much liability as they can get away with. </a:t>
            </a:r>
          </a:p>
          <a:p>
            <a:pPr lvl="2"/>
            <a:r>
              <a:rPr lang="en-US" dirty="0"/>
              <a:t>This includes limiting damages to amounts paid under the contract for a specified period of time. </a:t>
            </a:r>
          </a:p>
          <a:p>
            <a:pPr lvl="2"/>
            <a:r>
              <a:rPr lang="en-US" dirty="0"/>
              <a:t>Ultimately, you’ll have to determine what the acceptable cost of doing </a:t>
            </a:r>
            <a:r>
              <a:rPr lang="en-US" dirty="0" smtClean="0"/>
              <a:t>business.</a:t>
            </a:r>
          </a:p>
          <a:p>
            <a:pPr lvl="1"/>
            <a:r>
              <a:rPr lang="en-US" dirty="0" smtClean="0"/>
              <a:t>Solution</a:t>
            </a:r>
          </a:p>
          <a:p>
            <a:pPr lvl="2"/>
            <a:r>
              <a:rPr lang="en-US" dirty="0" smtClean="0"/>
              <a:t>At </a:t>
            </a:r>
            <a:r>
              <a:rPr lang="en-US" dirty="0"/>
              <a:t>minimum make sure that in no event will the liability of the vendor be limited for gross negligence, intentional torts, criminal acts or fraudulent conduct.</a:t>
            </a:r>
          </a:p>
          <a:p>
            <a:endParaRPr lang="en-US" dirty="0"/>
          </a:p>
        </p:txBody>
      </p:sp>
    </p:spTree>
    <p:extLst>
      <p:ext uri="{BB962C8B-B14F-4D97-AF65-F5344CB8AC3E}">
        <p14:creationId xmlns:p14="http://schemas.microsoft.com/office/powerpoint/2010/main" val="41275281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Issues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Insurance </a:t>
            </a:r>
          </a:p>
          <a:p>
            <a:pPr lvl="1"/>
            <a:r>
              <a:rPr lang="en-US" dirty="0"/>
              <a:t>Problem</a:t>
            </a:r>
          </a:p>
          <a:p>
            <a:pPr lvl="2"/>
            <a:r>
              <a:rPr lang="en-US" dirty="0" smtClean="0"/>
              <a:t>Auburn University is self </a:t>
            </a:r>
            <a:r>
              <a:rPr lang="en-US" dirty="0"/>
              <a:t>insured and </a:t>
            </a:r>
            <a:r>
              <a:rPr lang="en-US" dirty="0" smtClean="0"/>
              <a:t>is often </a:t>
            </a:r>
            <a:r>
              <a:rPr lang="en-US" dirty="0"/>
              <a:t>asked to name the vendor as an additional insured. This is something we cannot do. </a:t>
            </a:r>
          </a:p>
          <a:p>
            <a:pPr lvl="2"/>
            <a:r>
              <a:rPr lang="en-US" dirty="0"/>
              <a:t>You </a:t>
            </a:r>
            <a:r>
              <a:rPr lang="en-US" dirty="0" smtClean="0"/>
              <a:t>always </a:t>
            </a:r>
            <a:r>
              <a:rPr lang="en-US" dirty="0"/>
              <a:t>want to check with </a:t>
            </a:r>
            <a:r>
              <a:rPr lang="en-US" dirty="0" smtClean="0"/>
              <a:t>Risk </a:t>
            </a:r>
            <a:r>
              <a:rPr lang="en-US" dirty="0"/>
              <a:t>Management </a:t>
            </a:r>
            <a:r>
              <a:rPr lang="en-US" dirty="0" smtClean="0"/>
              <a:t>and Insurance to </a:t>
            </a:r>
            <a:r>
              <a:rPr lang="en-US" dirty="0"/>
              <a:t>make sure any other insurance requirements are met. </a:t>
            </a:r>
          </a:p>
          <a:p>
            <a:pPr lvl="1"/>
            <a:r>
              <a:rPr lang="en-US" dirty="0"/>
              <a:t>Explanation</a:t>
            </a:r>
          </a:p>
          <a:p>
            <a:pPr lvl="2"/>
            <a:r>
              <a:rPr lang="en-US" dirty="0"/>
              <a:t>Auburn University cannot name a vendor as an additional insured on our General Liability policy because a we self-insure and can only contractually agree to be responsible for legal liability of our own employees and not others.  </a:t>
            </a:r>
          </a:p>
          <a:p>
            <a:pPr lvl="1"/>
            <a:r>
              <a:rPr lang="en-US" dirty="0"/>
              <a:t>Solution</a:t>
            </a:r>
          </a:p>
          <a:p>
            <a:pPr lvl="2"/>
            <a:r>
              <a:rPr lang="en-US" dirty="0"/>
              <a:t>Remove all language that requires University to add a vendor or third party as an additional insured. </a:t>
            </a:r>
          </a:p>
          <a:p>
            <a:endParaRPr lang="en-US" dirty="0"/>
          </a:p>
        </p:txBody>
      </p:sp>
    </p:spTree>
    <p:extLst>
      <p:ext uri="{BB962C8B-B14F-4D97-AF65-F5344CB8AC3E}">
        <p14:creationId xmlns:p14="http://schemas.microsoft.com/office/powerpoint/2010/main" val="40030482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Issues</a:t>
            </a:r>
            <a:endParaRPr lang="en-US" dirty="0"/>
          </a:p>
        </p:txBody>
      </p:sp>
      <p:sp>
        <p:nvSpPr>
          <p:cNvPr id="3" name="Content Placeholder 2"/>
          <p:cNvSpPr>
            <a:spLocks noGrp="1"/>
          </p:cNvSpPr>
          <p:nvPr>
            <p:ph idx="1"/>
          </p:nvPr>
        </p:nvSpPr>
        <p:spPr/>
        <p:txBody>
          <a:bodyPr/>
          <a:lstStyle/>
          <a:p>
            <a:r>
              <a:rPr lang="en-US" b="1" dirty="0"/>
              <a:t>Hotel Agreements</a:t>
            </a:r>
          </a:p>
          <a:p>
            <a:pPr lvl="1"/>
            <a:r>
              <a:rPr lang="en-US" b="1" dirty="0"/>
              <a:t>Attrition Clauses</a:t>
            </a:r>
          </a:p>
          <a:p>
            <a:pPr lvl="1"/>
            <a:r>
              <a:rPr lang="en-US" b="1" dirty="0"/>
              <a:t>Cancellation Clauses</a:t>
            </a:r>
          </a:p>
          <a:p>
            <a:pPr lvl="1"/>
            <a:r>
              <a:rPr lang="en-US" b="1" dirty="0"/>
              <a:t>Force Majeure </a:t>
            </a:r>
          </a:p>
          <a:p>
            <a:pPr lvl="1"/>
            <a:r>
              <a:rPr lang="en-US" b="1" dirty="0"/>
              <a:t>Prepayment</a:t>
            </a:r>
          </a:p>
          <a:p>
            <a:pPr lvl="1"/>
            <a:r>
              <a:rPr lang="en-US" b="1" dirty="0"/>
              <a:t>Indemnification</a:t>
            </a:r>
          </a:p>
          <a:p>
            <a:pPr lvl="1"/>
            <a:r>
              <a:rPr lang="en-US" b="1" dirty="0"/>
              <a:t>Governing Law </a:t>
            </a:r>
          </a:p>
          <a:p>
            <a:endParaRPr lang="en-US" dirty="0" smtClean="0"/>
          </a:p>
          <a:p>
            <a:pPr marL="137160" indent="0">
              <a:buNone/>
            </a:pPr>
            <a:endParaRPr lang="en-US" sz="1400" b="1" dirty="0" smtClean="0">
              <a:solidFill>
                <a:srgbClr val="FF0000"/>
              </a:solidFill>
            </a:endParaRPr>
          </a:p>
          <a:p>
            <a:pPr marL="137160" indent="0">
              <a:buNone/>
            </a:pPr>
            <a:r>
              <a:rPr lang="en-US" sz="1400" b="1" dirty="0" smtClean="0">
                <a:solidFill>
                  <a:srgbClr val="FF0000"/>
                </a:solidFill>
              </a:rPr>
              <a:t>MAKE </a:t>
            </a:r>
            <a:r>
              <a:rPr lang="en-US" sz="1400" b="1" dirty="0">
                <a:solidFill>
                  <a:srgbClr val="FF0000"/>
                </a:solidFill>
              </a:rPr>
              <a:t>SURE THE END USER / DEPARTMENT / COLLEGE UNDERSTANDS THE AGREEMENT</a:t>
            </a:r>
          </a:p>
          <a:p>
            <a:pPr marL="137160" indent="0">
              <a:buNone/>
            </a:pP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880" y="1752600"/>
            <a:ext cx="4092315" cy="3104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09777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Issues</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sz="4500" b="1" dirty="0"/>
              <a:t>Click Through Agreements</a:t>
            </a:r>
          </a:p>
          <a:p>
            <a:pPr lvl="1"/>
            <a:r>
              <a:rPr lang="en-US" sz="3500" dirty="0"/>
              <a:t>Problem</a:t>
            </a:r>
          </a:p>
          <a:p>
            <a:pPr lvl="2"/>
            <a:r>
              <a:rPr lang="en-US" sz="2900" dirty="0"/>
              <a:t>Many companies have click-through, shrink-wrap, or other online terms and conditions.   This is problematic because the online or shrink wrap terms and conditions could contradict any agreement between the University and a vendor. </a:t>
            </a:r>
          </a:p>
          <a:p>
            <a:pPr lvl="1"/>
            <a:r>
              <a:rPr lang="en-US" sz="3500" dirty="0"/>
              <a:t>Solution</a:t>
            </a:r>
          </a:p>
          <a:p>
            <a:pPr lvl="2"/>
            <a:r>
              <a:rPr lang="en-US" sz="2900" dirty="0"/>
              <a:t>This Agreement is the entire agreement between Auburn University (including University employees and other End Users) and Vendor.  In the event Vendor enters into terms of use, end user license, or other agreements, or understandings (whether electronic, click-through, or shrink-wrap, and whether verbal or written) with University employees or other End Users; such agreements shall be null, void, and without effect, and the terms of this Agreement shall apply.</a:t>
            </a:r>
          </a:p>
          <a:p>
            <a:pPr marL="0" indent="0">
              <a:buNone/>
            </a:pPr>
            <a:endParaRPr lang="en-US" dirty="0"/>
          </a:p>
          <a:p>
            <a:pPr marL="0" indent="0">
              <a:buNone/>
            </a:pPr>
            <a:r>
              <a:rPr lang="en-US" sz="4500" dirty="0">
                <a:solidFill>
                  <a:srgbClr val="FF0000"/>
                </a:solidFill>
              </a:rPr>
              <a:t>More on End User License Agreements . . . . </a:t>
            </a:r>
            <a:endParaRPr lang="en-US" sz="4500" dirty="0"/>
          </a:p>
          <a:p>
            <a:endParaRPr lang="en-US" dirty="0"/>
          </a:p>
        </p:txBody>
      </p:sp>
    </p:spTree>
    <p:extLst>
      <p:ext uri="{BB962C8B-B14F-4D97-AF65-F5344CB8AC3E}">
        <p14:creationId xmlns:p14="http://schemas.microsoft.com/office/powerpoint/2010/main" val="34991674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Miscellaneous</a:t>
            </a:r>
            <a:endParaRPr lang="en-US" dirty="0"/>
          </a:p>
        </p:txBody>
      </p:sp>
      <p:sp>
        <p:nvSpPr>
          <p:cNvPr id="3" name="Content Placeholder 2"/>
          <p:cNvSpPr>
            <a:spLocks noGrp="1"/>
          </p:cNvSpPr>
          <p:nvPr>
            <p:ph idx="1"/>
          </p:nvPr>
        </p:nvSpPr>
        <p:spPr/>
        <p:txBody>
          <a:bodyPr>
            <a:normAutofit fontScale="77500" lnSpcReduction="20000"/>
          </a:bodyPr>
          <a:lstStyle/>
          <a:p>
            <a:r>
              <a:rPr lang="en-US" sz="3200" dirty="0" smtClean="0">
                <a:effectLst>
                  <a:outerShdw blurRad="38100" dist="38100" dir="2700000" algn="tl">
                    <a:srgbClr val="000000">
                      <a:alpha val="43137"/>
                    </a:srgbClr>
                  </a:outerShdw>
                </a:effectLst>
                <a:latin typeface="+mj-lt"/>
              </a:rPr>
              <a:t>Each University financial transaction is a considered a “</a:t>
            </a:r>
            <a:r>
              <a:rPr lang="en-US" sz="3200" b="1" dirty="0" smtClean="0">
                <a:effectLst>
                  <a:outerShdw blurRad="38100" dist="38100" dir="2700000" algn="tl">
                    <a:srgbClr val="000000">
                      <a:alpha val="43137"/>
                    </a:srgbClr>
                  </a:outerShdw>
                </a:effectLst>
                <a:latin typeface="+mj-lt"/>
              </a:rPr>
              <a:t>stand alone</a:t>
            </a:r>
            <a:r>
              <a:rPr lang="en-US" sz="3200" dirty="0" smtClean="0">
                <a:effectLst>
                  <a:outerShdw blurRad="38100" dist="38100" dir="2700000" algn="tl">
                    <a:srgbClr val="000000">
                      <a:alpha val="43137"/>
                    </a:srgbClr>
                  </a:outerShdw>
                </a:effectLst>
                <a:latin typeface="+mj-lt"/>
              </a:rPr>
              <a:t>” transaction.  Therefore for audit purposes, explanations, even if repetitive in nature, must be included with each PR/voucher processed.</a:t>
            </a:r>
          </a:p>
          <a:p>
            <a:endParaRPr lang="en-US" sz="3200" dirty="0" smtClean="0">
              <a:effectLst>
                <a:outerShdw blurRad="38100" dist="38100" dir="2700000" algn="tl">
                  <a:srgbClr val="000000">
                    <a:alpha val="43137"/>
                  </a:srgbClr>
                </a:outerShdw>
              </a:effectLst>
              <a:latin typeface="+mj-lt"/>
            </a:endParaRPr>
          </a:p>
          <a:p>
            <a:r>
              <a:rPr lang="en-US" sz="3200" dirty="0" smtClean="0">
                <a:effectLst>
                  <a:outerShdw blurRad="38100" dist="38100" dir="2700000" algn="tl">
                    <a:srgbClr val="000000">
                      <a:alpha val="43137"/>
                    </a:srgbClr>
                  </a:outerShdw>
                </a:effectLst>
                <a:latin typeface="+mj-lt"/>
              </a:rPr>
              <a:t>State law and good business practice require that an </a:t>
            </a:r>
            <a:r>
              <a:rPr lang="en-US" sz="3200" b="1" dirty="0" smtClean="0">
                <a:effectLst>
                  <a:outerShdw blurRad="38100" dist="38100" dir="2700000" algn="tl">
                    <a:srgbClr val="000000">
                      <a:alpha val="43137"/>
                    </a:srgbClr>
                  </a:outerShdw>
                </a:effectLst>
                <a:latin typeface="+mj-lt"/>
              </a:rPr>
              <a:t>original invoice </a:t>
            </a:r>
            <a:r>
              <a:rPr lang="en-US" sz="3200" dirty="0" smtClean="0">
                <a:effectLst>
                  <a:outerShdw blurRad="38100" dist="38100" dir="2700000" algn="tl">
                    <a:srgbClr val="000000">
                      <a:alpha val="43137"/>
                    </a:srgbClr>
                  </a:outerShdw>
                </a:effectLst>
                <a:latin typeface="+mj-lt"/>
              </a:rPr>
              <a:t>be supplied with each voucher for payment.  Similarly, a current statement is required for invoices that are over 90 days old.  An invoice reflects the detailed contents of a single purchase/transaction.  A statement reflects a summary of all activity on account for a specified period of time. </a:t>
            </a:r>
          </a:p>
          <a:p>
            <a:endParaRPr lang="en-US" dirty="0"/>
          </a:p>
        </p:txBody>
      </p:sp>
    </p:spTree>
    <p:extLst>
      <p:ext uri="{BB962C8B-B14F-4D97-AF65-F5344CB8AC3E}">
        <p14:creationId xmlns:p14="http://schemas.microsoft.com/office/powerpoint/2010/main" val="13777659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Miscellaneous Cont’d</a:t>
            </a:r>
            <a:endParaRPr lang="en-US" dirty="0"/>
          </a:p>
        </p:txBody>
      </p:sp>
      <p:sp>
        <p:nvSpPr>
          <p:cNvPr id="3" name="Content Placeholder 2"/>
          <p:cNvSpPr>
            <a:spLocks noGrp="1"/>
          </p:cNvSpPr>
          <p:nvPr>
            <p:ph idx="1"/>
          </p:nvPr>
        </p:nvSpPr>
        <p:spPr>
          <a:xfrm>
            <a:off x="457200" y="1600200"/>
            <a:ext cx="8229600" cy="5181600"/>
          </a:xfrm>
        </p:spPr>
        <p:txBody>
          <a:bodyPr>
            <a:normAutofit fontScale="92500" lnSpcReduction="20000"/>
          </a:bodyPr>
          <a:lstStyle/>
          <a:p>
            <a:r>
              <a:rPr lang="en-US" dirty="0">
                <a:effectLst>
                  <a:outerShdw blurRad="38100" dist="38100" dir="2700000" algn="tl">
                    <a:srgbClr val="000000">
                      <a:alpha val="43137"/>
                    </a:srgbClr>
                  </a:outerShdw>
                </a:effectLst>
                <a:latin typeface="+mj-lt"/>
              </a:rPr>
              <a:t>PI’s and admin support staff should be careful to insure that the purchase of goods/services on contracts/grants is  conducted in a </a:t>
            </a:r>
            <a:r>
              <a:rPr lang="en-US" b="1" dirty="0">
                <a:effectLst>
                  <a:outerShdw blurRad="38100" dist="38100" dir="2700000" algn="tl">
                    <a:srgbClr val="000000">
                      <a:alpha val="43137"/>
                    </a:srgbClr>
                  </a:outerShdw>
                </a:effectLst>
                <a:latin typeface="+mj-lt"/>
              </a:rPr>
              <a:t>time frame </a:t>
            </a:r>
            <a:r>
              <a:rPr lang="en-US" dirty="0">
                <a:effectLst>
                  <a:outerShdw blurRad="38100" dist="38100" dir="2700000" algn="tl">
                    <a:srgbClr val="000000">
                      <a:alpha val="43137"/>
                    </a:srgbClr>
                  </a:outerShdw>
                </a:effectLst>
                <a:latin typeface="+mj-lt"/>
              </a:rPr>
              <a:t>for which the University can prove they were used to conduct the related research.  Goods purchased at the end of the contract/grant life cycle which cannot legitimately be used during that particular research project cannot be charged to the associated contract/grant.</a:t>
            </a:r>
          </a:p>
          <a:p>
            <a:endParaRPr lang="en-US" dirty="0" smtClean="0">
              <a:effectLst>
                <a:outerShdw blurRad="38100" dist="38100" dir="2700000" algn="tl">
                  <a:srgbClr val="000000">
                    <a:alpha val="43137"/>
                  </a:srgbClr>
                </a:outerShdw>
              </a:effectLst>
              <a:latin typeface="+mj-lt"/>
            </a:endParaRPr>
          </a:p>
          <a:p>
            <a:r>
              <a:rPr lang="en-US" dirty="0" smtClean="0">
                <a:effectLst>
                  <a:outerShdw blurRad="38100" dist="38100" dir="2700000" algn="tl">
                    <a:srgbClr val="000000">
                      <a:alpha val="43137"/>
                    </a:srgbClr>
                  </a:outerShdw>
                </a:effectLst>
                <a:latin typeface="+mj-lt"/>
              </a:rPr>
              <a:t>The parameters for use of a </a:t>
            </a:r>
            <a:r>
              <a:rPr lang="en-US" b="1" dirty="0" smtClean="0">
                <a:effectLst>
                  <a:outerShdw blurRad="38100" dist="38100" dir="2700000" algn="tl">
                    <a:srgbClr val="000000">
                      <a:alpha val="43137"/>
                    </a:srgbClr>
                  </a:outerShdw>
                </a:effectLst>
                <a:latin typeface="+mj-lt"/>
              </a:rPr>
              <a:t>Sole Source </a:t>
            </a:r>
            <a:r>
              <a:rPr lang="en-US" dirty="0" smtClean="0">
                <a:effectLst>
                  <a:outerShdw blurRad="38100" dist="38100" dir="2700000" algn="tl">
                    <a:srgbClr val="000000">
                      <a:alpha val="43137"/>
                    </a:srgbClr>
                  </a:outerShdw>
                </a:effectLst>
                <a:latin typeface="+mj-lt"/>
              </a:rPr>
              <a:t>justification are very narrow and use of them should be very infrequent.  Requestor must be able to prove that there is no other provider of a similar product.</a:t>
            </a:r>
          </a:p>
          <a:p>
            <a:endParaRPr lang="en-US" dirty="0" smtClean="0">
              <a:effectLst>
                <a:outerShdw blurRad="38100" dist="38100" dir="2700000" algn="tl">
                  <a:srgbClr val="000000">
                    <a:alpha val="43137"/>
                  </a:srgbClr>
                </a:outerShdw>
              </a:effectLst>
              <a:latin typeface="+mj-lt"/>
            </a:endParaRPr>
          </a:p>
          <a:p>
            <a:endParaRPr lang="en-US" dirty="0" smtClean="0">
              <a:effectLst>
                <a:outerShdw blurRad="38100" dist="38100" dir="2700000" algn="tl">
                  <a:srgbClr val="000000">
                    <a:alpha val="43137"/>
                  </a:srgbClr>
                </a:outerShdw>
              </a:effectLst>
              <a:latin typeface="Georgia" pitchFamily="18" charset="0"/>
            </a:endParaRPr>
          </a:p>
          <a:p>
            <a:endParaRPr lang="en-US" dirty="0" smtClean="0">
              <a:effectLst>
                <a:outerShdw blurRad="38100" dist="38100" dir="2700000" algn="tl">
                  <a:srgbClr val="000000">
                    <a:alpha val="43137"/>
                  </a:srgbClr>
                </a:outerShdw>
              </a:effectLst>
              <a:latin typeface="Georgia" pitchFamily="18" charset="0"/>
            </a:endParaRPr>
          </a:p>
          <a:p>
            <a:endParaRPr lang="en-US" dirty="0" smtClean="0">
              <a:effectLst>
                <a:outerShdw blurRad="38100" dist="38100" dir="2700000" algn="tl">
                  <a:srgbClr val="000000">
                    <a:alpha val="43137"/>
                  </a:srgbClr>
                </a:outerShdw>
              </a:effectLst>
              <a:latin typeface="Georgia" pitchFamily="18" charset="0"/>
            </a:endParaRPr>
          </a:p>
          <a:p>
            <a:endParaRPr lang="en-US" dirty="0"/>
          </a:p>
        </p:txBody>
      </p:sp>
    </p:spTree>
    <p:extLst>
      <p:ext uri="{BB962C8B-B14F-4D97-AF65-F5344CB8AC3E}">
        <p14:creationId xmlns:p14="http://schemas.microsoft.com/office/powerpoint/2010/main" val="39431262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Questions?</a:t>
            </a:r>
            <a:endParaRPr lang="en-US" dirty="0"/>
          </a:p>
        </p:txBody>
      </p:sp>
    </p:spTree>
    <p:extLst>
      <p:ext uri="{BB962C8B-B14F-4D97-AF65-F5344CB8AC3E}">
        <p14:creationId xmlns:p14="http://schemas.microsoft.com/office/powerpoint/2010/main" val="3092782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Purchasing Authority/Delegated Procurement</a:t>
            </a:r>
            <a:endParaRPr lang="en-US" dirty="0"/>
          </a:p>
        </p:txBody>
      </p:sp>
      <p:sp>
        <p:nvSpPr>
          <p:cNvPr id="3" name="Content Placeholder 2"/>
          <p:cNvSpPr>
            <a:spLocks noGrp="1"/>
          </p:cNvSpPr>
          <p:nvPr>
            <p:ph idx="1"/>
          </p:nvPr>
        </p:nvSpPr>
        <p:spPr>
          <a:xfrm>
            <a:off x="457200" y="1600200"/>
            <a:ext cx="8229600" cy="4953000"/>
          </a:xfrm>
        </p:spPr>
        <p:txBody>
          <a:bodyPr>
            <a:normAutofit fontScale="85000" lnSpcReduction="10000"/>
          </a:bodyPr>
          <a:lstStyle/>
          <a:p>
            <a:endParaRPr lang="en-US" dirty="0" smtClean="0">
              <a:latin typeface="+mj-lt"/>
            </a:endParaRPr>
          </a:p>
          <a:p>
            <a:r>
              <a:rPr lang="en-US" dirty="0" smtClean="0">
                <a:latin typeface="+mj-lt"/>
              </a:rPr>
              <a:t>AU uses a fairly liberal delegated purchasing authority. Generally, purchases under $3,000 within policy can be made without central </a:t>
            </a:r>
            <a:r>
              <a:rPr lang="en-US" dirty="0">
                <a:latin typeface="+mj-lt"/>
              </a:rPr>
              <a:t>B</a:t>
            </a:r>
            <a:r>
              <a:rPr lang="en-US" dirty="0" smtClean="0">
                <a:latin typeface="+mj-lt"/>
              </a:rPr>
              <a:t>usiness Office intervention via direct billing by vendor or the AU Visa Purchasing Card</a:t>
            </a:r>
          </a:p>
          <a:p>
            <a:endParaRPr lang="en-US" dirty="0" smtClean="0">
              <a:latin typeface="+mj-lt"/>
            </a:endParaRPr>
          </a:p>
          <a:p>
            <a:r>
              <a:rPr lang="en-US" dirty="0" smtClean="0">
                <a:latin typeface="+mj-lt"/>
              </a:rPr>
              <a:t>With exception of biddable items and items covered by Preferred Vendor Contract, AU </a:t>
            </a:r>
            <a:r>
              <a:rPr lang="en-US" dirty="0" err="1" smtClean="0">
                <a:latin typeface="+mj-lt"/>
              </a:rPr>
              <a:t>depts</a:t>
            </a:r>
            <a:r>
              <a:rPr lang="en-US" dirty="0" smtClean="0">
                <a:latin typeface="+mj-lt"/>
              </a:rPr>
              <a:t> can select the vendor they’d prefer to use as long as the vendor can provide the required goods/services and comply with Vendor Disclosure and Immigration laws</a:t>
            </a:r>
          </a:p>
          <a:p>
            <a:pPr marL="137160" indent="0">
              <a:buNone/>
            </a:pPr>
            <a:r>
              <a:rPr lang="en-US" dirty="0" smtClean="0">
                <a:latin typeface="+mj-lt"/>
              </a:rPr>
              <a:t> </a:t>
            </a:r>
          </a:p>
          <a:p>
            <a:pPr marL="400050" lvl="1" indent="0">
              <a:buNone/>
            </a:pPr>
            <a:r>
              <a:rPr lang="en-US" dirty="0" smtClean="0"/>
              <a:t> </a:t>
            </a:r>
          </a:p>
          <a:p>
            <a:pPr marL="137160" indent="0">
              <a:buNone/>
            </a:pPr>
            <a:endParaRPr lang="en-US" dirty="0" smtClean="0"/>
          </a:p>
          <a:p>
            <a:pPr lvl="1"/>
            <a:endParaRPr lang="en-US" dirty="0"/>
          </a:p>
        </p:txBody>
      </p:sp>
    </p:spTree>
    <p:extLst>
      <p:ext uri="{BB962C8B-B14F-4D97-AF65-F5344CB8AC3E}">
        <p14:creationId xmlns:p14="http://schemas.microsoft.com/office/powerpoint/2010/main" val="2761146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Procurement Thresholds	</a:t>
            </a:r>
            <a:endParaRPr lang="en-US" dirty="0"/>
          </a:p>
        </p:txBody>
      </p:sp>
      <p:sp>
        <p:nvSpPr>
          <p:cNvPr id="3" name="Content Placeholder 2"/>
          <p:cNvSpPr>
            <a:spLocks noGrp="1"/>
          </p:cNvSpPr>
          <p:nvPr>
            <p:ph idx="1"/>
          </p:nvPr>
        </p:nvSpPr>
        <p:spPr/>
        <p:txBody>
          <a:bodyPr>
            <a:normAutofit/>
          </a:bodyPr>
          <a:lstStyle/>
          <a:p>
            <a:pPr>
              <a:defRPr/>
            </a:pPr>
            <a:endParaRPr lang="en-US" sz="2800" dirty="0" smtClean="0">
              <a:latin typeface="+mj-lt"/>
            </a:endParaRPr>
          </a:p>
          <a:p>
            <a:pPr>
              <a:defRPr/>
            </a:pPr>
            <a:r>
              <a:rPr lang="en-US" sz="2800" dirty="0" smtClean="0">
                <a:latin typeface="+mj-lt"/>
              </a:rPr>
              <a:t>The </a:t>
            </a:r>
            <a:r>
              <a:rPr lang="en-US" sz="2800" dirty="0">
                <a:latin typeface="+mj-lt"/>
              </a:rPr>
              <a:t>following general dollar thresholds </a:t>
            </a:r>
            <a:r>
              <a:rPr lang="en-US" sz="2800" dirty="0" smtClean="0">
                <a:latin typeface="+mj-lt"/>
              </a:rPr>
              <a:t>help </a:t>
            </a:r>
            <a:r>
              <a:rPr lang="en-US" sz="2800" dirty="0">
                <a:latin typeface="+mj-lt"/>
              </a:rPr>
              <a:t>determine how best to make </a:t>
            </a:r>
            <a:r>
              <a:rPr lang="en-US" dirty="0">
                <a:latin typeface="+mj-lt"/>
              </a:rPr>
              <a:t>a</a:t>
            </a:r>
            <a:r>
              <a:rPr lang="en-US" sz="2800" dirty="0" smtClean="0">
                <a:latin typeface="+mj-lt"/>
              </a:rPr>
              <a:t> </a:t>
            </a:r>
            <a:r>
              <a:rPr lang="en-US" sz="2800" dirty="0">
                <a:latin typeface="+mj-lt"/>
              </a:rPr>
              <a:t>purchase:</a:t>
            </a:r>
          </a:p>
          <a:p>
            <a:pPr lvl="1">
              <a:defRPr/>
            </a:pPr>
            <a:r>
              <a:rPr lang="en-US" sz="2400" dirty="0">
                <a:latin typeface="+mj-lt"/>
              </a:rPr>
              <a:t>Cost </a:t>
            </a:r>
            <a:r>
              <a:rPr lang="en-US" sz="2400" u="sng" dirty="0" smtClean="0">
                <a:latin typeface="+mj-lt"/>
              </a:rPr>
              <a:t>____up to $3,000_____: </a:t>
            </a:r>
            <a:r>
              <a:rPr lang="en-US" sz="2400" dirty="0">
                <a:latin typeface="+mj-lt"/>
              </a:rPr>
              <a:t>use Purchasing Card wherever possible as long as purchase is within </a:t>
            </a:r>
            <a:r>
              <a:rPr lang="en-US" sz="2400" dirty="0" err="1">
                <a:latin typeface="+mj-lt"/>
              </a:rPr>
              <a:t>Procard</a:t>
            </a:r>
            <a:r>
              <a:rPr lang="en-US" sz="2400" dirty="0">
                <a:latin typeface="+mj-lt"/>
              </a:rPr>
              <a:t> policy; normally PR/PO is not required</a:t>
            </a:r>
          </a:p>
          <a:p>
            <a:pPr lvl="1">
              <a:defRPr/>
            </a:pPr>
            <a:r>
              <a:rPr lang="en-US" sz="2400" dirty="0">
                <a:latin typeface="+mj-lt"/>
              </a:rPr>
              <a:t>Cost </a:t>
            </a:r>
            <a:r>
              <a:rPr lang="en-US" b="1" dirty="0" smtClean="0">
                <a:latin typeface="+mj-lt"/>
              </a:rPr>
              <a:t>___</a:t>
            </a:r>
            <a:r>
              <a:rPr lang="en-US" u="sng" dirty="0" smtClean="0">
                <a:latin typeface="+mj-lt"/>
              </a:rPr>
              <a:t>3,000 – 14,999.99__</a:t>
            </a:r>
            <a:r>
              <a:rPr lang="en-US" sz="2400" u="sng" dirty="0" smtClean="0">
                <a:latin typeface="+mj-lt"/>
              </a:rPr>
              <a:t>: </a:t>
            </a:r>
            <a:r>
              <a:rPr lang="en-US" sz="2400" dirty="0">
                <a:latin typeface="+mj-lt"/>
              </a:rPr>
              <a:t>may not need to bid but are required to process a PR</a:t>
            </a:r>
          </a:p>
          <a:p>
            <a:pPr lvl="1">
              <a:defRPr/>
            </a:pPr>
            <a:r>
              <a:rPr lang="en-US" sz="2400" dirty="0">
                <a:latin typeface="+mj-lt"/>
              </a:rPr>
              <a:t>Cost </a:t>
            </a:r>
            <a:r>
              <a:rPr lang="en-US" b="1" dirty="0" smtClean="0">
                <a:latin typeface="+mj-lt"/>
              </a:rPr>
              <a:t>__</a:t>
            </a:r>
            <a:r>
              <a:rPr lang="en-US" u="sng" dirty="0" smtClean="0">
                <a:latin typeface="+mj-lt"/>
              </a:rPr>
              <a:t>15,000 and above</a:t>
            </a:r>
            <a:r>
              <a:rPr lang="en-US" b="1" dirty="0" smtClean="0">
                <a:latin typeface="+mj-lt"/>
              </a:rPr>
              <a:t>____</a:t>
            </a:r>
            <a:r>
              <a:rPr lang="en-US" sz="2400" dirty="0" smtClean="0">
                <a:latin typeface="+mj-lt"/>
              </a:rPr>
              <a:t>: </a:t>
            </a:r>
            <a:r>
              <a:rPr lang="en-US" sz="2400" dirty="0">
                <a:latin typeface="+mj-lt"/>
              </a:rPr>
              <a:t>PR required; will have to bid   </a:t>
            </a:r>
          </a:p>
          <a:p>
            <a:endParaRPr lang="en-US" dirty="0"/>
          </a:p>
        </p:txBody>
      </p:sp>
    </p:spTree>
    <p:extLst>
      <p:ext uri="{BB962C8B-B14F-4D97-AF65-F5344CB8AC3E}">
        <p14:creationId xmlns:p14="http://schemas.microsoft.com/office/powerpoint/2010/main" val="1458135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Bid Laws and Bidding</a:t>
            </a:r>
            <a:endParaRPr lang="en-US" dirty="0"/>
          </a:p>
        </p:txBody>
      </p:sp>
      <p:sp>
        <p:nvSpPr>
          <p:cNvPr id="3" name="Content Placeholder 2"/>
          <p:cNvSpPr>
            <a:spLocks noGrp="1"/>
          </p:cNvSpPr>
          <p:nvPr>
            <p:ph idx="1"/>
          </p:nvPr>
        </p:nvSpPr>
        <p:spPr/>
        <p:txBody>
          <a:bodyPr>
            <a:normAutofit/>
          </a:bodyPr>
          <a:lstStyle/>
          <a:p>
            <a:r>
              <a:rPr lang="en-US" dirty="0" smtClean="0">
                <a:latin typeface="+mj-lt"/>
              </a:rPr>
              <a:t>AU governed by two separate bid laws under the Code of Alabama</a:t>
            </a:r>
          </a:p>
          <a:p>
            <a:pPr lvl="1"/>
            <a:r>
              <a:rPr lang="en-US" dirty="0" smtClean="0">
                <a:latin typeface="+mj-lt"/>
              </a:rPr>
              <a:t>General Procurement governed by Title 41</a:t>
            </a:r>
          </a:p>
          <a:p>
            <a:pPr lvl="2"/>
            <a:r>
              <a:rPr lang="en-US" dirty="0" smtClean="0">
                <a:latin typeface="+mj-lt"/>
              </a:rPr>
              <a:t>Bid openings for general procurement are open to the public…anyone can attend</a:t>
            </a:r>
            <a:r>
              <a:rPr lang="en-US" dirty="0" smtClean="0">
                <a:latin typeface="+mj-lt"/>
              </a:rPr>
              <a:t>. Bids are opened in Ingram Hall.</a:t>
            </a:r>
          </a:p>
          <a:p>
            <a:pPr lvl="1"/>
            <a:r>
              <a:rPr lang="en-US" dirty="0" smtClean="0">
                <a:latin typeface="+mj-lt"/>
              </a:rPr>
              <a:t>Construction Projects governed by Title 39</a:t>
            </a:r>
          </a:p>
          <a:p>
            <a:pPr lvl="2"/>
            <a:r>
              <a:rPr lang="en-US" dirty="0" smtClean="0">
                <a:latin typeface="+mj-lt"/>
              </a:rPr>
              <a:t>Bids </a:t>
            </a:r>
            <a:r>
              <a:rPr lang="en-US" dirty="0" smtClean="0">
                <a:latin typeface="+mj-lt"/>
              </a:rPr>
              <a:t>openings for construction projects are held at Facilities on Tuesday and Thursdays as needed. Anyone can attend.</a:t>
            </a:r>
          </a:p>
          <a:p>
            <a:r>
              <a:rPr lang="en-US" dirty="0" smtClean="0">
                <a:latin typeface="+mj-lt"/>
              </a:rPr>
              <a:t>Violation of the bid law carries personal liability</a:t>
            </a:r>
            <a:r>
              <a:rPr lang="en-US" dirty="0" smtClean="0"/>
              <a:t>!</a:t>
            </a:r>
            <a:endParaRPr lang="en-US" dirty="0"/>
          </a:p>
        </p:txBody>
      </p:sp>
    </p:spTree>
    <p:extLst>
      <p:ext uri="{BB962C8B-B14F-4D97-AF65-F5344CB8AC3E}">
        <p14:creationId xmlns:p14="http://schemas.microsoft.com/office/powerpoint/2010/main" val="835156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General Procurement- Title 41</a:t>
            </a:r>
            <a:endParaRPr lang="en-US" dirty="0"/>
          </a:p>
        </p:txBody>
      </p:sp>
      <p:sp>
        <p:nvSpPr>
          <p:cNvPr id="3" name="Content Placeholder 2"/>
          <p:cNvSpPr>
            <a:spLocks noGrp="1"/>
          </p:cNvSpPr>
          <p:nvPr>
            <p:ph idx="1"/>
          </p:nvPr>
        </p:nvSpPr>
        <p:spPr/>
        <p:txBody>
          <a:bodyPr>
            <a:normAutofit lnSpcReduction="10000"/>
          </a:bodyPr>
          <a:lstStyle/>
          <a:p>
            <a:r>
              <a:rPr lang="en-US" dirty="0" smtClean="0">
                <a:latin typeface="+mj-lt"/>
              </a:rPr>
              <a:t>Must bid products and services (with some professional service exceptions) if the total spend on that commodity or like items exceeds $15,000 for the fiscal year for the entire AU system</a:t>
            </a:r>
          </a:p>
          <a:p>
            <a:r>
              <a:rPr lang="en-US" dirty="0" smtClean="0">
                <a:latin typeface="+mj-lt"/>
              </a:rPr>
              <a:t>Use of cooperatives/consortiums is allowed under the bid law</a:t>
            </a:r>
          </a:p>
          <a:p>
            <a:r>
              <a:rPr lang="en-US" dirty="0" smtClean="0">
                <a:latin typeface="+mj-lt"/>
              </a:rPr>
              <a:t>Purchases cannot be split to avoid the bid law</a:t>
            </a:r>
          </a:p>
          <a:p>
            <a:r>
              <a:rPr lang="en-US" dirty="0" smtClean="0">
                <a:latin typeface="+mj-lt"/>
              </a:rPr>
              <a:t>Advertising is required (done through the Vendor Center, E-mail notices to Vendors and Statewide RFP database)</a:t>
            </a:r>
            <a:endParaRPr lang="en-US" dirty="0">
              <a:latin typeface="+mj-lt"/>
            </a:endParaRPr>
          </a:p>
        </p:txBody>
      </p:sp>
    </p:spTree>
    <p:extLst>
      <p:ext uri="{BB962C8B-B14F-4D97-AF65-F5344CB8AC3E}">
        <p14:creationId xmlns:p14="http://schemas.microsoft.com/office/powerpoint/2010/main" val="664261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Construction </a:t>
            </a:r>
            <a:r>
              <a:rPr lang="en-US" dirty="0"/>
              <a:t>P</a:t>
            </a:r>
            <a:r>
              <a:rPr lang="en-US" dirty="0" smtClean="0"/>
              <a:t>rojects- Title 39</a:t>
            </a:r>
            <a:endParaRPr lang="en-US" dirty="0"/>
          </a:p>
        </p:txBody>
      </p:sp>
      <p:sp>
        <p:nvSpPr>
          <p:cNvPr id="3" name="Content Placeholder 2"/>
          <p:cNvSpPr>
            <a:spLocks noGrp="1"/>
          </p:cNvSpPr>
          <p:nvPr>
            <p:ph idx="1"/>
          </p:nvPr>
        </p:nvSpPr>
        <p:spPr/>
        <p:txBody>
          <a:bodyPr>
            <a:normAutofit/>
          </a:bodyPr>
          <a:lstStyle/>
          <a:p>
            <a:r>
              <a:rPr lang="en-US" dirty="0" smtClean="0">
                <a:latin typeface="+mj-lt"/>
              </a:rPr>
              <a:t>Bid threshold is $50,000 (official quotes obtained for anything under that threshold)</a:t>
            </a:r>
          </a:p>
          <a:p>
            <a:r>
              <a:rPr lang="en-US" dirty="0" smtClean="0">
                <a:latin typeface="+mj-lt"/>
              </a:rPr>
              <a:t>Advertising requirements are far more lengthy and costly</a:t>
            </a:r>
          </a:p>
          <a:p>
            <a:pPr lvl="1"/>
            <a:r>
              <a:rPr lang="en-US" dirty="0" smtClean="0">
                <a:latin typeface="+mj-lt"/>
              </a:rPr>
              <a:t>Locally once a week for three weeks if under $500,000</a:t>
            </a:r>
          </a:p>
          <a:p>
            <a:pPr lvl="1"/>
            <a:r>
              <a:rPr lang="en-US" dirty="0" smtClean="0">
                <a:latin typeface="+mj-lt"/>
              </a:rPr>
              <a:t>Statewide once a week for three weeks (with one week being advertised in three separate newspapers) if contract will be over $500,000 </a:t>
            </a:r>
          </a:p>
          <a:p>
            <a:endParaRPr lang="en-US" dirty="0"/>
          </a:p>
        </p:txBody>
      </p:sp>
    </p:spTree>
    <p:extLst>
      <p:ext uri="{BB962C8B-B14F-4D97-AF65-F5344CB8AC3E}">
        <p14:creationId xmlns:p14="http://schemas.microsoft.com/office/powerpoint/2010/main" val="332251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Bid Process</a:t>
            </a:r>
            <a:endParaRPr lang="en-US" dirty="0"/>
          </a:p>
        </p:txBody>
      </p:sp>
      <p:sp>
        <p:nvSpPr>
          <p:cNvPr id="3" name="Content Placeholder 2"/>
          <p:cNvSpPr>
            <a:spLocks noGrp="1"/>
          </p:cNvSpPr>
          <p:nvPr>
            <p:ph idx="1"/>
          </p:nvPr>
        </p:nvSpPr>
        <p:spPr/>
        <p:txBody>
          <a:bodyPr/>
          <a:lstStyle/>
          <a:p>
            <a:pPr>
              <a:lnSpc>
                <a:spcPct val="90000"/>
              </a:lnSpc>
              <a:defRPr/>
            </a:pPr>
            <a:r>
              <a:rPr lang="en-US" sz="2400" dirty="0">
                <a:latin typeface="+mj-lt"/>
              </a:rPr>
              <a:t>Processing of </a:t>
            </a:r>
            <a:r>
              <a:rPr lang="en-US" sz="2400" dirty="0" smtClean="0">
                <a:latin typeface="+mj-lt"/>
              </a:rPr>
              <a:t>Bids</a:t>
            </a:r>
            <a:endParaRPr lang="en-US" sz="2400" dirty="0">
              <a:latin typeface="+mj-lt"/>
            </a:endParaRPr>
          </a:p>
          <a:p>
            <a:pPr lvl="1">
              <a:lnSpc>
                <a:spcPct val="90000"/>
              </a:lnSpc>
              <a:defRPr/>
            </a:pPr>
            <a:r>
              <a:rPr lang="en-US" dirty="0">
                <a:latin typeface="+mj-lt"/>
              </a:rPr>
              <a:t>Approved requisition received in Procurement &amp; Payment Services (PPS)</a:t>
            </a:r>
          </a:p>
          <a:p>
            <a:pPr lvl="1">
              <a:lnSpc>
                <a:spcPct val="90000"/>
              </a:lnSpc>
              <a:defRPr/>
            </a:pPr>
            <a:r>
              <a:rPr lang="en-US" dirty="0">
                <a:latin typeface="+mj-lt"/>
              </a:rPr>
              <a:t>PR audited for correctness in FOAP &amp; use of funds</a:t>
            </a:r>
          </a:p>
          <a:p>
            <a:pPr lvl="1">
              <a:lnSpc>
                <a:spcPct val="90000"/>
              </a:lnSpc>
              <a:defRPr/>
            </a:pPr>
            <a:r>
              <a:rPr lang="en-US" dirty="0">
                <a:latin typeface="+mj-lt"/>
              </a:rPr>
              <a:t>PR forwarded to correct Buyer depending on commodity</a:t>
            </a:r>
          </a:p>
          <a:p>
            <a:pPr lvl="1">
              <a:lnSpc>
                <a:spcPct val="90000"/>
              </a:lnSpc>
              <a:defRPr/>
            </a:pPr>
            <a:r>
              <a:rPr lang="en-US" dirty="0">
                <a:latin typeface="+mj-lt"/>
              </a:rPr>
              <a:t>PR reviewed by Buyer to determine method of processing, i.e. sealed </a:t>
            </a:r>
            <a:r>
              <a:rPr lang="en-US" dirty="0" smtClean="0">
                <a:latin typeface="+mj-lt"/>
              </a:rPr>
              <a:t>bid/proposal (RFB/RFP), </a:t>
            </a:r>
            <a:r>
              <a:rPr lang="en-US" dirty="0">
                <a:latin typeface="+mj-lt"/>
              </a:rPr>
              <a:t>quote, </a:t>
            </a:r>
            <a:r>
              <a:rPr lang="en-US" dirty="0" smtClean="0">
                <a:latin typeface="+mj-lt"/>
              </a:rPr>
              <a:t>regular </a:t>
            </a:r>
            <a:r>
              <a:rPr lang="en-US" dirty="0">
                <a:latin typeface="+mj-lt"/>
              </a:rPr>
              <a:t>purchase order, purchasing card</a:t>
            </a:r>
          </a:p>
          <a:p>
            <a:endParaRPr lang="en-US" dirty="0"/>
          </a:p>
        </p:txBody>
      </p:sp>
    </p:spTree>
    <p:extLst>
      <p:ext uri="{BB962C8B-B14F-4D97-AF65-F5344CB8AC3E}">
        <p14:creationId xmlns:p14="http://schemas.microsoft.com/office/powerpoint/2010/main" val="4704848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3969</TotalTime>
  <Words>2748</Words>
  <Application>Microsoft Office PowerPoint</Application>
  <PresentationFormat>On-screen Show (4:3)</PresentationFormat>
  <Paragraphs>333</Paragraphs>
  <Slides>38</Slides>
  <Notes>38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Calibri</vt:lpstr>
      <vt:lpstr>Georgia</vt:lpstr>
      <vt:lpstr>Times New Roman</vt:lpstr>
      <vt:lpstr>Wingdings</vt:lpstr>
      <vt:lpstr>Wingdings 2</vt:lpstr>
      <vt:lpstr>Wingdings 3</vt:lpstr>
      <vt:lpstr>Apex</vt:lpstr>
      <vt:lpstr>Procurement &amp; Payment Services</vt:lpstr>
      <vt:lpstr>Procurement in a Public Institution</vt:lpstr>
      <vt:lpstr>General Guidelines</vt:lpstr>
      <vt:lpstr>Purchasing Authority/Delegated Procurement</vt:lpstr>
      <vt:lpstr>Procurement Thresholds </vt:lpstr>
      <vt:lpstr>Bid Laws and Bidding</vt:lpstr>
      <vt:lpstr>General Procurement- Title 41</vt:lpstr>
      <vt:lpstr>Construction Projects- Title 39</vt:lpstr>
      <vt:lpstr>Bid Process</vt:lpstr>
      <vt:lpstr>Bid Process Cont’d</vt:lpstr>
      <vt:lpstr>Situations </vt:lpstr>
      <vt:lpstr>Situations Cont’d</vt:lpstr>
      <vt:lpstr>Situations Cont’d</vt:lpstr>
      <vt:lpstr>Other Laws &amp; Regulations</vt:lpstr>
      <vt:lpstr>Contracts</vt:lpstr>
      <vt:lpstr>What is a Contract?</vt:lpstr>
      <vt:lpstr>What is a Contract?</vt:lpstr>
      <vt:lpstr>What is a Contract?</vt:lpstr>
      <vt:lpstr>What is a Contract?</vt:lpstr>
      <vt:lpstr>What Happens When Something Goes Wrong? </vt:lpstr>
      <vt:lpstr>General Guidelines</vt:lpstr>
      <vt:lpstr>General Guidelines</vt:lpstr>
      <vt:lpstr>General Guidelines </vt:lpstr>
      <vt:lpstr>General Guidlines</vt:lpstr>
      <vt:lpstr>General Guidelines</vt:lpstr>
      <vt:lpstr>Dealing with difficult people </vt:lpstr>
      <vt:lpstr>Dealing with difficult people</vt:lpstr>
      <vt:lpstr>Common Issues</vt:lpstr>
      <vt:lpstr>Common Issues </vt:lpstr>
      <vt:lpstr>Common Issues</vt:lpstr>
      <vt:lpstr>Common Issues</vt:lpstr>
      <vt:lpstr>Common Issues</vt:lpstr>
      <vt:lpstr>Common Issues</vt:lpstr>
      <vt:lpstr>Common Issues</vt:lpstr>
      <vt:lpstr>Common Issues</vt:lpstr>
      <vt:lpstr>Miscellaneous</vt:lpstr>
      <vt:lpstr>Miscellaneous Cont’d</vt:lpstr>
      <vt:lpstr>       Questions?</vt:lpstr>
    </vt:vector>
  </TitlesOfParts>
  <Company>Auburn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Procurement &amp; Payment Services</dc:title>
  <dc:creator>aulease</dc:creator>
  <cp:lastModifiedBy>Missty Kennedy</cp:lastModifiedBy>
  <cp:revision>46</cp:revision>
  <cp:lastPrinted>2017-11-08T14:09:18Z</cp:lastPrinted>
  <dcterms:created xsi:type="dcterms:W3CDTF">2012-04-02T15:28:13Z</dcterms:created>
  <dcterms:modified xsi:type="dcterms:W3CDTF">2017-11-08T14:09:26Z</dcterms:modified>
</cp:coreProperties>
</file>