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71" r:id="rId2"/>
    <p:sldId id="262" r:id="rId3"/>
    <p:sldId id="263" r:id="rId4"/>
    <p:sldId id="264" r:id="rId5"/>
    <p:sldId id="265" r:id="rId6"/>
    <p:sldId id="282" r:id="rId7"/>
    <p:sldId id="266" r:id="rId8"/>
    <p:sldId id="260" r:id="rId9"/>
    <p:sldId id="274" r:id="rId10"/>
    <p:sldId id="277" r:id="rId11"/>
    <p:sldId id="289" r:id="rId12"/>
    <p:sldId id="279" r:id="rId13"/>
    <p:sldId id="286" r:id="rId14"/>
    <p:sldId id="287" r:id="rId15"/>
    <p:sldId id="288" r:id="rId16"/>
    <p:sldId id="268" r:id="rId17"/>
    <p:sldId id="280" r:id="rId18"/>
    <p:sldId id="283" r:id="rId19"/>
    <p:sldId id="284" r:id="rId20"/>
    <p:sldId id="281" r:id="rId21"/>
    <p:sldId id="276" r:id="rId22"/>
    <p:sldId id="285" r:id="rId23"/>
    <p:sldId id="275" r:id="rId24"/>
    <p:sldId id="267" r:id="rId25"/>
    <p:sldId id="273"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uest Computer" initials="GC" lastIdx="1" clrIdx="0">
    <p:extLst>
      <p:ext uri="{19B8F6BF-5375-455C-9EA6-DF929625EA0E}">
        <p15:presenceInfo xmlns:p15="http://schemas.microsoft.com/office/powerpoint/2012/main" userId="Guest Comput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205" autoAdjust="0"/>
    <p:restoredTop sz="76087" autoAdjust="0"/>
  </p:normalViewPr>
  <p:slideViewPr>
    <p:cSldViewPr snapToGrid="0">
      <p:cViewPr varScale="1">
        <p:scale>
          <a:sx n="87" d="100"/>
          <a:sy n="87" d="100"/>
        </p:scale>
        <p:origin x="10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C3D27C-00F8-4823-AE18-8EEDC6FA0F17}" type="doc">
      <dgm:prSet loTypeId="urn:microsoft.com/office/officeart/2005/8/layout/vList5" loCatId="list" qsTypeId="urn:microsoft.com/office/officeart/2005/8/quickstyle/3d1" qsCatId="3D" csTypeId="urn:microsoft.com/office/officeart/2005/8/colors/colorful5" csCatId="colorful" phldr="1"/>
      <dgm:spPr/>
      <dgm:t>
        <a:bodyPr/>
        <a:lstStyle/>
        <a:p>
          <a:endParaRPr lang="en-US"/>
        </a:p>
      </dgm:t>
    </dgm:pt>
    <dgm:pt modelId="{D465AFC0-2F17-40C5-9D89-D8FB5FF01645}">
      <dgm:prSet phldrT="[Text]"/>
      <dgm:spPr/>
      <dgm:t>
        <a:bodyPr/>
        <a:lstStyle/>
        <a:p>
          <a:r>
            <a:rPr lang="en-US" dirty="0" smtClean="0"/>
            <a:t>1</a:t>
          </a:r>
          <a:r>
            <a:rPr lang="en-US" baseline="30000" dirty="0" smtClean="0"/>
            <a:t>st</a:t>
          </a:r>
          <a:r>
            <a:rPr lang="en-US" dirty="0" smtClean="0"/>
            <a:t> Step</a:t>
          </a:r>
          <a:endParaRPr lang="en-US" dirty="0"/>
        </a:p>
      </dgm:t>
    </dgm:pt>
    <dgm:pt modelId="{4A650071-6B0E-465F-98CE-6BBFD3F8BBE9}" type="parTrans" cxnId="{E7EAF8F2-AC77-4FE2-8801-F6E97571D50B}">
      <dgm:prSet/>
      <dgm:spPr/>
      <dgm:t>
        <a:bodyPr/>
        <a:lstStyle/>
        <a:p>
          <a:endParaRPr lang="en-US"/>
        </a:p>
      </dgm:t>
    </dgm:pt>
    <dgm:pt modelId="{EA15EB06-0E70-446C-AB2F-52DADA0D5A84}" type="sibTrans" cxnId="{E7EAF8F2-AC77-4FE2-8801-F6E97571D50B}">
      <dgm:prSet/>
      <dgm:spPr/>
      <dgm:t>
        <a:bodyPr/>
        <a:lstStyle/>
        <a:p>
          <a:endParaRPr lang="en-US"/>
        </a:p>
      </dgm:t>
    </dgm:pt>
    <dgm:pt modelId="{A79629E3-1D2A-4B1C-8A28-184C22F08EB0}">
      <dgm:prSet phldrT="[Text]"/>
      <dgm:spPr/>
      <dgm:t>
        <a:bodyPr/>
        <a:lstStyle/>
        <a:p>
          <a:r>
            <a:rPr lang="en-US" dirty="0" smtClean="0">
              <a:solidFill>
                <a:srgbClr val="002060"/>
              </a:solidFill>
            </a:rPr>
            <a:t>Print out the RFP</a:t>
          </a:r>
          <a:endParaRPr lang="en-US" dirty="0">
            <a:solidFill>
              <a:srgbClr val="002060"/>
            </a:solidFill>
          </a:endParaRPr>
        </a:p>
      </dgm:t>
    </dgm:pt>
    <dgm:pt modelId="{9EAD6B8C-1B5D-4A11-8B50-60D73361D81B}" type="parTrans" cxnId="{F78B671C-7B20-444D-86F4-AA272472E3A5}">
      <dgm:prSet/>
      <dgm:spPr/>
      <dgm:t>
        <a:bodyPr/>
        <a:lstStyle/>
        <a:p>
          <a:endParaRPr lang="en-US"/>
        </a:p>
      </dgm:t>
    </dgm:pt>
    <dgm:pt modelId="{BE35748E-84B1-4D8E-889B-FDDB7BC1B947}" type="sibTrans" cxnId="{F78B671C-7B20-444D-86F4-AA272472E3A5}">
      <dgm:prSet/>
      <dgm:spPr/>
      <dgm:t>
        <a:bodyPr/>
        <a:lstStyle/>
        <a:p>
          <a:endParaRPr lang="en-US"/>
        </a:p>
      </dgm:t>
    </dgm:pt>
    <dgm:pt modelId="{ADC9AF53-C608-4113-B6D6-82A12A6F9E60}">
      <dgm:prSet phldrT="[Text]"/>
      <dgm:spPr/>
      <dgm:t>
        <a:bodyPr/>
        <a:lstStyle/>
        <a:p>
          <a:r>
            <a:rPr lang="en-US" dirty="0" smtClean="0">
              <a:solidFill>
                <a:srgbClr val="002060"/>
              </a:solidFill>
            </a:rPr>
            <a:t>Use RFP as your proposal outline</a:t>
          </a:r>
          <a:endParaRPr lang="en-US" dirty="0">
            <a:solidFill>
              <a:srgbClr val="002060"/>
            </a:solidFill>
          </a:endParaRPr>
        </a:p>
      </dgm:t>
    </dgm:pt>
    <dgm:pt modelId="{278E5B6E-3F9F-4F11-B7EA-F3A2A4E8C9D3}" type="parTrans" cxnId="{E08A18F8-7441-400D-8125-EB4F07FC0339}">
      <dgm:prSet/>
      <dgm:spPr/>
      <dgm:t>
        <a:bodyPr/>
        <a:lstStyle/>
        <a:p>
          <a:endParaRPr lang="en-US"/>
        </a:p>
      </dgm:t>
    </dgm:pt>
    <dgm:pt modelId="{8D395A5E-6A7F-492D-A5EB-49D3926A08E3}" type="sibTrans" cxnId="{E08A18F8-7441-400D-8125-EB4F07FC0339}">
      <dgm:prSet/>
      <dgm:spPr/>
      <dgm:t>
        <a:bodyPr/>
        <a:lstStyle/>
        <a:p>
          <a:endParaRPr lang="en-US"/>
        </a:p>
      </dgm:t>
    </dgm:pt>
    <dgm:pt modelId="{B509E682-B0E9-4DC4-8B2D-23ACAD05E5CD}">
      <dgm:prSet phldrT="[Text]"/>
      <dgm:spPr/>
      <dgm:t>
        <a:bodyPr/>
        <a:lstStyle/>
        <a:p>
          <a:r>
            <a:rPr lang="en-US" dirty="0" smtClean="0"/>
            <a:t>Pay Attention To</a:t>
          </a:r>
          <a:endParaRPr lang="en-US" dirty="0"/>
        </a:p>
      </dgm:t>
    </dgm:pt>
    <dgm:pt modelId="{88FDA94B-7CEA-4FFA-8BFB-354E1E6C8938}" type="parTrans" cxnId="{6D3BA71A-CEF4-4E18-B815-1B76028A1CD9}">
      <dgm:prSet/>
      <dgm:spPr/>
      <dgm:t>
        <a:bodyPr/>
        <a:lstStyle/>
        <a:p>
          <a:endParaRPr lang="en-US"/>
        </a:p>
      </dgm:t>
    </dgm:pt>
    <dgm:pt modelId="{FD9D14F3-40C6-4F5A-BC90-7985E0581C0D}" type="sibTrans" cxnId="{6D3BA71A-CEF4-4E18-B815-1B76028A1CD9}">
      <dgm:prSet/>
      <dgm:spPr/>
      <dgm:t>
        <a:bodyPr/>
        <a:lstStyle/>
        <a:p>
          <a:endParaRPr lang="en-US"/>
        </a:p>
      </dgm:t>
    </dgm:pt>
    <dgm:pt modelId="{58D0BC92-A4C8-4693-8636-D943077AAE92}">
      <dgm:prSet phldrT="[Text]"/>
      <dgm:spPr/>
      <dgm:t>
        <a:bodyPr/>
        <a:lstStyle/>
        <a:p>
          <a:r>
            <a:rPr lang="en-US" dirty="0" smtClean="0">
              <a:solidFill>
                <a:srgbClr val="002060"/>
              </a:solidFill>
            </a:rPr>
            <a:t>Program description (to assess fit)</a:t>
          </a:r>
          <a:endParaRPr lang="en-US" dirty="0">
            <a:solidFill>
              <a:srgbClr val="002060"/>
            </a:solidFill>
          </a:endParaRPr>
        </a:p>
      </dgm:t>
    </dgm:pt>
    <dgm:pt modelId="{200F27E3-1A77-4F22-B2FC-B1CE6BED452A}" type="parTrans" cxnId="{265B5817-7BAA-429D-8A59-A0F7038CC775}">
      <dgm:prSet/>
      <dgm:spPr/>
      <dgm:t>
        <a:bodyPr/>
        <a:lstStyle/>
        <a:p>
          <a:endParaRPr lang="en-US"/>
        </a:p>
      </dgm:t>
    </dgm:pt>
    <dgm:pt modelId="{F33ABBE9-C371-4F31-A3C7-96D8E93AEAC6}" type="sibTrans" cxnId="{265B5817-7BAA-429D-8A59-A0F7038CC775}">
      <dgm:prSet/>
      <dgm:spPr/>
      <dgm:t>
        <a:bodyPr/>
        <a:lstStyle/>
        <a:p>
          <a:endParaRPr lang="en-US"/>
        </a:p>
      </dgm:t>
    </dgm:pt>
    <dgm:pt modelId="{F92018BB-80D4-4DEF-8322-852FA33DAE71}">
      <dgm:prSet phldrT="[Text]"/>
      <dgm:spPr/>
      <dgm:t>
        <a:bodyPr/>
        <a:lstStyle/>
        <a:p>
          <a:r>
            <a:rPr lang="en-US" dirty="0" smtClean="0">
              <a:solidFill>
                <a:srgbClr val="002060"/>
              </a:solidFill>
            </a:rPr>
            <a:t>Award information</a:t>
          </a:r>
          <a:endParaRPr lang="en-US" dirty="0">
            <a:solidFill>
              <a:srgbClr val="002060"/>
            </a:solidFill>
          </a:endParaRPr>
        </a:p>
      </dgm:t>
    </dgm:pt>
    <dgm:pt modelId="{E0B90D83-8C20-424A-B675-6A17711DDC1C}" type="parTrans" cxnId="{00C4A2B1-C38C-49A9-BD4D-6CEEC473BB5C}">
      <dgm:prSet/>
      <dgm:spPr/>
      <dgm:t>
        <a:bodyPr/>
        <a:lstStyle/>
        <a:p>
          <a:endParaRPr lang="en-US"/>
        </a:p>
      </dgm:t>
    </dgm:pt>
    <dgm:pt modelId="{BE181823-77EA-4B37-AFC0-FE9F13981DE7}" type="sibTrans" cxnId="{00C4A2B1-C38C-49A9-BD4D-6CEEC473BB5C}">
      <dgm:prSet/>
      <dgm:spPr/>
      <dgm:t>
        <a:bodyPr/>
        <a:lstStyle/>
        <a:p>
          <a:endParaRPr lang="en-US"/>
        </a:p>
      </dgm:t>
    </dgm:pt>
    <dgm:pt modelId="{7C2B82D6-8761-4CA6-B4F1-AB1D63E99E75}">
      <dgm:prSet phldrT="[Text]"/>
      <dgm:spPr/>
      <dgm:t>
        <a:bodyPr/>
        <a:lstStyle/>
        <a:p>
          <a:r>
            <a:rPr lang="en-US" dirty="0" smtClean="0"/>
            <a:t>Tips</a:t>
          </a:r>
          <a:endParaRPr lang="en-US" dirty="0"/>
        </a:p>
      </dgm:t>
    </dgm:pt>
    <dgm:pt modelId="{0BADFE3B-CC99-4FE9-8531-FF64808D7354}" type="parTrans" cxnId="{5B7FB4C8-0F5F-4375-9AC3-DB6C8CB7C280}">
      <dgm:prSet/>
      <dgm:spPr/>
      <dgm:t>
        <a:bodyPr/>
        <a:lstStyle/>
        <a:p>
          <a:endParaRPr lang="en-US"/>
        </a:p>
      </dgm:t>
    </dgm:pt>
    <dgm:pt modelId="{FBECFFE8-BCAA-4DF5-80F7-5ACDAEAA559C}" type="sibTrans" cxnId="{5B7FB4C8-0F5F-4375-9AC3-DB6C8CB7C280}">
      <dgm:prSet/>
      <dgm:spPr/>
      <dgm:t>
        <a:bodyPr/>
        <a:lstStyle/>
        <a:p>
          <a:endParaRPr lang="en-US"/>
        </a:p>
      </dgm:t>
    </dgm:pt>
    <dgm:pt modelId="{2CFBD1D7-6A09-4CD2-A19E-8474B604B644}">
      <dgm:prSet phldrT="[Text]"/>
      <dgm:spPr/>
      <dgm:t>
        <a:bodyPr/>
        <a:lstStyle/>
        <a:p>
          <a:r>
            <a:rPr lang="en-US" dirty="0" smtClean="0">
              <a:solidFill>
                <a:srgbClr val="002060"/>
              </a:solidFill>
            </a:rPr>
            <a:t>Note any special requirements</a:t>
          </a:r>
          <a:endParaRPr lang="en-US" dirty="0">
            <a:solidFill>
              <a:srgbClr val="002060"/>
            </a:solidFill>
          </a:endParaRPr>
        </a:p>
      </dgm:t>
    </dgm:pt>
    <dgm:pt modelId="{2BF47F3F-CE8A-4368-80F2-6A0818591C4C}" type="parTrans" cxnId="{0E9ECA39-374F-4775-BAC7-C48948FC7B1E}">
      <dgm:prSet/>
      <dgm:spPr/>
      <dgm:t>
        <a:bodyPr/>
        <a:lstStyle/>
        <a:p>
          <a:endParaRPr lang="en-US"/>
        </a:p>
      </dgm:t>
    </dgm:pt>
    <dgm:pt modelId="{6CCB6D65-E388-4A18-A30A-D5BB0D82F0D4}" type="sibTrans" cxnId="{0E9ECA39-374F-4775-BAC7-C48948FC7B1E}">
      <dgm:prSet/>
      <dgm:spPr/>
      <dgm:t>
        <a:bodyPr/>
        <a:lstStyle/>
        <a:p>
          <a:endParaRPr lang="en-US"/>
        </a:p>
      </dgm:t>
    </dgm:pt>
    <dgm:pt modelId="{A8CAB649-E695-42F6-A67B-9C20903CEE30}">
      <dgm:prSet phldrT="[Text]"/>
      <dgm:spPr/>
      <dgm:t>
        <a:bodyPr/>
        <a:lstStyle/>
        <a:p>
          <a:r>
            <a:rPr lang="en-US" dirty="0" smtClean="0">
              <a:solidFill>
                <a:srgbClr val="002060"/>
              </a:solidFill>
            </a:rPr>
            <a:t>Make no assumptions</a:t>
          </a:r>
          <a:endParaRPr lang="en-US" dirty="0">
            <a:solidFill>
              <a:srgbClr val="002060"/>
            </a:solidFill>
          </a:endParaRPr>
        </a:p>
      </dgm:t>
    </dgm:pt>
    <dgm:pt modelId="{892F1A81-2AEA-4BE5-8B2D-8A9E372111C0}" type="parTrans" cxnId="{29243AAD-51A6-4B45-94DA-350155AB4FB9}">
      <dgm:prSet/>
      <dgm:spPr/>
      <dgm:t>
        <a:bodyPr/>
        <a:lstStyle/>
        <a:p>
          <a:endParaRPr lang="en-US"/>
        </a:p>
      </dgm:t>
    </dgm:pt>
    <dgm:pt modelId="{FBAD83A7-68DB-42AB-8DF2-F6606CAAD9E0}" type="sibTrans" cxnId="{29243AAD-51A6-4B45-94DA-350155AB4FB9}">
      <dgm:prSet/>
      <dgm:spPr/>
      <dgm:t>
        <a:bodyPr/>
        <a:lstStyle/>
        <a:p>
          <a:endParaRPr lang="en-US"/>
        </a:p>
      </dgm:t>
    </dgm:pt>
    <dgm:pt modelId="{806610CB-0966-4FA7-8714-F6DAC05EDE60}">
      <dgm:prSet phldrT="[Text]"/>
      <dgm:spPr/>
      <dgm:t>
        <a:bodyPr/>
        <a:lstStyle/>
        <a:p>
          <a:r>
            <a:rPr lang="en-US" dirty="0" smtClean="0">
              <a:solidFill>
                <a:srgbClr val="002060"/>
              </a:solidFill>
            </a:rPr>
            <a:t>Read CAREFULLY…do not scan</a:t>
          </a:r>
          <a:endParaRPr lang="en-US" dirty="0">
            <a:solidFill>
              <a:srgbClr val="002060"/>
            </a:solidFill>
          </a:endParaRPr>
        </a:p>
      </dgm:t>
    </dgm:pt>
    <dgm:pt modelId="{8DAD4EDB-E027-47C5-89F6-0ADF333B7958}" type="parTrans" cxnId="{47181444-1304-4CC2-8511-30FC4C6E0535}">
      <dgm:prSet/>
      <dgm:spPr/>
      <dgm:t>
        <a:bodyPr/>
        <a:lstStyle/>
        <a:p>
          <a:endParaRPr lang="en-US"/>
        </a:p>
      </dgm:t>
    </dgm:pt>
    <dgm:pt modelId="{E5DF86B8-18E4-4614-A11D-1BF6926E3291}" type="sibTrans" cxnId="{47181444-1304-4CC2-8511-30FC4C6E0535}">
      <dgm:prSet/>
      <dgm:spPr/>
      <dgm:t>
        <a:bodyPr/>
        <a:lstStyle/>
        <a:p>
          <a:endParaRPr lang="en-US"/>
        </a:p>
      </dgm:t>
    </dgm:pt>
    <dgm:pt modelId="{789B26DA-42EE-4243-B080-E0316CD756EB}">
      <dgm:prSet phldrT="[Text]"/>
      <dgm:spPr/>
      <dgm:t>
        <a:bodyPr/>
        <a:lstStyle/>
        <a:p>
          <a:r>
            <a:rPr lang="en-US" dirty="0" smtClean="0">
              <a:solidFill>
                <a:srgbClr val="002060"/>
              </a:solidFill>
            </a:rPr>
            <a:t>Highlight specifics</a:t>
          </a:r>
          <a:endParaRPr lang="en-US" dirty="0">
            <a:solidFill>
              <a:srgbClr val="002060"/>
            </a:solidFill>
          </a:endParaRPr>
        </a:p>
      </dgm:t>
    </dgm:pt>
    <dgm:pt modelId="{8310A832-73BF-4319-AC0C-7F51250CDB10}" type="parTrans" cxnId="{33A480DC-F0C6-443D-A477-6766FABE0E02}">
      <dgm:prSet/>
      <dgm:spPr/>
      <dgm:t>
        <a:bodyPr/>
        <a:lstStyle/>
        <a:p>
          <a:endParaRPr lang="en-US"/>
        </a:p>
      </dgm:t>
    </dgm:pt>
    <dgm:pt modelId="{2D8A6A30-EBF7-4F98-805C-6898F4B58177}" type="sibTrans" cxnId="{33A480DC-F0C6-443D-A477-6766FABE0E02}">
      <dgm:prSet/>
      <dgm:spPr/>
      <dgm:t>
        <a:bodyPr/>
        <a:lstStyle/>
        <a:p>
          <a:endParaRPr lang="en-US"/>
        </a:p>
      </dgm:t>
    </dgm:pt>
    <dgm:pt modelId="{BC377A3C-8D77-47BC-98DF-088946244595}">
      <dgm:prSet phldrT="[Text]"/>
      <dgm:spPr/>
      <dgm:t>
        <a:bodyPr/>
        <a:lstStyle/>
        <a:p>
          <a:r>
            <a:rPr lang="en-US" dirty="0" smtClean="0">
              <a:solidFill>
                <a:srgbClr val="002060"/>
              </a:solidFill>
            </a:rPr>
            <a:t>Proposal preparation instructions (AND proposal guide)</a:t>
          </a:r>
          <a:endParaRPr lang="en-US" dirty="0">
            <a:solidFill>
              <a:srgbClr val="002060"/>
            </a:solidFill>
          </a:endParaRPr>
        </a:p>
      </dgm:t>
    </dgm:pt>
    <dgm:pt modelId="{F34DABF9-EAD1-4FFD-9CD5-2C3ABA35AFF8}" type="parTrans" cxnId="{2DE9E751-F8F1-47DE-9850-343457F3A071}">
      <dgm:prSet/>
      <dgm:spPr/>
      <dgm:t>
        <a:bodyPr/>
        <a:lstStyle/>
        <a:p>
          <a:endParaRPr lang="en-US"/>
        </a:p>
      </dgm:t>
    </dgm:pt>
    <dgm:pt modelId="{E2E4606A-9428-410B-BCB2-D56C78D0BEE5}" type="sibTrans" cxnId="{2DE9E751-F8F1-47DE-9850-343457F3A071}">
      <dgm:prSet/>
      <dgm:spPr/>
      <dgm:t>
        <a:bodyPr/>
        <a:lstStyle/>
        <a:p>
          <a:endParaRPr lang="en-US"/>
        </a:p>
      </dgm:t>
    </dgm:pt>
    <dgm:pt modelId="{258AB528-2926-44B0-9E74-0C730596C254}">
      <dgm:prSet phldrT="[Text]"/>
      <dgm:spPr/>
      <dgm:t>
        <a:bodyPr/>
        <a:lstStyle/>
        <a:p>
          <a:r>
            <a:rPr lang="en-US" dirty="0" smtClean="0">
              <a:solidFill>
                <a:srgbClr val="002060"/>
              </a:solidFill>
            </a:rPr>
            <a:t>Review process</a:t>
          </a:r>
          <a:endParaRPr lang="en-US" dirty="0">
            <a:solidFill>
              <a:srgbClr val="002060"/>
            </a:solidFill>
          </a:endParaRPr>
        </a:p>
      </dgm:t>
    </dgm:pt>
    <dgm:pt modelId="{CA876EFF-5419-4DB2-A03A-68DFD2ACFFA8}" type="parTrans" cxnId="{7FC82456-27BF-45EC-A693-ADB4A7017308}">
      <dgm:prSet/>
      <dgm:spPr/>
      <dgm:t>
        <a:bodyPr/>
        <a:lstStyle/>
        <a:p>
          <a:endParaRPr lang="en-US"/>
        </a:p>
      </dgm:t>
    </dgm:pt>
    <dgm:pt modelId="{78040015-1344-4273-A8E4-2CCE1848E2F4}" type="sibTrans" cxnId="{7FC82456-27BF-45EC-A693-ADB4A7017308}">
      <dgm:prSet/>
      <dgm:spPr/>
      <dgm:t>
        <a:bodyPr/>
        <a:lstStyle/>
        <a:p>
          <a:endParaRPr lang="en-US"/>
        </a:p>
      </dgm:t>
    </dgm:pt>
    <dgm:pt modelId="{B45A6C48-829D-46F9-A526-AF9A230519AE}">
      <dgm:prSet phldrT="[Text]"/>
      <dgm:spPr/>
      <dgm:t>
        <a:bodyPr/>
        <a:lstStyle/>
        <a:p>
          <a:r>
            <a:rPr lang="en-US" dirty="0" smtClean="0">
              <a:solidFill>
                <a:srgbClr val="002060"/>
              </a:solidFill>
            </a:rPr>
            <a:t>Ensure PI/Institution eligibility</a:t>
          </a:r>
          <a:endParaRPr lang="en-US" dirty="0">
            <a:solidFill>
              <a:srgbClr val="002060"/>
            </a:solidFill>
          </a:endParaRPr>
        </a:p>
      </dgm:t>
    </dgm:pt>
    <dgm:pt modelId="{C25243A1-E2C7-48F9-A44A-AA8226216BA9}" type="parTrans" cxnId="{02861F20-4E92-4D5D-9479-610A4E130C6A}">
      <dgm:prSet/>
      <dgm:spPr/>
      <dgm:t>
        <a:bodyPr/>
        <a:lstStyle/>
        <a:p>
          <a:endParaRPr lang="en-US"/>
        </a:p>
      </dgm:t>
    </dgm:pt>
    <dgm:pt modelId="{3A3E5ECC-2D1D-453A-A4BF-AA9567D334CC}" type="sibTrans" cxnId="{02861F20-4E92-4D5D-9479-610A4E130C6A}">
      <dgm:prSet/>
      <dgm:spPr/>
      <dgm:t>
        <a:bodyPr/>
        <a:lstStyle/>
        <a:p>
          <a:endParaRPr lang="en-US"/>
        </a:p>
      </dgm:t>
    </dgm:pt>
    <dgm:pt modelId="{34F68C4B-84EB-4863-8FA8-5C76C5A3DFCB}">
      <dgm:prSet phldrT="[Text]"/>
      <dgm:spPr/>
      <dgm:t>
        <a:bodyPr/>
        <a:lstStyle/>
        <a:p>
          <a:r>
            <a:rPr lang="en-US" dirty="0" smtClean="0">
              <a:solidFill>
                <a:srgbClr val="002060"/>
              </a:solidFill>
            </a:rPr>
            <a:t>Plan your proposal months in advance</a:t>
          </a:r>
          <a:endParaRPr lang="en-US" dirty="0">
            <a:solidFill>
              <a:srgbClr val="002060"/>
            </a:solidFill>
          </a:endParaRPr>
        </a:p>
      </dgm:t>
    </dgm:pt>
    <dgm:pt modelId="{7B7276B9-39B3-4EAD-A10C-0EE84B42C589}" type="parTrans" cxnId="{6A94FE46-2AE4-411F-9F5A-9EA9D62E8388}">
      <dgm:prSet/>
      <dgm:spPr/>
      <dgm:t>
        <a:bodyPr/>
        <a:lstStyle/>
        <a:p>
          <a:endParaRPr lang="en-US"/>
        </a:p>
      </dgm:t>
    </dgm:pt>
    <dgm:pt modelId="{9C9D67FC-9602-4103-99C1-43BC89E81E89}" type="sibTrans" cxnId="{6A94FE46-2AE4-411F-9F5A-9EA9D62E8388}">
      <dgm:prSet/>
      <dgm:spPr/>
      <dgm:t>
        <a:bodyPr/>
        <a:lstStyle/>
        <a:p>
          <a:endParaRPr lang="en-US"/>
        </a:p>
      </dgm:t>
    </dgm:pt>
    <dgm:pt modelId="{8B98EFF7-2D77-4A10-B153-61A778DA9549}" type="pres">
      <dgm:prSet presAssocID="{EEC3D27C-00F8-4823-AE18-8EEDC6FA0F17}" presName="Name0" presStyleCnt="0">
        <dgm:presLayoutVars>
          <dgm:dir/>
          <dgm:animLvl val="lvl"/>
          <dgm:resizeHandles val="exact"/>
        </dgm:presLayoutVars>
      </dgm:prSet>
      <dgm:spPr/>
      <dgm:t>
        <a:bodyPr/>
        <a:lstStyle/>
        <a:p>
          <a:endParaRPr lang="en-US"/>
        </a:p>
      </dgm:t>
    </dgm:pt>
    <dgm:pt modelId="{AE85F948-C838-4B24-8223-76DD585B5956}" type="pres">
      <dgm:prSet presAssocID="{D465AFC0-2F17-40C5-9D89-D8FB5FF01645}" presName="linNode" presStyleCnt="0"/>
      <dgm:spPr/>
      <dgm:t>
        <a:bodyPr/>
        <a:lstStyle/>
        <a:p>
          <a:endParaRPr lang="en-US"/>
        </a:p>
      </dgm:t>
    </dgm:pt>
    <dgm:pt modelId="{F7F0D981-29A8-46A8-B91C-492F63564BF2}" type="pres">
      <dgm:prSet presAssocID="{D465AFC0-2F17-40C5-9D89-D8FB5FF01645}" presName="parentText" presStyleLbl="node1" presStyleIdx="0" presStyleCnt="3">
        <dgm:presLayoutVars>
          <dgm:chMax val="1"/>
          <dgm:bulletEnabled val="1"/>
        </dgm:presLayoutVars>
      </dgm:prSet>
      <dgm:spPr/>
      <dgm:t>
        <a:bodyPr/>
        <a:lstStyle/>
        <a:p>
          <a:endParaRPr lang="en-US"/>
        </a:p>
      </dgm:t>
    </dgm:pt>
    <dgm:pt modelId="{E62E73C1-0635-4433-90D5-9D962951DABA}" type="pres">
      <dgm:prSet presAssocID="{D465AFC0-2F17-40C5-9D89-D8FB5FF01645}" presName="descendantText" presStyleLbl="alignAccFollowNode1" presStyleIdx="0" presStyleCnt="3" custLinFactNeighborX="-794" custLinFactNeighborY="4317">
        <dgm:presLayoutVars>
          <dgm:bulletEnabled val="1"/>
        </dgm:presLayoutVars>
      </dgm:prSet>
      <dgm:spPr/>
      <dgm:t>
        <a:bodyPr/>
        <a:lstStyle/>
        <a:p>
          <a:endParaRPr lang="en-US"/>
        </a:p>
      </dgm:t>
    </dgm:pt>
    <dgm:pt modelId="{635EB584-8004-4B90-852E-F7F1198096C9}" type="pres">
      <dgm:prSet presAssocID="{EA15EB06-0E70-446C-AB2F-52DADA0D5A84}" presName="sp" presStyleCnt="0"/>
      <dgm:spPr/>
      <dgm:t>
        <a:bodyPr/>
        <a:lstStyle/>
        <a:p>
          <a:endParaRPr lang="en-US"/>
        </a:p>
      </dgm:t>
    </dgm:pt>
    <dgm:pt modelId="{F80A15E8-F5E2-4BF2-9736-85A101E10D7B}" type="pres">
      <dgm:prSet presAssocID="{B509E682-B0E9-4DC4-8B2D-23ACAD05E5CD}" presName="linNode" presStyleCnt="0"/>
      <dgm:spPr/>
      <dgm:t>
        <a:bodyPr/>
        <a:lstStyle/>
        <a:p>
          <a:endParaRPr lang="en-US"/>
        </a:p>
      </dgm:t>
    </dgm:pt>
    <dgm:pt modelId="{E56C151D-B36C-40FF-8F7F-FE0CBF58779D}" type="pres">
      <dgm:prSet presAssocID="{B509E682-B0E9-4DC4-8B2D-23ACAD05E5CD}" presName="parentText" presStyleLbl="node1" presStyleIdx="1" presStyleCnt="3">
        <dgm:presLayoutVars>
          <dgm:chMax val="1"/>
          <dgm:bulletEnabled val="1"/>
        </dgm:presLayoutVars>
      </dgm:prSet>
      <dgm:spPr/>
      <dgm:t>
        <a:bodyPr/>
        <a:lstStyle/>
        <a:p>
          <a:endParaRPr lang="en-US"/>
        </a:p>
      </dgm:t>
    </dgm:pt>
    <dgm:pt modelId="{019D800F-8F81-4AC6-A705-C923CA626B46}" type="pres">
      <dgm:prSet presAssocID="{B509E682-B0E9-4DC4-8B2D-23ACAD05E5CD}" presName="descendantText" presStyleLbl="alignAccFollowNode1" presStyleIdx="1" presStyleCnt="3">
        <dgm:presLayoutVars>
          <dgm:bulletEnabled val="1"/>
        </dgm:presLayoutVars>
      </dgm:prSet>
      <dgm:spPr/>
      <dgm:t>
        <a:bodyPr/>
        <a:lstStyle/>
        <a:p>
          <a:endParaRPr lang="en-US"/>
        </a:p>
      </dgm:t>
    </dgm:pt>
    <dgm:pt modelId="{4B4C3DD1-730F-4F1E-9610-BB75F5C1CA94}" type="pres">
      <dgm:prSet presAssocID="{FD9D14F3-40C6-4F5A-BC90-7985E0581C0D}" presName="sp" presStyleCnt="0"/>
      <dgm:spPr/>
      <dgm:t>
        <a:bodyPr/>
        <a:lstStyle/>
        <a:p>
          <a:endParaRPr lang="en-US"/>
        </a:p>
      </dgm:t>
    </dgm:pt>
    <dgm:pt modelId="{6CE69EFC-7B66-4E3A-90F6-A4C0745F9A9C}" type="pres">
      <dgm:prSet presAssocID="{7C2B82D6-8761-4CA6-B4F1-AB1D63E99E75}" presName="linNode" presStyleCnt="0"/>
      <dgm:spPr/>
      <dgm:t>
        <a:bodyPr/>
        <a:lstStyle/>
        <a:p>
          <a:endParaRPr lang="en-US"/>
        </a:p>
      </dgm:t>
    </dgm:pt>
    <dgm:pt modelId="{9D08652A-789A-4DA1-B030-6ED7DDB13207}" type="pres">
      <dgm:prSet presAssocID="{7C2B82D6-8761-4CA6-B4F1-AB1D63E99E75}" presName="parentText" presStyleLbl="node1" presStyleIdx="2" presStyleCnt="3">
        <dgm:presLayoutVars>
          <dgm:chMax val="1"/>
          <dgm:bulletEnabled val="1"/>
        </dgm:presLayoutVars>
      </dgm:prSet>
      <dgm:spPr/>
      <dgm:t>
        <a:bodyPr/>
        <a:lstStyle/>
        <a:p>
          <a:endParaRPr lang="en-US"/>
        </a:p>
      </dgm:t>
    </dgm:pt>
    <dgm:pt modelId="{1F7BE5DB-A837-42CE-9BA7-9B5E368FF7A4}" type="pres">
      <dgm:prSet presAssocID="{7C2B82D6-8761-4CA6-B4F1-AB1D63E99E75}" presName="descendantText" presStyleLbl="alignAccFollowNode1" presStyleIdx="2" presStyleCnt="3">
        <dgm:presLayoutVars>
          <dgm:bulletEnabled val="1"/>
        </dgm:presLayoutVars>
      </dgm:prSet>
      <dgm:spPr/>
      <dgm:t>
        <a:bodyPr/>
        <a:lstStyle/>
        <a:p>
          <a:endParaRPr lang="en-US"/>
        </a:p>
      </dgm:t>
    </dgm:pt>
  </dgm:ptLst>
  <dgm:cxnLst>
    <dgm:cxn modelId="{0E9ECA39-374F-4775-BAC7-C48948FC7B1E}" srcId="{7C2B82D6-8761-4CA6-B4F1-AB1D63E99E75}" destId="{2CFBD1D7-6A09-4CD2-A19E-8474B604B644}" srcOrd="0" destOrd="0" parTransId="{2BF47F3F-CE8A-4368-80F2-6A0818591C4C}" sibTransId="{6CCB6D65-E388-4A18-A30A-D5BB0D82F0D4}"/>
    <dgm:cxn modelId="{6D3BA71A-CEF4-4E18-B815-1B76028A1CD9}" srcId="{EEC3D27C-00F8-4823-AE18-8EEDC6FA0F17}" destId="{B509E682-B0E9-4DC4-8B2D-23ACAD05E5CD}" srcOrd="1" destOrd="0" parTransId="{88FDA94B-7CEA-4FFA-8BFB-354E1E6C8938}" sibTransId="{FD9D14F3-40C6-4F5A-BC90-7985E0581C0D}"/>
    <dgm:cxn modelId="{29243AAD-51A6-4B45-94DA-350155AB4FB9}" srcId="{7C2B82D6-8761-4CA6-B4F1-AB1D63E99E75}" destId="{A8CAB649-E695-42F6-A67B-9C20903CEE30}" srcOrd="2" destOrd="0" parTransId="{892F1A81-2AEA-4BE5-8B2D-8A9E372111C0}" sibTransId="{FBAD83A7-68DB-42AB-8DF2-F6606CAAD9E0}"/>
    <dgm:cxn modelId="{D8B14CBA-4CF4-4D84-B9B2-CBA2C1974740}" type="presOf" srcId="{B45A6C48-829D-46F9-A526-AF9A230519AE}" destId="{1F7BE5DB-A837-42CE-9BA7-9B5E368FF7A4}" srcOrd="0" destOrd="1" presId="urn:microsoft.com/office/officeart/2005/8/layout/vList5"/>
    <dgm:cxn modelId="{A703783F-575A-4A9A-B88B-955902DBD43F}" type="presOf" srcId="{F92018BB-80D4-4DEF-8322-852FA33DAE71}" destId="{019D800F-8F81-4AC6-A705-C923CA626B46}" srcOrd="0" destOrd="1" presId="urn:microsoft.com/office/officeart/2005/8/layout/vList5"/>
    <dgm:cxn modelId="{5B7FB4C8-0F5F-4375-9AC3-DB6C8CB7C280}" srcId="{EEC3D27C-00F8-4823-AE18-8EEDC6FA0F17}" destId="{7C2B82D6-8761-4CA6-B4F1-AB1D63E99E75}" srcOrd="2" destOrd="0" parTransId="{0BADFE3B-CC99-4FE9-8531-FF64808D7354}" sibTransId="{FBECFFE8-BCAA-4DF5-80F7-5ACDAEAA559C}"/>
    <dgm:cxn modelId="{151B1F2F-400A-481C-8298-747CD41887DC}" type="presOf" srcId="{7C2B82D6-8761-4CA6-B4F1-AB1D63E99E75}" destId="{9D08652A-789A-4DA1-B030-6ED7DDB13207}" srcOrd="0" destOrd="0" presId="urn:microsoft.com/office/officeart/2005/8/layout/vList5"/>
    <dgm:cxn modelId="{56FEC7A7-B714-4173-A3D9-8B878587ECEA}" type="presOf" srcId="{A8CAB649-E695-42F6-A67B-9C20903CEE30}" destId="{1F7BE5DB-A837-42CE-9BA7-9B5E368FF7A4}" srcOrd="0" destOrd="2" presId="urn:microsoft.com/office/officeart/2005/8/layout/vList5"/>
    <dgm:cxn modelId="{45A33F7B-9949-458A-95EE-39ADF7573607}" type="presOf" srcId="{2CFBD1D7-6A09-4CD2-A19E-8474B604B644}" destId="{1F7BE5DB-A837-42CE-9BA7-9B5E368FF7A4}" srcOrd="0" destOrd="0" presId="urn:microsoft.com/office/officeart/2005/8/layout/vList5"/>
    <dgm:cxn modelId="{7FC82456-27BF-45EC-A693-ADB4A7017308}" srcId="{B509E682-B0E9-4DC4-8B2D-23ACAD05E5CD}" destId="{258AB528-2926-44B0-9E74-0C730596C254}" srcOrd="3" destOrd="0" parTransId="{CA876EFF-5419-4DB2-A03A-68DFD2ACFFA8}" sibTransId="{78040015-1344-4273-A8E4-2CCE1848E2F4}"/>
    <dgm:cxn modelId="{BB81CAC2-1E50-49AF-9E68-15251031458D}" type="presOf" srcId="{D465AFC0-2F17-40C5-9D89-D8FB5FF01645}" destId="{F7F0D981-29A8-46A8-B91C-492F63564BF2}" srcOrd="0" destOrd="0" presId="urn:microsoft.com/office/officeart/2005/8/layout/vList5"/>
    <dgm:cxn modelId="{D8FCF137-D9F0-464C-BC7C-E0B52A2EBAB2}" type="presOf" srcId="{A79629E3-1D2A-4B1C-8A28-184C22F08EB0}" destId="{E62E73C1-0635-4433-90D5-9D962951DABA}" srcOrd="0" destOrd="0" presId="urn:microsoft.com/office/officeart/2005/8/layout/vList5"/>
    <dgm:cxn modelId="{02861F20-4E92-4D5D-9479-610A4E130C6A}" srcId="{7C2B82D6-8761-4CA6-B4F1-AB1D63E99E75}" destId="{B45A6C48-829D-46F9-A526-AF9A230519AE}" srcOrd="1" destOrd="0" parTransId="{C25243A1-E2C7-48F9-A44A-AA8226216BA9}" sibTransId="{3A3E5ECC-2D1D-453A-A4BF-AA9567D334CC}"/>
    <dgm:cxn modelId="{7C486C23-693F-4BBB-AD26-EA9D7AA6629C}" type="presOf" srcId="{EEC3D27C-00F8-4823-AE18-8EEDC6FA0F17}" destId="{8B98EFF7-2D77-4A10-B153-61A778DA9549}" srcOrd="0" destOrd="0" presId="urn:microsoft.com/office/officeart/2005/8/layout/vList5"/>
    <dgm:cxn modelId="{50370DF9-FE8E-4BA1-9DE8-07A8A77A9850}" type="presOf" srcId="{B509E682-B0E9-4DC4-8B2D-23ACAD05E5CD}" destId="{E56C151D-B36C-40FF-8F7F-FE0CBF58779D}" srcOrd="0" destOrd="0" presId="urn:microsoft.com/office/officeart/2005/8/layout/vList5"/>
    <dgm:cxn modelId="{F57B1191-A5DD-48D7-95C8-922847569A7A}" type="presOf" srcId="{258AB528-2926-44B0-9E74-0C730596C254}" destId="{019D800F-8F81-4AC6-A705-C923CA626B46}" srcOrd="0" destOrd="3" presId="urn:microsoft.com/office/officeart/2005/8/layout/vList5"/>
    <dgm:cxn modelId="{2DE9E751-F8F1-47DE-9850-343457F3A071}" srcId="{B509E682-B0E9-4DC4-8B2D-23ACAD05E5CD}" destId="{BC377A3C-8D77-47BC-98DF-088946244595}" srcOrd="2" destOrd="0" parTransId="{F34DABF9-EAD1-4FFD-9CD5-2C3ABA35AFF8}" sibTransId="{E2E4606A-9428-410B-BCB2-D56C78D0BEE5}"/>
    <dgm:cxn modelId="{C21FD950-1687-43F5-ACA5-61B78A7325D3}" type="presOf" srcId="{806610CB-0966-4FA7-8714-F6DAC05EDE60}" destId="{E62E73C1-0635-4433-90D5-9D962951DABA}" srcOrd="0" destOrd="1" presId="urn:microsoft.com/office/officeart/2005/8/layout/vList5"/>
    <dgm:cxn modelId="{F5DE7F13-78CA-46D8-8381-EB70BBC151CB}" type="presOf" srcId="{789B26DA-42EE-4243-B080-E0316CD756EB}" destId="{E62E73C1-0635-4433-90D5-9D962951DABA}" srcOrd="0" destOrd="2" presId="urn:microsoft.com/office/officeart/2005/8/layout/vList5"/>
    <dgm:cxn modelId="{47181444-1304-4CC2-8511-30FC4C6E0535}" srcId="{D465AFC0-2F17-40C5-9D89-D8FB5FF01645}" destId="{806610CB-0966-4FA7-8714-F6DAC05EDE60}" srcOrd="1" destOrd="0" parTransId="{8DAD4EDB-E027-47C5-89F6-0ADF333B7958}" sibTransId="{E5DF86B8-18E4-4614-A11D-1BF6926E3291}"/>
    <dgm:cxn modelId="{3C8B3ECF-C921-4C28-8FE7-991016C267A0}" type="presOf" srcId="{34F68C4B-84EB-4863-8FA8-5C76C5A3DFCB}" destId="{1F7BE5DB-A837-42CE-9BA7-9B5E368FF7A4}" srcOrd="0" destOrd="3" presId="urn:microsoft.com/office/officeart/2005/8/layout/vList5"/>
    <dgm:cxn modelId="{30BAF143-04FC-41DB-B1A3-9836B7C7CDA8}" type="presOf" srcId="{58D0BC92-A4C8-4693-8636-D943077AAE92}" destId="{019D800F-8F81-4AC6-A705-C923CA626B46}" srcOrd="0" destOrd="0" presId="urn:microsoft.com/office/officeart/2005/8/layout/vList5"/>
    <dgm:cxn modelId="{00C4A2B1-C38C-49A9-BD4D-6CEEC473BB5C}" srcId="{B509E682-B0E9-4DC4-8B2D-23ACAD05E5CD}" destId="{F92018BB-80D4-4DEF-8322-852FA33DAE71}" srcOrd="1" destOrd="0" parTransId="{E0B90D83-8C20-424A-B675-6A17711DDC1C}" sibTransId="{BE181823-77EA-4B37-AFC0-FE9F13981DE7}"/>
    <dgm:cxn modelId="{E08A18F8-7441-400D-8125-EB4F07FC0339}" srcId="{D465AFC0-2F17-40C5-9D89-D8FB5FF01645}" destId="{ADC9AF53-C608-4113-B6D6-82A12A6F9E60}" srcOrd="3" destOrd="0" parTransId="{278E5B6E-3F9F-4F11-B7EA-F3A2A4E8C9D3}" sibTransId="{8D395A5E-6A7F-492D-A5EB-49D3926A08E3}"/>
    <dgm:cxn modelId="{265B5817-7BAA-429D-8A59-A0F7038CC775}" srcId="{B509E682-B0E9-4DC4-8B2D-23ACAD05E5CD}" destId="{58D0BC92-A4C8-4693-8636-D943077AAE92}" srcOrd="0" destOrd="0" parTransId="{200F27E3-1A77-4F22-B2FC-B1CE6BED452A}" sibTransId="{F33ABBE9-C371-4F31-A3C7-96D8E93AEAC6}"/>
    <dgm:cxn modelId="{887D2DF1-66E4-4061-9C57-6A6CA8763A00}" type="presOf" srcId="{BC377A3C-8D77-47BC-98DF-088946244595}" destId="{019D800F-8F81-4AC6-A705-C923CA626B46}" srcOrd="0" destOrd="2" presId="urn:microsoft.com/office/officeart/2005/8/layout/vList5"/>
    <dgm:cxn modelId="{E7D7A469-EE75-4CD9-81A9-0DF5B82497E8}" type="presOf" srcId="{ADC9AF53-C608-4113-B6D6-82A12A6F9E60}" destId="{E62E73C1-0635-4433-90D5-9D962951DABA}" srcOrd="0" destOrd="3" presId="urn:microsoft.com/office/officeart/2005/8/layout/vList5"/>
    <dgm:cxn modelId="{F78B671C-7B20-444D-86F4-AA272472E3A5}" srcId="{D465AFC0-2F17-40C5-9D89-D8FB5FF01645}" destId="{A79629E3-1D2A-4B1C-8A28-184C22F08EB0}" srcOrd="0" destOrd="0" parTransId="{9EAD6B8C-1B5D-4A11-8B50-60D73361D81B}" sibTransId="{BE35748E-84B1-4D8E-889B-FDDB7BC1B947}"/>
    <dgm:cxn modelId="{6A94FE46-2AE4-411F-9F5A-9EA9D62E8388}" srcId="{7C2B82D6-8761-4CA6-B4F1-AB1D63E99E75}" destId="{34F68C4B-84EB-4863-8FA8-5C76C5A3DFCB}" srcOrd="3" destOrd="0" parTransId="{7B7276B9-39B3-4EAD-A10C-0EE84B42C589}" sibTransId="{9C9D67FC-9602-4103-99C1-43BC89E81E89}"/>
    <dgm:cxn modelId="{E7EAF8F2-AC77-4FE2-8801-F6E97571D50B}" srcId="{EEC3D27C-00F8-4823-AE18-8EEDC6FA0F17}" destId="{D465AFC0-2F17-40C5-9D89-D8FB5FF01645}" srcOrd="0" destOrd="0" parTransId="{4A650071-6B0E-465F-98CE-6BBFD3F8BBE9}" sibTransId="{EA15EB06-0E70-446C-AB2F-52DADA0D5A84}"/>
    <dgm:cxn modelId="{33A480DC-F0C6-443D-A477-6766FABE0E02}" srcId="{D465AFC0-2F17-40C5-9D89-D8FB5FF01645}" destId="{789B26DA-42EE-4243-B080-E0316CD756EB}" srcOrd="2" destOrd="0" parTransId="{8310A832-73BF-4319-AC0C-7F51250CDB10}" sibTransId="{2D8A6A30-EBF7-4F98-805C-6898F4B58177}"/>
    <dgm:cxn modelId="{552970F2-9089-426C-B232-AFA03E8610F9}" type="presParOf" srcId="{8B98EFF7-2D77-4A10-B153-61A778DA9549}" destId="{AE85F948-C838-4B24-8223-76DD585B5956}" srcOrd="0" destOrd="0" presId="urn:microsoft.com/office/officeart/2005/8/layout/vList5"/>
    <dgm:cxn modelId="{C46E4765-ACD8-44A8-A09F-DF0F3FDE7673}" type="presParOf" srcId="{AE85F948-C838-4B24-8223-76DD585B5956}" destId="{F7F0D981-29A8-46A8-B91C-492F63564BF2}" srcOrd="0" destOrd="0" presId="urn:microsoft.com/office/officeart/2005/8/layout/vList5"/>
    <dgm:cxn modelId="{2F5F77BE-693D-4201-91FD-0BB61B8FD992}" type="presParOf" srcId="{AE85F948-C838-4B24-8223-76DD585B5956}" destId="{E62E73C1-0635-4433-90D5-9D962951DABA}" srcOrd="1" destOrd="0" presId="urn:microsoft.com/office/officeart/2005/8/layout/vList5"/>
    <dgm:cxn modelId="{21227B59-523E-464B-9C2D-A9FF370A9156}" type="presParOf" srcId="{8B98EFF7-2D77-4A10-B153-61A778DA9549}" destId="{635EB584-8004-4B90-852E-F7F1198096C9}" srcOrd="1" destOrd="0" presId="urn:microsoft.com/office/officeart/2005/8/layout/vList5"/>
    <dgm:cxn modelId="{D56DA90C-C7A0-4EB6-A4FE-5516744189FB}" type="presParOf" srcId="{8B98EFF7-2D77-4A10-B153-61A778DA9549}" destId="{F80A15E8-F5E2-4BF2-9736-85A101E10D7B}" srcOrd="2" destOrd="0" presId="urn:microsoft.com/office/officeart/2005/8/layout/vList5"/>
    <dgm:cxn modelId="{1CFB368D-2F4A-465F-8722-683DA94BCFA4}" type="presParOf" srcId="{F80A15E8-F5E2-4BF2-9736-85A101E10D7B}" destId="{E56C151D-B36C-40FF-8F7F-FE0CBF58779D}" srcOrd="0" destOrd="0" presId="urn:microsoft.com/office/officeart/2005/8/layout/vList5"/>
    <dgm:cxn modelId="{C1399716-11BC-45B4-9879-3DCE60BC5112}" type="presParOf" srcId="{F80A15E8-F5E2-4BF2-9736-85A101E10D7B}" destId="{019D800F-8F81-4AC6-A705-C923CA626B46}" srcOrd="1" destOrd="0" presId="urn:microsoft.com/office/officeart/2005/8/layout/vList5"/>
    <dgm:cxn modelId="{85266EC6-F6F8-48DF-862B-FDAF7A123D3F}" type="presParOf" srcId="{8B98EFF7-2D77-4A10-B153-61A778DA9549}" destId="{4B4C3DD1-730F-4F1E-9610-BB75F5C1CA94}" srcOrd="3" destOrd="0" presId="urn:microsoft.com/office/officeart/2005/8/layout/vList5"/>
    <dgm:cxn modelId="{C6ED2DDC-CB69-4568-B258-5A57193714E1}" type="presParOf" srcId="{8B98EFF7-2D77-4A10-B153-61A778DA9549}" destId="{6CE69EFC-7B66-4E3A-90F6-A4C0745F9A9C}" srcOrd="4" destOrd="0" presId="urn:microsoft.com/office/officeart/2005/8/layout/vList5"/>
    <dgm:cxn modelId="{E56B0999-27E4-4039-9E06-54A92E0A6BBC}" type="presParOf" srcId="{6CE69EFC-7B66-4E3A-90F6-A4C0745F9A9C}" destId="{9D08652A-789A-4DA1-B030-6ED7DDB13207}" srcOrd="0" destOrd="0" presId="urn:microsoft.com/office/officeart/2005/8/layout/vList5"/>
    <dgm:cxn modelId="{92038D7C-AA34-4B2B-9344-62603EF24AD2}" type="presParOf" srcId="{6CE69EFC-7B66-4E3A-90F6-A4C0745F9A9C}" destId="{1F7BE5DB-A837-42CE-9BA7-9B5E368FF7A4}"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2E73C1-0635-4433-90D5-9D962951DABA}">
      <dsp:nvSpPr>
        <dsp:cNvPr id="0" name=""/>
        <dsp:cNvSpPr/>
      </dsp:nvSpPr>
      <dsp:spPr>
        <a:xfrm rot="5400000">
          <a:off x="5195572" y="-1949144"/>
          <a:ext cx="1166849" cy="5462016"/>
        </a:xfrm>
        <a:prstGeom prst="round2SameRect">
          <a:avLst/>
        </a:prstGeom>
        <a:solidFill>
          <a:schemeClr val="accent5">
            <a:tint val="40000"/>
            <a:alpha val="90000"/>
            <a:hueOff val="0"/>
            <a:satOff val="0"/>
            <a:lumOff val="0"/>
            <a:alphaOff val="0"/>
          </a:schemeClr>
        </a:solidFill>
        <a:ln w="6350" cap="flat" cmpd="sng" algn="ctr">
          <a:solidFill>
            <a:schemeClr val="accent5">
              <a:tint val="40000"/>
              <a:alpha val="9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smtClean="0">
              <a:solidFill>
                <a:srgbClr val="002060"/>
              </a:solidFill>
            </a:rPr>
            <a:t>Print out the RFP</a:t>
          </a:r>
          <a:endParaRPr lang="en-US" sz="1500" kern="1200" dirty="0">
            <a:solidFill>
              <a:srgbClr val="002060"/>
            </a:solidFill>
          </a:endParaRPr>
        </a:p>
        <a:p>
          <a:pPr marL="114300" lvl="1" indent="-114300" algn="l" defTabSz="666750">
            <a:lnSpc>
              <a:spcPct val="90000"/>
            </a:lnSpc>
            <a:spcBef>
              <a:spcPct val="0"/>
            </a:spcBef>
            <a:spcAft>
              <a:spcPct val="15000"/>
            </a:spcAft>
            <a:buChar char="••"/>
          </a:pPr>
          <a:r>
            <a:rPr lang="en-US" sz="1500" kern="1200" dirty="0" smtClean="0">
              <a:solidFill>
                <a:srgbClr val="002060"/>
              </a:solidFill>
            </a:rPr>
            <a:t>Read CAREFULLY…do not scan</a:t>
          </a:r>
          <a:endParaRPr lang="en-US" sz="1500" kern="1200" dirty="0">
            <a:solidFill>
              <a:srgbClr val="002060"/>
            </a:solidFill>
          </a:endParaRPr>
        </a:p>
        <a:p>
          <a:pPr marL="114300" lvl="1" indent="-114300" algn="l" defTabSz="666750">
            <a:lnSpc>
              <a:spcPct val="90000"/>
            </a:lnSpc>
            <a:spcBef>
              <a:spcPct val="0"/>
            </a:spcBef>
            <a:spcAft>
              <a:spcPct val="15000"/>
            </a:spcAft>
            <a:buChar char="••"/>
          </a:pPr>
          <a:r>
            <a:rPr lang="en-US" sz="1500" kern="1200" dirty="0" smtClean="0">
              <a:solidFill>
                <a:srgbClr val="002060"/>
              </a:solidFill>
            </a:rPr>
            <a:t>Highlight specifics</a:t>
          </a:r>
          <a:endParaRPr lang="en-US" sz="1500" kern="1200" dirty="0">
            <a:solidFill>
              <a:srgbClr val="002060"/>
            </a:solidFill>
          </a:endParaRPr>
        </a:p>
        <a:p>
          <a:pPr marL="114300" lvl="1" indent="-114300" algn="l" defTabSz="666750">
            <a:lnSpc>
              <a:spcPct val="90000"/>
            </a:lnSpc>
            <a:spcBef>
              <a:spcPct val="0"/>
            </a:spcBef>
            <a:spcAft>
              <a:spcPct val="15000"/>
            </a:spcAft>
            <a:buChar char="••"/>
          </a:pPr>
          <a:r>
            <a:rPr lang="en-US" sz="1500" kern="1200" dirty="0" smtClean="0">
              <a:solidFill>
                <a:srgbClr val="002060"/>
              </a:solidFill>
            </a:rPr>
            <a:t>Use RFP as your proposal outline</a:t>
          </a:r>
          <a:endParaRPr lang="en-US" sz="1500" kern="1200" dirty="0">
            <a:solidFill>
              <a:srgbClr val="002060"/>
            </a:solidFill>
          </a:endParaRPr>
        </a:p>
      </dsp:txBody>
      <dsp:txXfrm rot="-5400000">
        <a:off x="3047989" y="255400"/>
        <a:ext cx="5405055" cy="1052927"/>
      </dsp:txXfrm>
    </dsp:sp>
    <dsp:sp modelId="{F7F0D981-29A8-46A8-B91C-492F63564BF2}">
      <dsp:nvSpPr>
        <dsp:cNvPr id="0" name=""/>
        <dsp:cNvSpPr/>
      </dsp:nvSpPr>
      <dsp:spPr>
        <a:xfrm>
          <a:off x="0" y="2209"/>
          <a:ext cx="3072384" cy="1458561"/>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6210" tIns="78105" rIns="156210" bIns="78105" numCol="1" spcCol="1270" anchor="ctr" anchorCtr="0">
          <a:noAutofit/>
        </a:bodyPr>
        <a:lstStyle/>
        <a:p>
          <a:pPr lvl="0" algn="ctr" defTabSz="1822450">
            <a:lnSpc>
              <a:spcPct val="90000"/>
            </a:lnSpc>
            <a:spcBef>
              <a:spcPct val="0"/>
            </a:spcBef>
            <a:spcAft>
              <a:spcPct val="35000"/>
            </a:spcAft>
          </a:pPr>
          <a:r>
            <a:rPr lang="en-US" sz="4100" kern="1200" dirty="0" smtClean="0"/>
            <a:t>1</a:t>
          </a:r>
          <a:r>
            <a:rPr lang="en-US" sz="4100" kern="1200" baseline="30000" dirty="0" smtClean="0"/>
            <a:t>st</a:t>
          </a:r>
          <a:r>
            <a:rPr lang="en-US" sz="4100" kern="1200" dirty="0" smtClean="0"/>
            <a:t> Step</a:t>
          </a:r>
          <a:endParaRPr lang="en-US" sz="4100" kern="1200" dirty="0"/>
        </a:p>
      </dsp:txBody>
      <dsp:txXfrm>
        <a:off x="71201" y="73410"/>
        <a:ext cx="2929982" cy="1316159"/>
      </dsp:txXfrm>
    </dsp:sp>
    <dsp:sp modelId="{019D800F-8F81-4AC6-A705-C923CA626B46}">
      <dsp:nvSpPr>
        <dsp:cNvPr id="0" name=""/>
        <dsp:cNvSpPr/>
      </dsp:nvSpPr>
      <dsp:spPr>
        <a:xfrm rot="5400000">
          <a:off x="5219967" y="-468027"/>
          <a:ext cx="1166849" cy="5462016"/>
        </a:xfrm>
        <a:prstGeom prst="round2SameRect">
          <a:avLst/>
        </a:prstGeom>
        <a:solidFill>
          <a:schemeClr val="accent5">
            <a:tint val="40000"/>
            <a:alpha val="90000"/>
            <a:hueOff val="-3695877"/>
            <a:satOff val="-6408"/>
            <a:lumOff val="-644"/>
            <a:alphaOff val="0"/>
          </a:schemeClr>
        </a:solidFill>
        <a:ln w="6350" cap="flat" cmpd="sng" algn="ctr">
          <a:solidFill>
            <a:schemeClr val="accent5">
              <a:tint val="40000"/>
              <a:alpha val="90000"/>
              <a:hueOff val="-3695877"/>
              <a:satOff val="-6408"/>
              <a:lumOff val="-644"/>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smtClean="0">
              <a:solidFill>
                <a:srgbClr val="002060"/>
              </a:solidFill>
            </a:rPr>
            <a:t>Program description (to assess fit)</a:t>
          </a:r>
          <a:endParaRPr lang="en-US" sz="1500" kern="1200" dirty="0">
            <a:solidFill>
              <a:srgbClr val="002060"/>
            </a:solidFill>
          </a:endParaRPr>
        </a:p>
        <a:p>
          <a:pPr marL="114300" lvl="1" indent="-114300" algn="l" defTabSz="666750">
            <a:lnSpc>
              <a:spcPct val="90000"/>
            </a:lnSpc>
            <a:spcBef>
              <a:spcPct val="0"/>
            </a:spcBef>
            <a:spcAft>
              <a:spcPct val="15000"/>
            </a:spcAft>
            <a:buChar char="••"/>
          </a:pPr>
          <a:r>
            <a:rPr lang="en-US" sz="1500" kern="1200" dirty="0" smtClean="0">
              <a:solidFill>
                <a:srgbClr val="002060"/>
              </a:solidFill>
            </a:rPr>
            <a:t>Award information</a:t>
          </a:r>
          <a:endParaRPr lang="en-US" sz="1500" kern="1200" dirty="0">
            <a:solidFill>
              <a:srgbClr val="002060"/>
            </a:solidFill>
          </a:endParaRPr>
        </a:p>
        <a:p>
          <a:pPr marL="114300" lvl="1" indent="-114300" algn="l" defTabSz="666750">
            <a:lnSpc>
              <a:spcPct val="90000"/>
            </a:lnSpc>
            <a:spcBef>
              <a:spcPct val="0"/>
            </a:spcBef>
            <a:spcAft>
              <a:spcPct val="15000"/>
            </a:spcAft>
            <a:buChar char="••"/>
          </a:pPr>
          <a:r>
            <a:rPr lang="en-US" sz="1500" kern="1200" dirty="0" smtClean="0">
              <a:solidFill>
                <a:srgbClr val="002060"/>
              </a:solidFill>
            </a:rPr>
            <a:t>Proposal preparation instructions (AND proposal guide)</a:t>
          </a:r>
          <a:endParaRPr lang="en-US" sz="1500" kern="1200" dirty="0">
            <a:solidFill>
              <a:srgbClr val="002060"/>
            </a:solidFill>
          </a:endParaRPr>
        </a:p>
        <a:p>
          <a:pPr marL="114300" lvl="1" indent="-114300" algn="l" defTabSz="666750">
            <a:lnSpc>
              <a:spcPct val="90000"/>
            </a:lnSpc>
            <a:spcBef>
              <a:spcPct val="0"/>
            </a:spcBef>
            <a:spcAft>
              <a:spcPct val="15000"/>
            </a:spcAft>
            <a:buChar char="••"/>
          </a:pPr>
          <a:r>
            <a:rPr lang="en-US" sz="1500" kern="1200" dirty="0" smtClean="0">
              <a:solidFill>
                <a:srgbClr val="002060"/>
              </a:solidFill>
            </a:rPr>
            <a:t>Review process</a:t>
          </a:r>
          <a:endParaRPr lang="en-US" sz="1500" kern="1200" dirty="0">
            <a:solidFill>
              <a:srgbClr val="002060"/>
            </a:solidFill>
          </a:endParaRPr>
        </a:p>
      </dsp:txBody>
      <dsp:txXfrm rot="-5400000">
        <a:off x="3072384" y="1736517"/>
        <a:ext cx="5405055" cy="1052927"/>
      </dsp:txXfrm>
    </dsp:sp>
    <dsp:sp modelId="{E56C151D-B36C-40FF-8F7F-FE0CBF58779D}">
      <dsp:nvSpPr>
        <dsp:cNvPr id="0" name=""/>
        <dsp:cNvSpPr/>
      </dsp:nvSpPr>
      <dsp:spPr>
        <a:xfrm>
          <a:off x="0" y="1533700"/>
          <a:ext cx="3072384" cy="1458561"/>
        </a:xfrm>
        <a:prstGeom prst="roundRect">
          <a:avLst/>
        </a:prstGeom>
        <a:gradFill rotWithShape="0">
          <a:gsLst>
            <a:gs pos="0">
              <a:schemeClr val="accent5">
                <a:hueOff val="-3676672"/>
                <a:satOff val="-5114"/>
                <a:lumOff val="-1961"/>
                <a:alphaOff val="0"/>
                <a:satMod val="103000"/>
                <a:lumMod val="102000"/>
                <a:tint val="94000"/>
              </a:schemeClr>
            </a:gs>
            <a:gs pos="50000">
              <a:schemeClr val="accent5">
                <a:hueOff val="-3676672"/>
                <a:satOff val="-5114"/>
                <a:lumOff val="-1961"/>
                <a:alphaOff val="0"/>
                <a:satMod val="110000"/>
                <a:lumMod val="100000"/>
                <a:shade val="100000"/>
              </a:schemeClr>
            </a:gs>
            <a:gs pos="100000">
              <a:schemeClr val="accent5">
                <a:hueOff val="-3676672"/>
                <a:satOff val="-5114"/>
                <a:lumOff val="-1961"/>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6210" tIns="78105" rIns="156210" bIns="78105" numCol="1" spcCol="1270" anchor="ctr" anchorCtr="0">
          <a:noAutofit/>
        </a:bodyPr>
        <a:lstStyle/>
        <a:p>
          <a:pPr lvl="0" algn="ctr" defTabSz="1822450">
            <a:lnSpc>
              <a:spcPct val="90000"/>
            </a:lnSpc>
            <a:spcBef>
              <a:spcPct val="0"/>
            </a:spcBef>
            <a:spcAft>
              <a:spcPct val="35000"/>
            </a:spcAft>
          </a:pPr>
          <a:r>
            <a:rPr lang="en-US" sz="4100" kern="1200" dirty="0" smtClean="0"/>
            <a:t>Pay Attention To</a:t>
          </a:r>
          <a:endParaRPr lang="en-US" sz="4100" kern="1200" dirty="0"/>
        </a:p>
      </dsp:txBody>
      <dsp:txXfrm>
        <a:off x="71201" y="1604901"/>
        <a:ext cx="2929982" cy="1316159"/>
      </dsp:txXfrm>
    </dsp:sp>
    <dsp:sp modelId="{1F7BE5DB-A837-42CE-9BA7-9B5E368FF7A4}">
      <dsp:nvSpPr>
        <dsp:cNvPr id="0" name=""/>
        <dsp:cNvSpPr/>
      </dsp:nvSpPr>
      <dsp:spPr>
        <a:xfrm rot="5400000">
          <a:off x="5219967" y="1063463"/>
          <a:ext cx="1166849" cy="5462016"/>
        </a:xfrm>
        <a:prstGeom prst="round2SameRect">
          <a:avLst/>
        </a:prstGeom>
        <a:solidFill>
          <a:schemeClr val="accent5">
            <a:tint val="40000"/>
            <a:alpha val="90000"/>
            <a:hueOff val="-7391755"/>
            <a:satOff val="-12816"/>
            <a:lumOff val="-1289"/>
            <a:alphaOff val="0"/>
          </a:schemeClr>
        </a:solidFill>
        <a:ln w="6350" cap="flat" cmpd="sng" algn="ctr">
          <a:solidFill>
            <a:schemeClr val="accent5">
              <a:tint val="40000"/>
              <a:alpha val="90000"/>
              <a:hueOff val="-7391755"/>
              <a:satOff val="-12816"/>
              <a:lumOff val="-1289"/>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smtClean="0">
              <a:solidFill>
                <a:srgbClr val="002060"/>
              </a:solidFill>
            </a:rPr>
            <a:t>Note any special requirements</a:t>
          </a:r>
          <a:endParaRPr lang="en-US" sz="1500" kern="1200" dirty="0">
            <a:solidFill>
              <a:srgbClr val="002060"/>
            </a:solidFill>
          </a:endParaRPr>
        </a:p>
        <a:p>
          <a:pPr marL="114300" lvl="1" indent="-114300" algn="l" defTabSz="666750">
            <a:lnSpc>
              <a:spcPct val="90000"/>
            </a:lnSpc>
            <a:spcBef>
              <a:spcPct val="0"/>
            </a:spcBef>
            <a:spcAft>
              <a:spcPct val="15000"/>
            </a:spcAft>
            <a:buChar char="••"/>
          </a:pPr>
          <a:r>
            <a:rPr lang="en-US" sz="1500" kern="1200" dirty="0" smtClean="0">
              <a:solidFill>
                <a:srgbClr val="002060"/>
              </a:solidFill>
            </a:rPr>
            <a:t>Ensure PI/Institution eligibility</a:t>
          </a:r>
          <a:endParaRPr lang="en-US" sz="1500" kern="1200" dirty="0">
            <a:solidFill>
              <a:srgbClr val="002060"/>
            </a:solidFill>
          </a:endParaRPr>
        </a:p>
        <a:p>
          <a:pPr marL="114300" lvl="1" indent="-114300" algn="l" defTabSz="666750">
            <a:lnSpc>
              <a:spcPct val="90000"/>
            </a:lnSpc>
            <a:spcBef>
              <a:spcPct val="0"/>
            </a:spcBef>
            <a:spcAft>
              <a:spcPct val="15000"/>
            </a:spcAft>
            <a:buChar char="••"/>
          </a:pPr>
          <a:r>
            <a:rPr lang="en-US" sz="1500" kern="1200" dirty="0" smtClean="0">
              <a:solidFill>
                <a:srgbClr val="002060"/>
              </a:solidFill>
            </a:rPr>
            <a:t>Make no assumptions</a:t>
          </a:r>
          <a:endParaRPr lang="en-US" sz="1500" kern="1200" dirty="0">
            <a:solidFill>
              <a:srgbClr val="002060"/>
            </a:solidFill>
          </a:endParaRPr>
        </a:p>
        <a:p>
          <a:pPr marL="114300" lvl="1" indent="-114300" algn="l" defTabSz="666750">
            <a:lnSpc>
              <a:spcPct val="90000"/>
            </a:lnSpc>
            <a:spcBef>
              <a:spcPct val="0"/>
            </a:spcBef>
            <a:spcAft>
              <a:spcPct val="15000"/>
            </a:spcAft>
            <a:buChar char="••"/>
          </a:pPr>
          <a:r>
            <a:rPr lang="en-US" sz="1500" kern="1200" dirty="0" smtClean="0">
              <a:solidFill>
                <a:srgbClr val="002060"/>
              </a:solidFill>
            </a:rPr>
            <a:t>Plan your proposal months in advance</a:t>
          </a:r>
          <a:endParaRPr lang="en-US" sz="1500" kern="1200" dirty="0">
            <a:solidFill>
              <a:srgbClr val="002060"/>
            </a:solidFill>
          </a:endParaRPr>
        </a:p>
      </dsp:txBody>
      <dsp:txXfrm rot="-5400000">
        <a:off x="3072384" y="3268008"/>
        <a:ext cx="5405055" cy="1052927"/>
      </dsp:txXfrm>
    </dsp:sp>
    <dsp:sp modelId="{9D08652A-789A-4DA1-B030-6ED7DDB13207}">
      <dsp:nvSpPr>
        <dsp:cNvPr id="0" name=""/>
        <dsp:cNvSpPr/>
      </dsp:nvSpPr>
      <dsp:spPr>
        <a:xfrm>
          <a:off x="0" y="3065190"/>
          <a:ext cx="3072384" cy="1458561"/>
        </a:xfrm>
        <a:prstGeom prst="roundRect">
          <a:avLst/>
        </a:prstGeom>
        <a:gradFill rotWithShape="0">
          <a:gsLst>
            <a:gs pos="0">
              <a:schemeClr val="accent5">
                <a:hueOff val="-7353344"/>
                <a:satOff val="-10228"/>
                <a:lumOff val="-3922"/>
                <a:alphaOff val="0"/>
                <a:satMod val="103000"/>
                <a:lumMod val="102000"/>
                <a:tint val="94000"/>
              </a:schemeClr>
            </a:gs>
            <a:gs pos="50000">
              <a:schemeClr val="accent5">
                <a:hueOff val="-7353344"/>
                <a:satOff val="-10228"/>
                <a:lumOff val="-3922"/>
                <a:alphaOff val="0"/>
                <a:satMod val="110000"/>
                <a:lumMod val="100000"/>
                <a:shade val="100000"/>
              </a:schemeClr>
            </a:gs>
            <a:gs pos="100000">
              <a:schemeClr val="accent5">
                <a:hueOff val="-7353344"/>
                <a:satOff val="-10228"/>
                <a:lumOff val="-3922"/>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6210" tIns="78105" rIns="156210" bIns="78105" numCol="1" spcCol="1270" anchor="ctr" anchorCtr="0">
          <a:noAutofit/>
        </a:bodyPr>
        <a:lstStyle/>
        <a:p>
          <a:pPr lvl="0" algn="ctr" defTabSz="1822450">
            <a:lnSpc>
              <a:spcPct val="90000"/>
            </a:lnSpc>
            <a:spcBef>
              <a:spcPct val="0"/>
            </a:spcBef>
            <a:spcAft>
              <a:spcPct val="35000"/>
            </a:spcAft>
          </a:pPr>
          <a:r>
            <a:rPr lang="en-US" sz="4100" kern="1200" dirty="0" smtClean="0"/>
            <a:t>Tips</a:t>
          </a:r>
          <a:endParaRPr lang="en-US" sz="4100" kern="1200" dirty="0"/>
        </a:p>
      </dsp:txBody>
      <dsp:txXfrm>
        <a:off x="71201" y="3136391"/>
        <a:ext cx="2929982" cy="1316159"/>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8CE4EC-95E8-49A1-9B7A-36C3AD94AA0E}" type="datetimeFigureOut">
              <a:rPr lang="en-US" smtClean="0"/>
              <a:t>3/1/2019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40B936-1140-4394-ADCB-C237D0668D21}" type="slidenum">
              <a:rPr lang="en-US" smtClean="0"/>
              <a:t>‹#›</a:t>
            </a:fld>
            <a:endParaRPr lang="en-US"/>
          </a:p>
        </p:txBody>
      </p:sp>
    </p:spTree>
    <p:extLst>
      <p:ext uri="{BB962C8B-B14F-4D97-AF65-F5344CB8AC3E}">
        <p14:creationId xmlns:p14="http://schemas.microsoft.com/office/powerpoint/2010/main" val="22567046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40B936-1140-4394-ADCB-C237D0668D21}" type="slidenum">
              <a:rPr lang="en-US" smtClean="0"/>
              <a:t>1</a:t>
            </a:fld>
            <a:endParaRPr lang="en-US"/>
          </a:p>
        </p:txBody>
      </p:sp>
    </p:spTree>
    <p:extLst>
      <p:ext uri="{BB962C8B-B14F-4D97-AF65-F5344CB8AC3E}">
        <p14:creationId xmlns:p14="http://schemas.microsoft.com/office/powerpoint/2010/main" val="15118549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8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“Writing a grant application is very different from writing a scholarly manuscript because the driving force for the intended audience for the completed document is fundamentally distinct.  The underlying factors driving the decision making are different; as well as strategies that need to be used in the preparation of this document (and tailored specifically to that audience).” </a:t>
            </a:r>
          </a:p>
          <a:p>
            <a:pPr eaLnBrk="1" hangingPunct="1">
              <a:spcBef>
                <a:spcPct val="0"/>
              </a:spcBef>
            </a:pPr>
            <a:endParaRPr lang="en-US" dirty="0" smtClean="0"/>
          </a:p>
          <a:p>
            <a:pPr eaLnBrk="1" hangingPunct="1">
              <a:spcBef>
                <a:spcPct val="0"/>
              </a:spcBef>
            </a:pPr>
            <a:r>
              <a:rPr lang="en-US" dirty="0" smtClean="0"/>
              <a:t>“Acquiring this grant language translation is an acquired/practiced skill that you must develop on your own.”</a:t>
            </a:r>
          </a:p>
        </p:txBody>
      </p:sp>
      <p:sp>
        <p:nvSpPr>
          <p:cNvPr id="1720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D3E52308-C26E-4883-8372-1424E506AF4D}" type="slidenum">
              <a:rPr lang="en-US">
                <a:solidFill>
                  <a:prstClr val="black"/>
                </a:solidFill>
              </a:rPr>
              <a:pPr>
                <a:defRPr/>
              </a:pPr>
              <a:t>11</a:t>
            </a:fld>
            <a:endParaRPr lang="en-US">
              <a:solidFill>
                <a:prstClr val="black"/>
              </a:solidFill>
            </a:endParaRPr>
          </a:p>
        </p:txBody>
      </p:sp>
    </p:spTree>
    <p:extLst>
      <p:ext uri="{BB962C8B-B14F-4D97-AF65-F5344CB8AC3E}">
        <p14:creationId xmlns:p14="http://schemas.microsoft.com/office/powerpoint/2010/main" val="6308920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8377506-BF4D-4B6F-A90A-99FDDF4F94AF}" type="slidenum">
              <a:rPr lang="en-US" altLang="en-US" smtClean="0"/>
              <a:pPr>
                <a:spcBef>
                  <a:spcPct val="0"/>
                </a:spcBef>
              </a:pPr>
              <a:t>12</a:t>
            </a:fld>
            <a:endParaRPr lang="en-US" altLang="en-US" smtClean="0"/>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p:spPr>
        <p:txBody>
          <a:bodyPr/>
          <a:lstStyle/>
          <a:p>
            <a:pPr eaLnBrk="1" hangingPunct="1"/>
            <a:r>
              <a:rPr lang="en-US" altLang="en-US" dirty="0" smtClean="0">
                <a:latin typeface="Arial" panose="020B0604020202020204" pitchFamily="34" charset="0"/>
              </a:rPr>
              <a:t>Guidelines:  be sure to answer every question asked; to address every item listed. It is very helpful to the reviewer to label or number points as they are labeled or numbered in the guidelines. That way, it’s easy for the reviewer to note if particular topics are covered</a:t>
            </a:r>
          </a:p>
          <a:p>
            <a:pPr eaLnBrk="1" hangingPunct="1"/>
            <a:r>
              <a:rPr lang="en-US" altLang="en-US" dirty="0" smtClean="0">
                <a:latin typeface="Arial" panose="020B0604020202020204" pitchFamily="34" charset="0"/>
              </a:rPr>
              <a:t>Outline:  Use the guidelines as your outline</a:t>
            </a:r>
          </a:p>
          <a:p>
            <a:pPr eaLnBrk="1" hangingPunct="1"/>
            <a:r>
              <a:rPr lang="en-US" altLang="en-US" dirty="0" smtClean="0">
                <a:latin typeface="Arial" panose="020B0604020202020204" pitchFamily="34" charset="0"/>
              </a:rPr>
              <a:t>Jargon: while it is very possible that experts in your field will be asked to review your proposal, it is also very possible they will not, depending upon the funder and the field. To every extent possible, avoid jargon.</a:t>
            </a:r>
          </a:p>
          <a:p>
            <a:pPr eaLnBrk="1" hangingPunct="1"/>
            <a:r>
              <a:rPr lang="en-US" altLang="en-US" dirty="0" smtClean="0">
                <a:latin typeface="Arial" panose="020B0604020202020204" pitchFamily="34" charset="0"/>
              </a:rPr>
              <a:t>Compelling: Be realistic; don’t overstate; don’t promise more than you can deliver. </a:t>
            </a:r>
          </a:p>
          <a:p>
            <a:pPr eaLnBrk="1" hangingPunct="1"/>
            <a:r>
              <a:rPr lang="en-US" altLang="en-US" dirty="0" smtClean="0">
                <a:latin typeface="Arial" panose="020B0604020202020204" pitchFamily="34" charset="0"/>
              </a:rPr>
              <a:t>Verbiage: Don’t be wordy.</a:t>
            </a:r>
          </a:p>
        </p:txBody>
      </p:sp>
    </p:spTree>
    <p:extLst>
      <p:ext uri="{BB962C8B-B14F-4D97-AF65-F5344CB8AC3E}">
        <p14:creationId xmlns:p14="http://schemas.microsoft.com/office/powerpoint/2010/main" val="36872627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40B936-1140-4394-ADCB-C237D0668D21}" type="slidenum">
              <a:rPr lang="en-US" smtClean="0"/>
              <a:t>13</a:t>
            </a:fld>
            <a:endParaRPr lang="en-US"/>
          </a:p>
        </p:txBody>
      </p:sp>
    </p:spTree>
    <p:extLst>
      <p:ext uri="{BB962C8B-B14F-4D97-AF65-F5344CB8AC3E}">
        <p14:creationId xmlns:p14="http://schemas.microsoft.com/office/powerpoint/2010/main" val="11550209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typical Project Narrative Introduction instructions – taken from a USDA proposal. Most PI’s start by summarizing the body of knowledge/past activities and then include the goals and never include all of the items asked for.  Instead when you look at solicitations, break the sections up. </a:t>
            </a:r>
            <a:endParaRPr lang="en-US" dirty="0"/>
          </a:p>
        </p:txBody>
      </p:sp>
      <p:sp>
        <p:nvSpPr>
          <p:cNvPr id="4" name="Slide Number Placeholder 3"/>
          <p:cNvSpPr>
            <a:spLocks noGrp="1"/>
          </p:cNvSpPr>
          <p:nvPr>
            <p:ph type="sldNum" sz="quarter" idx="10"/>
          </p:nvPr>
        </p:nvSpPr>
        <p:spPr/>
        <p:txBody>
          <a:bodyPr/>
          <a:lstStyle/>
          <a:p>
            <a:fld id="{4740B936-1140-4394-ADCB-C237D0668D21}" type="slidenum">
              <a:rPr lang="en-US" smtClean="0"/>
              <a:t>14</a:t>
            </a:fld>
            <a:endParaRPr lang="en-US"/>
          </a:p>
        </p:txBody>
      </p:sp>
    </p:spTree>
    <p:extLst>
      <p:ext uri="{BB962C8B-B14F-4D97-AF65-F5344CB8AC3E}">
        <p14:creationId xmlns:p14="http://schemas.microsoft.com/office/powerpoint/2010/main" val="16474312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This will ensure that you are including</a:t>
            </a:r>
            <a:r>
              <a:rPr lang="en-US" sz="1200" baseline="0" dirty="0" smtClean="0"/>
              <a:t> every aspect that the proposals are requiring. This is what the reviewers are looking for. Make it easy on them and include every piece in order.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Artistic license is not rewarded in proposal submissions. </a:t>
            </a:r>
            <a:r>
              <a:rPr lang="en-US" sz="1200" b="1" dirty="0" smtClean="0"/>
              <a:t>Limit your innovation to your research. Don’t get innovative in how you write your proposal</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4740B936-1140-4394-ADCB-C237D0668D21}" type="slidenum">
              <a:rPr lang="en-US" smtClean="0"/>
              <a:t>15</a:t>
            </a:fld>
            <a:endParaRPr lang="en-US"/>
          </a:p>
        </p:txBody>
      </p:sp>
    </p:spTree>
    <p:extLst>
      <p:ext uri="{BB962C8B-B14F-4D97-AF65-F5344CB8AC3E}">
        <p14:creationId xmlns:p14="http://schemas.microsoft.com/office/powerpoint/2010/main" val="15518773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899A14-3737-450C-84D0-480E7918E7EC}" type="slidenum">
              <a:rPr lang="en-US" smtClean="0"/>
              <a:t>16</a:t>
            </a:fld>
            <a:endParaRPr lang="en-US"/>
          </a:p>
        </p:txBody>
      </p:sp>
    </p:spTree>
    <p:extLst>
      <p:ext uri="{BB962C8B-B14F-4D97-AF65-F5344CB8AC3E}">
        <p14:creationId xmlns:p14="http://schemas.microsoft.com/office/powerpoint/2010/main" val="5453821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40B936-1140-4394-ADCB-C237D0668D21}" type="slidenum">
              <a:rPr lang="en-US" smtClean="0"/>
              <a:t>18</a:t>
            </a:fld>
            <a:endParaRPr lang="en-US"/>
          </a:p>
        </p:txBody>
      </p:sp>
    </p:spTree>
    <p:extLst>
      <p:ext uri="{BB962C8B-B14F-4D97-AF65-F5344CB8AC3E}">
        <p14:creationId xmlns:p14="http://schemas.microsoft.com/office/powerpoint/2010/main" val="31133695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40B936-1140-4394-ADCB-C237D0668D21}" type="slidenum">
              <a:rPr lang="en-US" smtClean="0"/>
              <a:t>20</a:t>
            </a:fld>
            <a:endParaRPr lang="en-US"/>
          </a:p>
        </p:txBody>
      </p:sp>
    </p:spTree>
    <p:extLst>
      <p:ext uri="{BB962C8B-B14F-4D97-AF65-F5344CB8AC3E}">
        <p14:creationId xmlns:p14="http://schemas.microsoft.com/office/powerpoint/2010/main" val="36639788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40B936-1140-4394-ADCB-C237D0668D21}" type="slidenum">
              <a:rPr lang="en-US" smtClean="0"/>
              <a:t>21</a:t>
            </a:fld>
            <a:endParaRPr lang="en-US"/>
          </a:p>
        </p:txBody>
      </p:sp>
    </p:spTree>
    <p:extLst>
      <p:ext uri="{BB962C8B-B14F-4D97-AF65-F5344CB8AC3E}">
        <p14:creationId xmlns:p14="http://schemas.microsoft.com/office/powerpoint/2010/main" val="17882627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40B936-1140-4394-ADCB-C237D0668D21}" type="slidenum">
              <a:rPr lang="en-US" smtClean="0"/>
              <a:t>22</a:t>
            </a:fld>
            <a:endParaRPr lang="en-US"/>
          </a:p>
        </p:txBody>
      </p:sp>
    </p:spTree>
    <p:extLst>
      <p:ext uri="{BB962C8B-B14F-4D97-AF65-F5344CB8AC3E}">
        <p14:creationId xmlns:p14="http://schemas.microsoft.com/office/powerpoint/2010/main" val="1725012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5600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80000"/>
              </a:lnSpc>
              <a:spcBef>
                <a:spcPct val="0"/>
              </a:spcBef>
            </a:pPr>
            <a:r>
              <a:rPr lang="en-US" sz="1100" dirty="0" smtClean="0"/>
              <a:t>Request for Proposal (RFP)</a:t>
            </a:r>
          </a:p>
          <a:p>
            <a:pPr eaLnBrk="1" hangingPunct="1">
              <a:lnSpc>
                <a:spcPct val="80000"/>
              </a:lnSpc>
              <a:spcBef>
                <a:spcPct val="0"/>
              </a:spcBef>
            </a:pPr>
            <a:r>
              <a:rPr lang="en-US" sz="1100" dirty="0" smtClean="0"/>
              <a:t>Broad Agency Announcement (BAA)</a:t>
            </a:r>
          </a:p>
          <a:p>
            <a:pPr eaLnBrk="1" hangingPunct="1">
              <a:lnSpc>
                <a:spcPct val="80000"/>
              </a:lnSpc>
              <a:spcBef>
                <a:spcPct val="0"/>
              </a:spcBef>
            </a:pPr>
            <a:r>
              <a:rPr lang="en-US" sz="1100" dirty="0" smtClean="0"/>
              <a:t>Request for Application (RFA)</a:t>
            </a:r>
          </a:p>
          <a:p>
            <a:pPr eaLnBrk="1" hangingPunct="1">
              <a:lnSpc>
                <a:spcPct val="80000"/>
              </a:lnSpc>
              <a:spcBef>
                <a:spcPct val="0"/>
              </a:spcBef>
            </a:pPr>
            <a:r>
              <a:rPr lang="en-US" sz="1100" dirty="0" smtClean="0"/>
              <a:t>Agency Announcement (AO)</a:t>
            </a:r>
          </a:p>
          <a:p>
            <a:pPr eaLnBrk="1" hangingPunct="1">
              <a:lnSpc>
                <a:spcPct val="80000"/>
              </a:lnSpc>
              <a:spcBef>
                <a:spcPct val="0"/>
              </a:spcBef>
            </a:pPr>
            <a:r>
              <a:rPr lang="en-US" sz="1100" dirty="0" smtClean="0"/>
              <a:t>Solicitation</a:t>
            </a:r>
          </a:p>
          <a:p>
            <a:pPr eaLnBrk="1" hangingPunct="1">
              <a:lnSpc>
                <a:spcPct val="80000"/>
              </a:lnSpc>
              <a:spcBef>
                <a:spcPct val="0"/>
              </a:spcBef>
            </a:pPr>
            <a:r>
              <a:rPr lang="en-US" sz="1100" dirty="0" smtClean="0"/>
              <a:t>Funding Opportunity</a:t>
            </a:r>
          </a:p>
          <a:p>
            <a:pPr eaLnBrk="1" hangingPunct="1">
              <a:lnSpc>
                <a:spcPct val="80000"/>
              </a:lnSpc>
              <a:spcBef>
                <a:spcPct val="0"/>
              </a:spcBef>
            </a:pPr>
            <a:endParaRPr lang="en-US" sz="1100" dirty="0" smtClean="0"/>
          </a:p>
          <a:p>
            <a:pPr eaLnBrk="1" hangingPunct="1">
              <a:lnSpc>
                <a:spcPct val="80000"/>
              </a:lnSpc>
              <a:spcBef>
                <a:spcPct val="0"/>
              </a:spcBef>
            </a:pPr>
            <a:r>
              <a:rPr lang="en-US" sz="1100" dirty="0" smtClean="0"/>
              <a:t>Whatever the name, the solicitation is your map in proposal development</a:t>
            </a:r>
          </a:p>
          <a:p>
            <a:pPr eaLnBrk="1" hangingPunct="1">
              <a:lnSpc>
                <a:spcPct val="80000"/>
              </a:lnSpc>
              <a:spcBef>
                <a:spcPct val="0"/>
              </a:spcBef>
            </a:pPr>
            <a:endParaRPr lang="en-US" sz="1100" dirty="0" smtClean="0"/>
          </a:p>
          <a:p>
            <a:pPr eaLnBrk="1" hangingPunct="1">
              <a:lnSpc>
                <a:spcPct val="80000"/>
              </a:lnSpc>
              <a:spcBef>
                <a:spcPct val="0"/>
              </a:spcBef>
            </a:pPr>
            <a:r>
              <a:rPr lang="en-US" sz="1100" dirty="0" smtClean="0"/>
              <a:t>A lot other really smart people are going to be submitting proposals too.</a:t>
            </a:r>
          </a:p>
          <a:p>
            <a:pPr eaLnBrk="1" hangingPunct="1">
              <a:lnSpc>
                <a:spcPct val="80000"/>
              </a:lnSpc>
              <a:spcBef>
                <a:spcPct val="0"/>
              </a:spcBef>
            </a:pPr>
            <a:r>
              <a:rPr lang="en-US" sz="1100" dirty="0" smtClean="0"/>
              <a:t>There is a common flaw, however, among really smart people that we would like you to exploit to the fullest:</a:t>
            </a:r>
          </a:p>
          <a:p>
            <a:pPr eaLnBrk="1" hangingPunct="1">
              <a:lnSpc>
                <a:spcPct val="80000"/>
              </a:lnSpc>
              <a:spcBef>
                <a:spcPct val="0"/>
              </a:spcBef>
            </a:pPr>
            <a:endParaRPr lang="en-US" sz="1100" dirty="0" smtClean="0"/>
          </a:p>
          <a:p>
            <a:pPr eaLnBrk="1" hangingPunct="1">
              <a:lnSpc>
                <a:spcPct val="80000"/>
              </a:lnSpc>
              <a:spcBef>
                <a:spcPct val="0"/>
              </a:spcBef>
            </a:pPr>
            <a:r>
              <a:rPr lang="en-US" sz="1100" dirty="0" smtClean="0"/>
              <a:t>Really smart people tend to think they have the best idea so they want to do it their way, so they don’t study the RFPs. </a:t>
            </a:r>
            <a:r>
              <a:rPr lang="en-US" sz="1100" b="1" dirty="0" smtClean="0"/>
              <a:t>They fail in predictable ways as a result</a:t>
            </a:r>
            <a:r>
              <a:rPr lang="en-US" sz="1100" dirty="0" smtClean="0"/>
              <a:t>.</a:t>
            </a:r>
          </a:p>
          <a:p>
            <a:pPr eaLnBrk="1" hangingPunct="1">
              <a:lnSpc>
                <a:spcPct val="55000"/>
              </a:lnSpc>
              <a:spcBef>
                <a:spcPct val="0"/>
              </a:spcBef>
            </a:pPr>
            <a:endParaRPr lang="en-US" sz="1100" dirty="0" smtClean="0"/>
          </a:p>
          <a:p>
            <a:pPr eaLnBrk="1" hangingPunct="1">
              <a:lnSpc>
                <a:spcPct val="55000"/>
              </a:lnSpc>
              <a:spcBef>
                <a:spcPct val="0"/>
              </a:spcBef>
            </a:pPr>
            <a:r>
              <a:rPr lang="en-US" sz="1100" dirty="0" smtClean="0"/>
              <a:t>RFP is the roadmap to success:</a:t>
            </a:r>
          </a:p>
          <a:p>
            <a:pPr eaLnBrk="1" hangingPunct="1">
              <a:lnSpc>
                <a:spcPct val="55000"/>
              </a:lnSpc>
              <a:spcBef>
                <a:spcPct val="0"/>
              </a:spcBef>
            </a:pPr>
            <a:r>
              <a:rPr lang="en-US" sz="1100" dirty="0" smtClean="0"/>
              <a:t>Print it out</a:t>
            </a:r>
          </a:p>
          <a:p>
            <a:pPr eaLnBrk="1" hangingPunct="1">
              <a:lnSpc>
                <a:spcPct val="55000"/>
              </a:lnSpc>
              <a:spcBef>
                <a:spcPct val="0"/>
              </a:spcBef>
            </a:pPr>
            <a:r>
              <a:rPr lang="en-US" sz="1100" dirty="0" smtClean="0"/>
              <a:t>Read it</a:t>
            </a:r>
            <a:r>
              <a:rPr lang="en-US" sz="1100" b="1" dirty="0" smtClean="0"/>
              <a:t>.  Then read it again. And again. </a:t>
            </a:r>
          </a:p>
          <a:p>
            <a:pPr eaLnBrk="1" hangingPunct="1">
              <a:lnSpc>
                <a:spcPct val="80000"/>
              </a:lnSpc>
              <a:spcBef>
                <a:spcPct val="0"/>
              </a:spcBef>
            </a:pPr>
            <a:r>
              <a:rPr lang="en-US" sz="1100" dirty="0" smtClean="0"/>
              <a:t>Where is the $$$ come from? </a:t>
            </a:r>
          </a:p>
          <a:p>
            <a:pPr eaLnBrk="1" hangingPunct="1">
              <a:lnSpc>
                <a:spcPct val="80000"/>
              </a:lnSpc>
              <a:spcBef>
                <a:spcPct val="0"/>
              </a:spcBef>
            </a:pPr>
            <a:r>
              <a:rPr lang="en-US" sz="1100" dirty="0" smtClean="0"/>
              <a:t>Who is managing it (at several levels), and what are their goals, needs, hopes?</a:t>
            </a:r>
          </a:p>
          <a:p>
            <a:pPr eaLnBrk="1" hangingPunct="1">
              <a:lnSpc>
                <a:spcPct val="55000"/>
              </a:lnSpc>
              <a:spcBef>
                <a:spcPct val="0"/>
              </a:spcBef>
            </a:pPr>
            <a:endParaRPr lang="en-US" sz="1100" dirty="0" smtClean="0"/>
          </a:p>
          <a:p>
            <a:pPr eaLnBrk="1" hangingPunct="1">
              <a:lnSpc>
                <a:spcPct val="55000"/>
              </a:lnSpc>
              <a:spcBef>
                <a:spcPct val="0"/>
              </a:spcBef>
            </a:pPr>
            <a:r>
              <a:rPr lang="en-US" sz="1100" dirty="0" smtClean="0"/>
              <a:t>Don’t scan it.  </a:t>
            </a:r>
            <a:r>
              <a:rPr lang="en-US" sz="1100" b="1" dirty="0" smtClean="0"/>
              <a:t>Read carefully, and in depth. Read everything.</a:t>
            </a:r>
          </a:p>
          <a:p>
            <a:pPr eaLnBrk="1" hangingPunct="1">
              <a:lnSpc>
                <a:spcPct val="55000"/>
              </a:lnSpc>
              <a:spcBef>
                <a:spcPct val="0"/>
              </a:spcBef>
            </a:pPr>
            <a:endParaRPr lang="en-US" sz="1100" dirty="0" smtClean="0"/>
          </a:p>
          <a:p>
            <a:pPr eaLnBrk="1" hangingPunct="1">
              <a:lnSpc>
                <a:spcPct val="55000"/>
              </a:lnSpc>
              <a:spcBef>
                <a:spcPct val="0"/>
              </a:spcBef>
            </a:pPr>
            <a:r>
              <a:rPr lang="en-US" sz="1100" b="1" dirty="0" smtClean="0"/>
              <a:t>Mark it up, underline action verbs. Key words – must, shall, will, etc.</a:t>
            </a:r>
            <a:r>
              <a:rPr lang="en-US" sz="1100" dirty="0" smtClean="0"/>
              <a:t> Highlight significant portions that catch your attention. Don’t read it three times in one sitting. Come back to it under different circumstances you will note different things. </a:t>
            </a:r>
          </a:p>
          <a:p>
            <a:pPr eaLnBrk="1" hangingPunct="1">
              <a:lnSpc>
                <a:spcPct val="55000"/>
              </a:lnSpc>
              <a:spcBef>
                <a:spcPct val="0"/>
              </a:spcBef>
            </a:pPr>
            <a:endParaRPr lang="en-US" sz="1100" dirty="0" smtClean="0"/>
          </a:p>
          <a:p>
            <a:pPr eaLnBrk="1" hangingPunct="1">
              <a:lnSpc>
                <a:spcPct val="55000"/>
              </a:lnSpc>
              <a:spcBef>
                <a:spcPct val="0"/>
              </a:spcBef>
            </a:pPr>
            <a:r>
              <a:rPr lang="en-US" sz="1100" b="1" dirty="0" smtClean="0"/>
              <a:t>Get every detail down on paper, in sequence!</a:t>
            </a:r>
          </a:p>
          <a:p>
            <a:pPr eaLnBrk="1" hangingPunct="1">
              <a:lnSpc>
                <a:spcPct val="80000"/>
              </a:lnSpc>
              <a:spcBef>
                <a:spcPct val="0"/>
              </a:spcBef>
            </a:pPr>
            <a:r>
              <a:rPr lang="en-US" sz="1100" b="1" dirty="0" smtClean="0"/>
              <a:t>Use the RFP as your proposal outline and writing guide.</a:t>
            </a:r>
          </a:p>
          <a:p>
            <a:pPr eaLnBrk="1" hangingPunct="1">
              <a:lnSpc>
                <a:spcPct val="80000"/>
              </a:lnSpc>
              <a:spcBef>
                <a:spcPct val="0"/>
              </a:spcBef>
            </a:pPr>
            <a:r>
              <a:rPr lang="en-US" sz="1100" b="1" dirty="0" smtClean="0"/>
              <a:t>Why? Because the program officer and the reviewers will</a:t>
            </a:r>
          </a:p>
          <a:p>
            <a:pPr eaLnBrk="1" hangingPunct="1">
              <a:lnSpc>
                <a:spcPct val="55000"/>
              </a:lnSpc>
              <a:spcBef>
                <a:spcPct val="0"/>
              </a:spcBef>
            </a:pPr>
            <a:endParaRPr lang="en-US" sz="1100" b="1" dirty="0" smtClean="0"/>
          </a:p>
          <a:p>
            <a:pPr eaLnBrk="1" hangingPunct="1">
              <a:lnSpc>
                <a:spcPct val="55000"/>
              </a:lnSpc>
              <a:spcBef>
                <a:spcPct val="0"/>
              </a:spcBef>
            </a:pPr>
            <a:r>
              <a:rPr lang="en-US" sz="1100" dirty="0" smtClean="0"/>
              <a:t>Make NO assumptions. </a:t>
            </a:r>
            <a:r>
              <a:rPr lang="en-US" sz="1100" b="1" dirty="0" smtClean="0"/>
              <a:t>Outline for yourself the stated goals, and seek unstated goals behind them. </a:t>
            </a:r>
          </a:p>
          <a:p>
            <a:pPr eaLnBrk="1" hangingPunct="1">
              <a:lnSpc>
                <a:spcPct val="80000"/>
              </a:lnSpc>
              <a:spcBef>
                <a:spcPct val="0"/>
              </a:spcBef>
            </a:pPr>
            <a:r>
              <a:rPr lang="en-US" sz="1100" dirty="0" smtClean="0"/>
              <a:t>If in doubt or confused, Contact the Program</a:t>
            </a:r>
            <a:r>
              <a:rPr lang="en-US" sz="1100" baseline="0" dirty="0" smtClean="0"/>
              <a:t> Officer.</a:t>
            </a:r>
            <a:endParaRPr lang="en-US" sz="1100" dirty="0" smtClean="0"/>
          </a:p>
          <a:p>
            <a:pPr eaLnBrk="1" hangingPunct="1">
              <a:lnSpc>
                <a:spcPct val="80000"/>
              </a:lnSpc>
              <a:spcBef>
                <a:spcPct val="0"/>
              </a:spcBef>
            </a:pPr>
            <a:endParaRPr lang="en-US" sz="1100" dirty="0" smtClean="0"/>
          </a:p>
          <a:p>
            <a:pPr eaLnBrk="1" hangingPunct="1">
              <a:lnSpc>
                <a:spcPct val="80000"/>
              </a:lnSpc>
              <a:spcBef>
                <a:spcPct val="0"/>
              </a:spcBef>
            </a:pPr>
            <a:r>
              <a:rPr lang="en-US" sz="1100" dirty="0" smtClean="0"/>
              <a:t>Artistic license is not rewarded in proposal submissions. </a:t>
            </a:r>
            <a:r>
              <a:rPr lang="en-US" sz="1100" b="1" dirty="0" smtClean="0"/>
              <a:t>Limit your innovation to your research. Don’t get innovative in how you write your proposal</a:t>
            </a:r>
            <a:endParaRPr lang="en-US" sz="1100" dirty="0" smtClean="0"/>
          </a:p>
          <a:p>
            <a:pPr eaLnBrk="1" hangingPunct="1">
              <a:lnSpc>
                <a:spcPct val="80000"/>
              </a:lnSpc>
              <a:spcBef>
                <a:spcPct val="0"/>
              </a:spcBef>
            </a:pPr>
            <a:endParaRPr lang="en-US" sz="1100" dirty="0" smtClean="0"/>
          </a:p>
          <a:p>
            <a:pPr eaLnBrk="1" hangingPunct="1">
              <a:lnSpc>
                <a:spcPct val="80000"/>
              </a:lnSpc>
              <a:spcBef>
                <a:spcPct val="0"/>
              </a:spcBef>
            </a:pPr>
            <a:r>
              <a:rPr lang="en-US" sz="1100" dirty="0" smtClean="0"/>
              <a:t>Remember, The program officer needs to eliminate as many proposals as possible:</a:t>
            </a:r>
          </a:p>
          <a:p>
            <a:pPr eaLnBrk="1" hangingPunct="1">
              <a:lnSpc>
                <a:spcPct val="80000"/>
              </a:lnSpc>
              <a:spcBef>
                <a:spcPct val="0"/>
              </a:spcBef>
            </a:pPr>
            <a:r>
              <a:rPr lang="en-US" sz="1100" dirty="0" smtClean="0"/>
              <a:t>A program officer shared with us he had an assistant that handled all the proposals first. The assistant’s job was to go through the proposals with a checklist of criteria from the RFP and eliminate as many proposals as possible before the proposals were even read. So often, there is actually someone out there just looking for you to make a mistake. </a:t>
            </a:r>
          </a:p>
          <a:p>
            <a:pPr eaLnBrk="1" hangingPunct="1">
              <a:lnSpc>
                <a:spcPct val="80000"/>
              </a:lnSpc>
              <a:spcBef>
                <a:spcPct val="0"/>
              </a:spcBef>
            </a:pPr>
            <a:endParaRPr lang="en-US" sz="1100" dirty="0" smtClean="0"/>
          </a:p>
          <a:p>
            <a:pPr eaLnBrk="1" hangingPunct="1">
              <a:lnSpc>
                <a:spcPct val="80000"/>
              </a:lnSpc>
              <a:spcBef>
                <a:spcPct val="0"/>
              </a:spcBef>
            </a:pPr>
            <a:r>
              <a:rPr lang="en-US" sz="1100" dirty="0" smtClean="0"/>
              <a:t>You are entering into a partnership with this agency and you want to understand them, their goals, their mission and their specific reasons for offering money for the particular area you are interested in.</a:t>
            </a:r>
          </a:p>
          <a:p>
            <a:pPr eaLnBrk="1" hangingPunct="1">
              <a:lnSpc>
                <a:spcPct val="80000"/>
              </a:lnSpc>
              <a:spcBef>
                <a:spcPct val="0"/>
              </a:spcBef>
            </a:pPr>
            <a:endParaRPr lang="en-US" sz="1100" dirty="0" smtClean="0"/>
          </a:p>
          <a:p>
            <a:pPr eaLnBrk="1" hangingPunct="1">
              <a:lnSpc>
                <a:spcPct val="80000"/>
              </a:lnSpc>
              <a:spcBef>
                <a:spcPct val="0"/>
              </a:spcBef>
            </a:pPr>
            <a:r>
              <a:rPr lang="en-US" sz="1100" dirty="0" smtClean="0"/>
              <a:t>Success is totally possible if you just learn the rules and play by the rules.</a:t>
            </a:r>
          </a:p>
          <a:p>
            <a:pPr>
              <a:lnSpc>
                <a:spcPct val="80000"/>
              </a:lnSpc>
              <a:spcBef>
                <a:spcPct val="0"/>
              </a:spcBef>
            </a:pPr>
            <a:endParaRPr lang="en-US" sz="1100" dirty="0" smtClean="0">
              <a:solidFill>
                <a:schemeClr val="bg1"/>
              </a:solidFill>
              <a:latin typeface="Verdana" pitchFamily="34" charset="0"/>
            </a:endParaRPr>
          </a:p>
          <a:p>
            <a:pPr>
              <a:lnSpc>
                <a:spcPct val="80000"/>
              </a:lnSpc>
              <a:spcBef>
                <a:spcPct val="0"/>
              </a:spcBef>
            </a:pPr>
            <a:r>
              <a:rPr lang="en-US" sz="1100" dirty="0" smtClean="0">
                <a:solidFill>
                  <a:schemeClr val="bg1"/>
                </a:solidFill>
                <a:latin typeface="Verdana" pitchFamily="34" charset="0"/>
              </a:rPr>
              <a:t>The most important document for you as an applicant, the roadmap to success…the RFP</a:t>
            </a:r>
          </a:p>
          <a:p>
            <a:pPr>
              <a:lnSpc>
                <a:spcPct val="80000"/>
              </a:lnSpc>
              <a:spcBef>
                <a:spcPct val="0"/>
              </a:spcBef>
            </a:pPr>
            <a:endParaRPr lang="en-US" sz="1100" dirty="0" smtClean="0">
              <a:solidFill>
                <a:schemeClr val="bg1"/>
              </a:solidFill>
              <a:latin typeface="Verdana" pitchFamily="34" charset="0"/>
            </a:endParaRPr>
          </a:p>
          <a:p>
            <a:pPr>
              <a:lnSpc>
                <a:spcPct val="80000"/>
              </a:lnSpc>
              <a:spcBef>
                <a:spcPct val="0"/>
              </a:spcBef>
            </a:pPr>
            <a:r>
              <a:rPr lang="en-US" sz="1100" dirty="0" smtClean="0">
                <a:solidFill>
                  <a:schemeClr val="bg1"/>
                </a:solidFill>
                <a:latin typeface="Verdana" pitchFamily="34" charset="0"/>
              </a:rPr>
              <a:t>This can be overwhelming as the RFP is heavily loaded with a lot of information, grant terminology and  abbreviations.</a:t>
            </a:r>
          </a:p>
          <a:p>
            <a:pPr>
              <a:lnSpc>
                <a:spcPct val="80000"/>
              </a:lnSpc>
              <a:spcBef>
                <a:spcPct val="0"/>
              </a:spcBef>
            </a:pPr>
            <a:endParaRPr lang="en-US" sz="1100" dirty="0" smtClean="0">
              <a:solidFill>
                <a:schemeClr val="bg1"/>
              </a:solidFill>
              <a:latin typeface="Verdana" pitchFamily="34" charset="0"/>
            </a:endParaRPr>
          </a:p>
          <a:p>
            <a:pPr>
              <a:lnSpc>
                <a:spcPct val="80000"/>
              </a:lnSpc>
              <a:spcBef>
                <a:spcPct val="0"/>
              </a:spcBef>
            </a:pPr>
            <a:r>
              <a:rPr lang="en-US" sz="1100" dirty="0" smtClean="0">
                <a:solidFill>
                  <a:schemeClr val="bg1"/>
                </a:solidFill>
                <a:latin typeface="Verdana" pitchFamily="34" charset="0"/>
              </a:rPr>
              <a:t>Be sure to – read carefully: </a:t>
            </a:r>
            <a:r>
              <a:rPr lang="en-US" sz="1100" b="1" dirty="0" smtClean="0">
                <a:solidFill>
                  <a:schemeClr val="bg1"/>
                </a:solidFill>
                <a:latin typeface="Verdana" pitchFamily="34" charset="0"/>
              </a:rPr>
              <a:t>the smallest overlooked detail can get your proposal returned without review</a:t>
            </a:r>
            <a:r>
              <a:rPr lang="en-US" sz="1100" dirty="0" smtClean="0">
                <a:solidFill>
                  <a:schemeClr val="bg1"/>
                </a:solidFill>
                <a:latin typeface="Verdana" pitchFamily="34" charset="0"/>
              </a:rPr>
              <a:t>!</a:t>
            </a:r>
          </a:p>
          <a:p>
            <a:pPr>
              <a:lnSpc>
                <a:spcPct val="80000"/>
              </a:lnSpc>
              <a:spcBef>
                <a:spcPct val="0"/>
              </a:spcBef>
            </a:pPr>
            <a:endParaRPr lang="en-US" sz="1100" dirty="0" smtClean="0">
              <a:solidFill>
                <a:schemeClr val="bg1"/>
              </a:solidFill>
              <a:latin typeface="Verdana" pitchFamily="34" charset="0"/>
            </a:endParaRPr>
          </a:p>
          <a:p>
            <a:pPr>
              <a:lnSpc>
                <a:spcPct val="80000"/>
              </a:lnSpc>
              <a:spcBef>
                <a:spcPct val="0"/>
              </a:spcBef>
            </a:pPr>
            <a:r>
              <a:rPr lang="en-US" sz="1100" dirty="0" smtClean="0">
                <a:solidFill>
                  <a:schemeClr val="bg1"/>
                </a:solidFill>
                <a:latin typeface="Verdana" pitchFamily="34" charset="0"/>
              </a:rPr>
              <a:t>Highlight details – </a:t>
            </a:r>
            <a:r>
              <a:rPr lang="en-US" sz="1100" b="1" dirty="0" smtClean="0">
                <a:solidFill>
                  <a:schemeClr val="bg1"/>
                </a:solidFill>
                <a:latin typeface="Verdana" pitchFamily="34" charset="0"/>
              </a:rPr>
              <a:t>or what doesn’t make sense to you and write a question in the margin</a:t>
            </a:r>
            <a:r>
              <a:rPr lang="en-US" sz="1100" dirty="0" smtClean="0">
                <a:solidFill>
                  <a:schemeClr val="bg1"/>
                </a:solidFill>
                <a:latin typeface="Verdana" pitchFamily="34" charset="0"/>
              </a:rPr>
              <a:t>!</a:t>
            </a:r>
          </a:p>
          <a:p>
            <a:pPr>
              <a:lnSpc>
                <a:spcPct val="80000"/>
              </a:lnSpc>
              <a:spcBef>
                <a:spcPct val="0"/>
              </a:spcBef>
            </a:pPr>
            <a:endParaRPr lang="en-US" sz="1100" dirty="0" smtClean="0">
              <a:solidFill>
                <a:schemeClr val="bg1"/>
              </a:solidFill>
              <a:latin typeface="Verdana" pitchFamily="34" charset="0"/>
            </a:endParaRPr>
          </a:p>
          <a:p>
            <a:pPr eaLnBrk="1" hangingPunct="1">
              <a:lnSpc>
                <a:spcPct val="80000"/>
              </a:lnSpc>
              <a:spcBef>
                <a:spcPct val="0"/>
              </a:spcBef>
            </a:pPr>
            <a:r>
              <a:rPr lang="en-US" sz="1100" dirty="0" smtClean="0"/>
              <a:t>There may also be a separate document that provides instructions for the proposal – NSF has a Grant Proposal Guide.  Some of you may have seen this and</a:t>
            </a:r>
            <a:r>
              <a:rPr lang="en-US" sz="1100" baseline="0" dirty="0" smtClean="0"/>
              <a:t> </a:t>
            </a:r>
            <a:r>
              <a:rPr lang="en-US" sz="1100" dirty="0" smtClean="0"/>
              <a:t>it is quite long</a:t>
            </a:r>
          </a:p>
          <a:p>
            <a:pPr eaLnBrk="1" hangingPunct="1">
              <a:lnSpc>
                <a:spcPct val="80000"/>
              </a:lnSpc>
              <a:spcBef>
                <a:spcPct val="0"/>
              </a:spcBef>
            </a:pPr>
            <a:endParaRPr lang="en-US" sz="1100" dirty="0" smtClean="0"/>
          </a:p>
          <a:p>
            <a:pPr eaLnBrk="1" hangingPunct="1">
              <a:lnSpc>
                <a:spcPct val="80000"/>
              </a:lnSpc>
              <a:spcBef>
                <a:spcPct val="0"/>
              </a:spcBef>
            </a:pPr>
            <a:r>
              <a:rPr lang="en-US" b="1" dirty="0" smtClean="0"/>
              <a:t>Program Description:</a:t>
            </a:r>
          </a:p>
          <a:p>
            <a:pPr eaLnBrk="1" hangingPunct="1">
              <a:lnSpc>
                <a:spcPct val="80000"/>
              </a:lnSpc>
              <a:spcBef>
                <a:spcPct val="0"/>
              </a:spcBef>
            </a:pPr>
            <a:r>
              <a:rPr lang="en-US" dirty="0" smtClean="0"/>
              <a:t>Describes context of the Program and the agency’s mission or goal </a:t>
            </a:r>
          </a:p>
          <a:p>
            <a:pPr lvl="1" eaLnBrk="1" hangingPunct="1">
              <a:lnSpc>
                <a:spcPct val="80000"/>
              </a:lnSpc>
              <a:spcBef>
                <a:spcPct val="0"/>
              </a:spcBef>
            </a:pPr>
            <a:r>
              <a:rPr lang="en-US" dirty="0" smtClean="0"/>
              <a:t>if they cite references, review them</a:t>
            </a:r>
          </a:p>
          <a:p>
            <a:pPr eaLnBrk="1" hangingPunct="1">
              <a:lnSpc>
                <a:spcPct val="80000"/>
              </a:lnSpc>
              <a:spcBef>
                <a:spcPct val="0"/>
              </a:spcBef>
            </a:pPr>
            <a:r>
              <a:rPr lang="en-US" dirty="0" smtClean="0"/>
              <a:t>Discusses what they are looking for and what they will and will not fund</a:t>
            </a:r>
          </a:p>
          <a:p>
            <a:pPr eaLnBrk="1" hangingPunct="1">
              <a:lnSpc>
                <a:spcPct val="80000"/>
              </a:lnSpc>
              <a:spcBef>
                <a:spcPct val="0"/>
              </a:spcBef>
            </a:pPr>
            <a:r>
              <a:rPr lang="en-US" dirty="0" smtClean="0"/>
              <a:t>Lists possible topics of interest or program elements</a:t>
            </a:r>
          </a:p>
          <a:p>
            <a:pPr eaLnBrk="1" hangingPunct="1">
              <a:lnSpc>
                <a:spcPct val="80000"/>
              </a:lnSpc>
              <a:spcBef>
                <a:spcPct val="0"/>
              </a:spcBef>
            </a:pPr>
            <a:endParaRPr lang="en-US" dirty="0" smtClean="0"/>
          </a:p>
          <a:p>
            <a:pPr eaLnBrk="1" hangingPunct="1">
              <a:lnSpc>
                <a:spcPct val="80000"/>
              </a:lnSpc>
              <a:spcBef>
                <a:spcPct val="0"/>
              </a:spcBef>
            </a:pPr>
            <a:r>
              <a:rPr lang="en-US" dirty="0" smtClean="0"/>
              <a:t>Don’t turn in a really great proposal for something they are not funding. No matter how much they like your idea if it does not fit they cannot fund it. These people actually want to give you money so don’t disappoint them.</a:t>
            </a:r>
          </a:p>
          <a:p>
            <a:pPr eaLnBrk="1" hangingPunct="1">
              <a:lnSpc>
                <a:spcPct val="80000"/>
              </a:lnSpc>
              <a:spcBef>
                <a:spcPct val="0"/>
              </a:spcBef>
            </a:pPr>
            <a:endParaRPr lang="en-US" dirty="0" smtClean="0"/>
          </a:p>
          <a:p>
            <a:pPr eaLnBrk="1" hangingPunct="1">
              <a:lnSpc>
                <a:spcPct val="80000"/>
              </a:lnSpc>
              <a:spcBef>
                <a:spcPct val="0"/>
              </a:spcBef>
            </a:pPr>
            <a:r>
              <a:rPr lang="en-US" b="1" dirty="0" smtClean="0"/>
              <a:t>Award Information:</a:t>
            </a:r>
          </a:p>
          <a:p>
            <a:pPr eaLnBrk="1" hangingPunct="1">
              <a:lnSpc>
                <a:spcPct val="80000"/>
              </a:lnSpc>
              <a:spcBef>
                <a:spcPct val="0"/>
              </a:spcBef>
            </a:pPr>
            <a:r>
              <a:rPr lang="en-US" dirty="0" smtClean="0"/>
              <a:t>Amount of funding/year</a:t>
            </a:r>
          </a:p>
          <a:p>
            <a:pPr eaLnBrk="1" hangingPunct="1">
              <a:lnSpc>
                <a:spcPct val="80000"/>
              </a:lnSpc>
              <a:spcBef>
                <a:spcPct val="0"/>
              </a:spcBef>
            </a:pPr>
            <a:r>
              <a:rPr lang="en-US" dirty="0" smtClean="0"/>
              <a:t>Duration of project</a:t>
            </a:r>
          </a:p>
          <a:p>
            <a:pPr eaLnBrk="1" hangingPunct="1">
              <a:lnSpc>
                <a:spcPct val="80000"/>
              </a:lnSpc>
              <a:spcBef>
                <a:spcPct val="0"/>
              </a:spcBef>
            </a:pPr>
            <a:r>
              <a:rPr lang="en-US" dirty="0" smtClean="0"/>
              <a:t>Expected number of awards</a:t>
            </a:r>
          </a:p>
          <a:p>
            <a:pPr eaLnBrk="1" hangingPunct="1">
              <a:lnSpc>
                <a:spcPct val="80000"/>
              </a:lnSpc>
              <a:spcBef>
                <a:spcPct val="0"/>
              </a:spcBef>
            </a:pPr>
            <a:r>
              <a:rPr lang="en-US" dirty="0" smtClean="0"/>
              <a:t>Special conditions of funds (e.g., first year equipment, F&amp;A limits)</a:t>
            </a:r>
          </a:p>
          <a:p>
            <a:pPr eaLnBrk="1" hangingPunct="1">
              <a:lnSpc>
                <a:spcPct val="80000"/>
              </a:lnSpc>
              <a:spcBef>
                <a:spcPct val="0"/>
              </a:spcBef>
            </a:pPr>
            <a:r>
              <a:rPr lang="en-US" dirty="0" smtClean="0"/>
              <a:t>Cost share requirements</a:t>
            </a:r>
          </a:p>
          <a:p>
            <a:pPr eaLnBrk="1" hangingPunct="1">
              <a:lnSpc>
                <a:spcPct val="80000"/>
              </a:lnSpc>
              <a:spcBef>
                <a:spcPct val="0"/>
              </a:spcBef>
            </a:pPr>
            <a:endParaRPr lang="en-US" dirty="0" smtClean="0"/>
          </a:p>
          <a:p>
            <a:pPr eaLnBrk="1" hangingPunct="1">
              <a:lnSpc>
                <a:spcPct val="80000"/>
              </a:lnSpc>
              <a:spcBef>
                <a:spcPct val="0"/>
              </a:spcBef>
            </a:pPr>
            <a:r>
              <a:rPr lang="en-US" dirty="0" smtClean="0"/>
              <a:t>This is an area of your proposal that your pre-review committee is not likely to pay a lot of attention to. So you need to pay attention to the details here. And get someone on your team who will analyze your budget and compare it to the RFP</a:t>
            </a:r>
          </a:p>
          <a:p>
            <a:pPr eaLnBrk="1" hangingPunct="1">
              <a:lnSpc>
                <a:spcPct val="80000"/>
              </a:lnSpc>
              <a:spcBef>
                <a:spcPct val="0"/>
              </a:spcBef>
            </a:pPr>
            <a:endParaRPr lang="en-US" dirty="0" smtClean="0"/>
          </a:p>
          <a:p>
            <a:pPr eaLnBrk="1" hangingPunct="1">
              <a:lnSpc>
                <a:spcPct val="80000"/>
              </a:lnSpc>
              <a:spcBef>
                <a:spcPct val="0"/>
              </a:spcBef>
            </a:pPr>
            <a:r>
              <a:rPr lang="en-US" b="1" dirty="0" smtClean="0"/>
              <a:t>PI/Institutional eligibility:</a:t>
            </a:r>
          </a:p>
          <a:p>
            <a:pPr eaLnBrk="1" hangingPunct="1">
              <a:lnSpc>
                <a:spcPct val="80000"/>
              </a:lnSpc>
              <a:spcBef>
                <a:spcPct val="0"/>
              </a:spcBef>
            </a:pPr>
            <a:r>
              <a:rPr lang="en-US" dirty="0" smtClean="0"/>
              <a:t>Principal Investigator</a:t>
            </a:r>
          </a:p>
          <a:p>
            <a:pPr lvl="1" eaLnBrk="1" hangingPunct="1">
              <a:lnSpc>
                <a:spcPct val="80000"/>
              </a:lnSpc>
              <a:spcBef>
                <a:spcPct val="0"/>
              </a:spcBef>
            </a:pPr>
            <a:r>
              <a:rPr lang="en-US" dirty="0" smtClean="0"/>
              <a:t>Qualifications</a:t>
            </a:r>
          </a:p>
          <a:p>
            <a:pPr lvl="1" eaLnBrk="1" hangingPunct="1">
              <a:lnSpc>
                <a:spcPct val="80000"/>
              </a:lnSpc>
              <a:spcBef>
                <a:spcPct val="0"/>
              </a:spcBef>
            </a:pPr>
            <a:r>
              <a:rPr lang="en-US" dirty="0" smtClean="0"/>
              <a:t>Standing within institution</a:t>
            </a:r>
          </a:p>
          <a:p>
            <a:pPr lvl="1" eaLnBrk="1" hangingPunct="1">
              <a:lnSpc>
                <a:spcPct val="80000"/>
              </a:lnSpc>
              <a:spcBef>
                <a:spcPct val="0"/>
              </a:spcBef>
            </a:pPr>
            <a:r>
              <a:rPr lang="en-US" dirty="0" smtClean="0"/>
              <a:t>Career point</a:t>
            </a:r>
          </a:p>
          <a:p>
            <a:pPr lvl="1" eaLnBrk="1" hangingPunct="1">
              <a:lnSpc>
                <a:spcPct val="80000"/>
              </a:lnSpc>
              <a:spcBef>
                <a:spcPct val="0"/>
              </a:spcBef>
            </a:pPr>
            <a:r>
              <a:rPr lang="en-US" dirty="0" smtClean="0"/>
              <a:t>Role in proposed work</a:t>
            </a:r>
          </a:p>
          <a:p>
            <a:pPr eaLnBrk="1" hangingPunct="1">
              <a:lnSpc>
                <a:spcPct val="80000"/>
              </a:lnSpc>
              <a:spcBef>
                <a:spcPct val="0"/>
              </a:spcBef>
            </a:pPr>
            <a:r>
              <a:rPr lang="en-US" dirty="0" smtClean="0"/>
              <a:t>Institutional Eligibility</a:t>
            </a:r>
          </a:p>
          <a:p>
            <a:pPr lvl="1" eaLnBrk="1" hangingPunct="1">
              <a:lnSpc>
                <a:spcPct val="80000"/>
              </a:lnSpc>
              <a:spcBef>
                <a:spcPct val="0"/>
              </a:spcBef>
            </a:pPr>
            <a:r>
              <a:rPr lang="en-US" dirty="0" smtClean="0"/>
              <a:t>Type of institution</a:t>
            </a:r>
          </a:p>
          <a:p>
            <a:pPr lvl="1" eaLnBrk="1" hangingPunct="1">
              <a:lnSpc>
                <a:spcPct val="80000"/>
              </a:lnSpc>
              <a:spcBef>
                <a:spcPct val="0"/>
              </a:spcBef>
            </a:pPr>
            <a:r>
              <a:rPr lang="en-US" dirty="0" smtClean="0"/>
              <a:t>Role of institution</a:t>
            </a:r>
          </a:p>
          <a:p>
            <a:pPr lvl="1" eaLnBrk="1" hangingPunct="1">
              <a:lnSpc>
                <a:spcPct val="80000"/>
              </a:lnSpc>
              <a:spcBef>
                <a:spcPct val="0"/>
              </a:spcBef>
            </a:pPr>
            <a:r>
              <a:rPr lang="en-US" dirty="0" smtClean="0"/>
              <a:t>Number of proposals per institution</a:t>
            </a:r>
          </a:p>
          <a:p>
            <a:pPr eaLnBrk="1" hangingPunct="1">
              <a:lnSpc>
                <a:spcPct val="80000"/>
              </a:lnSpc>
              <a:spcBef>
                <a:spcPct val="0"/>
              </a:spcBef>
            </a:pPr>
            <a:endParaRPr lang="en-US" dirty="0" smtClean="0"/>
          </a:p>
          <a:p>
            <a:pPr eaLnBrk="1" hangingPunct="1">
              <a:lnSpc>
                <a:spcPct val="80000"/>
              </a:lnSpc>
              <a:spcBef>
                <a:spcPct val="0"/>
              </a:spcBef>
            </a:pPr>
            <a:r>
              <a:rPr lang="en-US" b="1" dirty="0" smtClean="0"/>
              <a:t>Special requirements:</a:t>
            </a:r>
          </a:p>
          <a:p>
            <a:pPr eaLnBrk="1" hangingPunct="1">
              <a:lnSpc>
                <a:spcPct val="80000"/>
              </a:lnSpc>
              <a:spcBef>
                <a:spcPct val="0"/>
              </a:spcBef>
            </a:pPr>
            <a:r>
              <a:rPr lang="en-US" dirty="0" err="1" smtClean="0"/>
              <a:t>Preproposal</a:t>
            </a:r>
            <a:r>
              <a:rPr lang="en-US" dirty="0" smtClean="0"/>
              <a:t>/letter of intent</a:t>
            </a:r>
          </a:p>
          <a:p>
            <a:pPr eaLnBrk="1" hangingPunct="1">
              <a:lnSpc>
                <a:spcPct val="80000"/>
              </a:lnSpc>
              <a:spcBef>
                <a:spcPct val="0"/>
              </a:spcBef>
            </a:pPr>
            <a:r>
              <a:rPr lang="en-US" dirty="0" smtClean="0"/>
              <a:t>Contact with program manager</a:t>
            </a:r>
          </a:p>
          <a:p>
            <a:pPr eaLnBrk="1" hangingPunct="1">
              <a:lnSpc>
                <a:spcPct val="80000"/>
              </a:lnSpc>
              <a:spcBef>
                <a:spcPct val="0"/>
              </a:spcBef>
            </a:pPr>
            <a:r>
              <a:rPr lang="en-US" dirty="0" smtClean="0"/>
              <a:t>Timeline and/or management plan</a:t>
            </a:r>
          </a:p>
          <a:p>
            <a:pPr eaLnBrk="1" hangingPunct="1">
              <a:lnSpc>
                <a:spcPct val="80000"/>
              </a:lnSpc>
              <a:spcBef>
                <a:spcPct val="0"/>
              </a:spcBef>
            </a:pPr>
            <a:r>
              <a:rPr lang="en-US" dirty="0" smtClean="0"/>
              <a:t>Evaluation plans</a:t>
            </a:r>
          </a:p>
          <a:p>
            <a:pPr eaLnBrk="1" hangingPunct="1">
              <a:lnSpc>
                <a:spcPct val="80000"/>
              </a:lnSpc>
              <a:spcBef>
                <a:spcPct val="0"/>
              </a:spcBef>
            </a:pPr>
            <a:r>
              <a:rPr lang="en-US" dirty="0" smtClean="0"/>
              <a:t>Letters of support or commitment</a:t>
            </a:r>
          </a:p>
          <a:p>
            <a:pPr eaLnBrk="1" hangingPunct="1">
              <a:lnSpc>
                <a:spcPct val="80000"/>
              </a:lnSpc>
              <a:spcBef>
                <a:spcPct val="0"/>
              </a:spcBef>
            </a:pPr>
            <a:r>
              <a:rPr lang="en-US" dirty="0" smtClean="0"/>
              <a:t>Equipment price quotes</a:t>
            </a:r>
          </a:p>
          <a:p>
            <a:pPr eaLnBrk="1" hangingPunct="1">
              <a:lnSpc>
                <a:spcPct val="80000"/>
              </a:lnSpc>
              <a:spcBef>
                <a:spcPct val="0"/>
              </a:spcBef>
            </a:pPr>
            <a:r>
              <a:rPr lang="en-US" dirty="0" smtClean="0"/>
              <a:t>Forms for human or animal research</a:t>
            </a:r>
          </a:p>
          <a:p>
            <a:pPr eaLnBrk="1" hangingPunct="1">
              <a:lnSpc>
                <a:spcPct val="80000"/>
              </a:lnSpc>
              <a:spcBef>
                <a:spcPct val="0"/>
              </a:spcBef>
            </a:pPr>
            <a:endParaRPr lang="en-US" dirty="0" smtClean="0"/>
          </a:p>
          <a:p>
            <a:pPr eaLnBrk="1" hangingPunct="1">
              <a:lnSpc>
                <a:spcPct val="80000"/>
              </a:lnSpc>
              <a:spcBef>
                <a:spcPct val="0"/>
              </a:spcBef>
            </a:pPr>
            <a:r>
              <a:rPr lang="en-US" b="1" dirty="0" smtClean="0"/>
              <a:t>Proposal preparation:</a:t>
            </a:r>
          </a:p>
          <a:p>
            <a:pPr eaLnBrk="1" hangingPunct="1">
              <a:lnSpc>
                <a:spcPct val="80000"/>
              </a:lnSpc>
              <a:spcBef>
                <a:spcPct val="0"/>
              </a:spcBef>
            </a:pPr>
            <a:r>
              <a:rPr lang="en-US" dirty="0" smtClean="0"/>
              <a:t>Format</a:t>
            </a:r>
          </a:p>
          <a:p>
            <a:pPr eaLnBrk="1" hangingPunct="1">
              <a:lnSpc>
                <a:spcPct val="80000"/>
              </a:lnSpc>
              <a:spcBef>
                <a:spcPct val="0"/>
              </a:spcBef>
            </a:pPr>
            <a:r>
              <a:rPr lang="en-US" dirty="0" smtClean="0"/>
              <a:t>Contents</a:t>
            </a:r>
          </a:p>
          <a:p>
            <a:pPr lvl="1" eaLnBrk="1" hangingPunct="1">
              <a:lnSpc>
                <a:spcPct val="80000"/>
              </a:lnSpc>
              <a:spcBef>
                <a:spcPct val="0"/>
              </a:spcBef>
            </a:pPr>
            <a:r>
              <a:rPr lang="en-US" dirty="0" smtClean="0"/>
              <a:t>Summary</a:t>
            </a:r>
          </a:p>
          <a:p>
            <a:pPr lvl="1" eaLnBrk="1" hangingPunct="1">
              <a:lnSpc>
                <a:spcPct val="80000"/>
              </a:lnSpc>
              <a:spcBef>
                <a:spcPct val="0"/>
              </a:spcBef>
            </a:pPr>
            <a:r>
              <a:rPr lang="en-US" dirty="0" smtClean="0"/>
              <a:t>Project Description/Narrative</a:t>
            </a:r>
          </a:p>
          <a:p>
            <a:pPr lvl="1" eaLnBrk="1" hangingPunct="1">
              <a:lnSpc>
                <a:spcPct val="80000"/>
              </a:lnSpc>
              <a:spcBef>
                <a:spcPct val="0"/>
              </a:spcBef>
            </a:pPr>
            <a:r>
              <a:rPr lang="en-US" dirty="0" smtClean="0"/>
              <a:t>References Cited</a:t>
            </a:r>
          </a:p>
          <a:p>
            <a:pPr lvl="1" eaLnBrk="1" hangingPunct="1">
              <a:lnSpc>
                <a:spcPct val="80000"/>
              </a:lnSpc>
              <a:spcBef>
                <a:spcPct val="0"/>
              </a:spcBef>
            </a:pPr>
            <a:r>
              <a:rPr lang="en-US" dirty="0" smtClean="0"/>
              <a:t>Biographical Sketch(</a:t>
            </a:r>
            <a:r>
              <a:rPr lang="en-US" dirty="0" err="1" smtClean="0"/>
              <a:t>es</a:t>
            </a:r>
            <a:r>
              <a:rPr lang="en-US" dirty="0" smtClean="0"/>
              <a:t>)</a:t>
            </a:r>
          </a:p>
          <a:p>
            <a:pPr eaLnBrk="1" hangingPunct="1">
              <a:lnSpc>
                <a:spcPct val="80000"/>
              </a:lnSpc>
              <a:spcBef>
                <a:spcPct val="0"/>
              </a:spcBef>
            </a:pPr>
            <a:r>
              <a:rPr lang="en-US" dirty="0" smtClean="0"/>
              <a:t>Budget</a:t>
            </a:r>
          </a:p>
          <a:p>
            <a:pPr eaLnBrk="1" hangingPunct="1">
              <a:lnSpc>
                <a:spcPct val="80000"/>
              </a:lnSpc>
              <a:spcBef>
                <a:spcPct val="0"/>
              </a:spcBef>
            </a:pPr>
            <a:r>
              <a:rPr lang="en-US" dirty="0" smtClean="0"/>
              <a:t>Current &amp; Pending Support</a:t>
            </a:r>
          </a:p>
          <a:p>
            <a:pPr eaLnBrk="1" hangingPunct="1">
              <a:lnSpc>
                <a:spcPct val="80000"/>
              </a:lnSpc>
              <a:spcBef>
                <a:spcPct val="0"/>
              </a:spcBef>
            </a:pPr>
            <a:r>
              <a:rPr lang="en-US" dirty="0" smtClean="0"/>
              <a:t>Facilities, Equipment, &amp; Other Resources</a:t>
            </a:r>
          </a:p>
          <a:p>
            <a:pPr eaLnBrk="1" hangingPunct="1">
              <a:lnSpc>
                <a:spcPct val="80000"/>
              </a:lnSpc>
              <a:spcBef>
                <a:spcPct val="0"/>
              </a:spcBef>
            </a:pPr>
            <a:endParaRPr lang="en-US" sz="1100" dirty="0" smtClean="0"/>
          </a:p>
          <a:p>
            <a:pPr eaLnBrk="1" hangingPunct="1">
              <a:lnSpc>
                <a:spcPct val="80000"/>
              </a:lnSpc>
              <a:spcBef>
                <a:spcPct val="0"/>
              </a:spcBef>
            </a:pPr>
            <a:r>
              <a:rPr lang="en-US" b="1" dirty="0" smtClean="0"/>
              <a:t>Review process, </a:t>
            </a:r>
            <a:r>
              <a:rPr lang="en-US" dirty="0" smtClean="0"/>
              <a:t>Award administration, How to submit</a:t>
            </a:r>
          </a:p>
        </p:txBody>
      </p:sp>
      <p:sp>
        <p:nvSpPr>
          <p:cNvPr id="1423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5147B7D8-A6E4-4A74-8B9B-B7C29E31C587}" type="slidenum">
              <a:rPr lang="en-US">
                <a:solidFill>
                  <a:prstClr val="black"/>
                </a:solidFill>
              </a:rPr>
              <a:pPr>
                <a:defRPr/>
              </a:pPr>
              <a:t>2</a:t>
            </a:fld>
            <a:endParaRPr lang="en-US">
              <a:solidFill>
                <a:prstClr val="black"/>
              </a:solidFill>
            </a:endParaRPr>
          </a:p>
        </p:txBody>
      </p:sp>
    </p:spTree>
    <p:extLst>
      <p:ext uri="{BB962C8B-B14F-4D97-AF65-F5344CB8AC3E}">
        <p14:creationId xmlns:p14="http://schemas.microsoft.com/office/powerpoint/2010/main" val="25441243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40B936-1140-4394-ADCB-C237D0668D21}" type="slidenum">
              <a:rPr lang="en-US" smtClean="0"/>
              <a:t>23</a:t>
            </a:fld>
            <a:endParaRPr lang="en-US"/>
          </a:p>
        </p:txBody>
      </p:sp>
    </p:spTree>
    <p:extLst>
      <p:ext uri="{BB962C8B-B14F-4D97-AF65-F5344CB8AC3E}">
        <p14:creationId xmlns:p14="http://schemas.microsoft.com/office/powerpoint/2010/main" val="7823800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8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“Writing a grant application is very different from writing a scholarly manuscript because the driving force for the intended audience for the completed document is fundamentally distinct.  The underlying factors driving the decision making are different; as well as strategies that need to be used in the preparation of this document (and tailored specifically to that audience).” </a:t>
            </a:r>
          </a:p>
          <a:p>
            <a:pPr eaLnBrk="1" hangingPunct="1">
              <a:spcBef>
                <a:spcPct val="0"/>
              </a:spcBef>
            </a:pPr>
            <a:endParaRPr lang="en-US" dirty="0" smtClean="0"/>
          </a:p>
          <a:p>
            <a:pPr eaLnBrk="1" hangingPunct="1">
              <a:spcBef>
                <a:spcPct val="0"/>
              </a:spcBef>
            </a:pPr>
            <a:r>
              <a:rPr lang="en-US" dirty="0" smtClean="0"/>
              <a:t>“Acquiring this grant language translation is an acquired/practiced skill that you must develop on your own.”</a:t>
            </a:r>
          </a:p>
        </p:txBody>
      </p:sp>
      <p:sp>
        <p:nvSpPr>
          <p:cNvPr id="1720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D3E52308-C26E-4883-8372-1424E506AF4D}" type="slidenum">
              <a:rPr lang="en-US">
                <a:solidFill>
                  <a:prstClr val="black"/>
                </a:solidFill>
              </a:rPr>
              <a:pPr>
                <a:defRPr/>
              </a:pPr>
              <a:t>24</a:t>
            </a:fld>
            <a:endParaRPr lang="en-US">
              <a:solidFill>
                <a:prstClr val="black"/>
              </a:solidFill>
            </a:endParaRPr>
          </a:p>
        </p:txBody>
      </p:sp>
    </p:spTree>
    <p:extLst>
      <p:ext uri="{BB962C8B-B14F-4D97-AF65-F5344CB8AC3E}">
        <p14:creationId xmlns:p14="http://schemas.microsoft.com/office/powerpoint/2010/main" val="27662431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9899A14-3737-450C-84D0-480E7918E7EC}" type="slidenum">
              <a:rPr lang="en-US" smtClean="0"/>
              <a:t>3</a:t>
            </a:fld>
            <a:endParaRPr lang="en-US"/>
          </a:p>
        </p:txBody>
      </p:sp>
    </p:spTree>
    <p:extLst>
      <p:ext uri="{BB962C8B-B14F-4D97-AF65-F5344CB8AC3E}">
        <p14:creationId xmlns:p14="http://schemas.microsoft.com/office/powerpoint/2010/main" val="29251664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ED6E17D-925F-453B-B8FB-D01BCACA22B0}" type="slidenum">
              <a:rPr lang="en-US">
                <a:solidFill>
                  <a:prstClr val="black"/>
                </a:solidFill>
              </a:rPr>
              <a:pPr>
                <a:defRPr/>
              </a:pPr>
              <a:t>4</a:t>
            </a:fld>
            <a:endParaRPr lang="en-US">
              <a:solidFill>
                <a:prstClr val="black"/>
              </a:solidFill>
            </a:endParaRPr>
          </a:p>
        </p:txBody>
      </p:sp>
      <p:sp>
        <p:nvSpPr>
          <p:cNvPr id="26009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01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In other words, you want to find out what the program manager is trying to do. What they have promised to their bosses</a:t>
            </a:r>
          </a:p>
        </p:txBody>
      </p:sp>
    </p:spTree>
    <p:extLst>
      <p:ext uri="{BB962C8B-B14F-4D97-AF65-F5344CB8AC3E}">
        <p14:creationId xmlns:p14="http://schemas.microsoft.com/office/powerpoint/2010/main" val="20016838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8941598F-46AC-49E4-8450-59A16CECE126}" type="slidenum">
              <a:rPr lang="en-US">
                <a:solidFill>
                  <a:prstClr val="black"/>
                </a:solidFill>
              </a:rPr>
              <a:pPr>
                <a:defRPr/>
              </a:pPr>
              <a:t>5</a:t>
            </a:fld>
            <a:endParaRPr lang="en-US">
              <a:solidFill>
                <a:prstClr val="black"/>
              </a:solidFill>
            </a:endParaRPr>
          </a:p>
        </p:txBody>
      </p:sp>
      <p:sp>
        <p:nvSpPr>
          <p:cNvPr id="26112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112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extLst>
      <p:ext uri="{BB962C8B-B14F-4D97-AF65-F5344CB8AC3E}">
        <p14:creationId xmlns:p14="http://schemas.microsoft.com/office/powerpoint/2010/main" val="28230089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0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Put as a visual depiction</a:t>
            </a:r>
          </a:p>
        </p:txBody>
      </p:sp>
      <p:sp>
        <p:nvSpPr>
          <p:cNvPr id="1771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773362A7-738C-4A0D-AFD9-A00E30723758}" type="slidenum">
              <a:rPr lang="en-US">
                <a:solidFill>
                  <a:prstClr val="black"/>
                </a:solidFill>
              </a:rPr>
              <a:pPr>
                <a:defRPr/>
              </a:pPr>
              <a:t>7</a:t>
            </a:fld>
            <a:endParaRPr lang="en-US">
              <a:solidFill>
                <a:prstClr val="black"/>
              </a:solidFill>
            </a:endParaRPr>
          </a:p>
        </p:txBody>
      </p:sp>
    </p:spTree>
    <p:extLst>
      <p:ext uri="{BB962C8B-B14F-4D97-AF65-F5344CB8AC3E}">
        <p14:creationId xmlns:p14="http://schemas.microsoft.com/office/powerpoint/2010/main" val="40080732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3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TYPICAL COMPONENTS OF A STRONG PROPOSAL</a:t>
            </a:r>
          </a:p>
        </p:txBody>
      </p:sp>
      <p:sp>
        <p:nvSpPr>
          <p:cNvPr id="1914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D8B0E353-1580-4FA8-B92D-780E501D0912}" type="slidenum">
              <a:rPr lang="en-US">
                <a:solidFill>
                  <a:srgbClr val="000000"/>
                </a:solidFill>
              </a:rPr>
              <a:pPr>
                <a:defRPr/>
              </a:pPr>
              <a:t>8</a:t>
            </a:fld>
            <a:endParaRPr lang="en-US">
              <a:solidFill>
                <a:srgbClr val="000000"/>
              </a:solidFill>
            </a:endParaRPr>
          </a:p>
        </p:txBody>
      </p:sp>
    </p:spTree>
    <p:extLst>
      <p:ext uri="{BB962C8B-B14F-4D97-AF65-F5344CB8AC3E}">
        <p14:creationId xmlns:p14="http://schemas.microsoft.com/office/powerpoint/2010/main" val="34545651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smtClean="0"/>
              <a:t>To help us write</a:t>
            </a:r>
            <a:r>
              <a:rPr lang="en-US" baseline="0" dirty="0" smtClean="0"/>
              <a:t> better proposals, first p</a:t>
            </a:r>
            <a:r>
              <a:rPr lang="en-US" dirty="0" smtClean="0"/>
              <a:t>ut </a:t>
            </a:r>
            <a:r>
              <a:rPr lang="en-US" dirty="0"/>
              <a:t>yourself in the place of a reviewer</a:t>
            </a:r>
            <a:r>
              <a:rPr lang="en-US" dirty="0" smtClean="0"/>
              <a:t>.</a:t>
            </a:r>
          </a:p>
          <a:p>
            <a:endParaRPr lang="en-US" dirty="0" smtClean="0"/>
          </a:p>
          <a:p>
            <a:r>
              <a:rPr lang="en-US" dirty="0" smtClean="0"/>
              <a:t> </a:t>
            </a:r>
            <a:r>
              <a:rPr lang="en-US" dirty="0"/>
              <a:t>You’ve been asked to review proposals for a DOE biofuels program, and you have nine proposals to review before you participate in a panel. You open the first proposal, and it begins, “Biofuels are critical to the national goal of achieving energy independence…”. The introduction to the proposal continues on for several paragraphs, explaining the importance of biofuels and discussing why biofuels need to be developed. Of course, you’ve been asked to review these proposals because you’re an expert in biofuels, so none of this information is news to you. </a:t>
            </a:r>
          </a:p>
          <a:p>
            <a:r>
              <a:rPr lang="en-US" dirty="0"/>
              <a:t>You finish reading that proposal and open the second one. It starts, “Biofuels are an important component of the US’s future energy policy…”. It goes on to explain why biofuels are important and why research on biofuels is needed. You open the third proposal, and guess what? It starts with another discussion of why biofuels are important – some of these discussions even stretch to a page or more. You wade through these proposals, and then you get to the sixth proposal, and it starts out, “A critical problem in making biofuels practical is making step x in the synthesis process more efficient. Our proposed project will address this problem by using the following innovative approach….”, and it goes on to outline an interesting and innovative approach to the problem. </a:t>
            </a:r>
          </a:p>
          <a:p>
            <a:r>
              <a:rPr lang="en-US" dirty="0"/>
              <a:t>Which proposal would you remember?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4740B936-1140-4394-ADCB-C237D0668D21}" type="slidenum">
              <a:rPr lang="en-US" smtClean="0"/>
              <a:t>9</a:t>
            </a:fld>
            <a:endParaRPr lang="en-US"/>
          </a:p>
        </p:txBody>
      </p:sp>
    </p:spTree>
    <p:extLst>
      <p:ext uri="{BB962C8B-B14F-4D97-AF65-F5344CB8AC3E}">
        <p14:creationId xmlns:p14="http://schemas.microsoft.com/office/powerpoint/2010/main" val="2498854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common mistake in writing proposals is to spend the first critical paragraphs explaining to the reviewer something that he surely already knows and probably has read in all the proposals leading up to yours. The truism that </a:t>
            </a:r>
            <a:r>
              <a:rPr lang="en-US" i="1" dirty="0"/>
              <a:t>you never get a second chance to make a first impression </a:t>
            </a:r>
            <a:r>
              <a:rPr lang="en-US" dirty="0"/>
              <a:t>holds particularly true when it comes to proposals. Your reviewer’s interest is at its height when they begin reading your proposal. At that point, you can either reward their excitement or lull them to sleep. Starting with an introduction that does nothing to distinguish your project from all the other proposed projects will lull her to sleep. </a:t>
            </a:r>
          </a:p>
          <a:p>
            <a:r>
              <a:rPr lang="en-US" dirty="0"/>
              <a:t>To develop an exciting introduction, you need to identify the kernel of your great idea. How is your idea different from what others will propose? What important problem will it solve? Why is it innovative and exciting? Don’t bury that kernel at the bottom of page 3 after you’ve lulled your reviewer into a pleasant stupor with generic discussions about your topic area. Put it right up front in the first paragraph. When you finish your first paragraph, it should be absolutely distinctive. If that introductory paragraph could be put into another proposal on the same topic area, delete it and start over. </a:t>
            </a:r>
          </a:p>
          <a:p>
            <a:r>
              <a:rPr lang="en-US" dirty="0"/>
              <a:t>Many PIs like to start their proposal with a description of the need or problem they’re addressing. This approach is fine, but be sure to pinpoint the </a:t>
            </a:r>
            <a:r>
              <a:rPr lang="en-US" i="1" dirty="0"/>
              <a:t>specific need or problem </a:t>
            </a:r>
            <a:r>
              <a:rPr lang="en-US" dirty="0"/>
              <a:t>you’ll be addressing (not “biofuels production needs to be made more economical,” but “step x in the production of biofuels is inefficient”) and quickly follow with a discussion of how you’ll address that problem (e.g., “We have an innovative idea y for increasing efficiency of that step by 40%”).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4740B936-1140-4394-ADCB-C237D0668D21}" type="slidenum">
              <a:rPr lang="en-US" smtClean="0"/>
              <a:t>10</a:t>
            </a:fld>
            <a:endParaRPr lang="en-US"/>
          </a:p>
        </p:txBody>
      </p:sp>
    </p:spTree>
    <p:extLst>
      <p:ext uri="{BB962C8B-B14F-4D97-AF65-F5344CB8AC3E}">
        <p14:creationId xmlns:p14="http://schemas.microsoft.com/office/powerpoint/2010/main" val="30063826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E44BEA3-F8F4-48ED-A8DE-89AD116778D0}" type="datetimeFigureOut">
              <a:rPr lang="en-US" smtClean="0"/>
              <a:t>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EBCA32-E0B9-48AD-98CD-C9D04043E53C}" type="slidenum">
              <a:rPr lang="en-US" smtClean="0"/>
              <a:t>‹#›</a:t>
            </a:fld>
            <a:endParaRPr lang="en-US"/>
          </a:p>
        </p:txBody>
      </p:sp>
    </p:spTree>
    <p:extLst>
      <p:ext uri="{BB962C8B-B14F-4D97-AF65-F5344CB8AC3E}">
        <p14:creationId xmlns:p14="http://schemas.microsoft.com/office/powerpoint/2010/main" val="2137572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44BEA3-F8F4-48ED-A8DE-89AD116778D0}" type="datetimeFigureOut">
              <a:rPr lang="en-US" smtClean="0"/>
              <a:t>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EBCA32-E0B9-48AD-98CD-C9D04043E53C}" type="slidenum">
              <a:rPr lang="en-US" smtClean="0"/>
              <a:t>‹#›</a:t>
            </a:fld>
            <a:endParaRPr lang="en-US"/>
          </a:p>
        </p:txBody>
      </p:sp>
    </p:spTree>
    <p:extLst>
      <p:ext uri="{BB962C8B-B14F-4D97-AF65-F5344CB8AC3E}">
        <p14:creationId xmlns:p14="http://schemas.microsoft.com/office/powerpoint/2010/main" val="3296233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44BEA3-F8F4-48ED-A8DE-89AD116778D0}" type="datetimeFigureOut">
              <a:rPr lang="en-US" smtClean="0"/>
              <a:t>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EBCA32-E0B9-48AD-98CD-C9D04043E53C}" type="slidenum">
              <a:rPr lang="en-US" smtClean="0"/>
              <a:t>‹#›</a:t>
            </a:fld>
            <a:endParaRPr lang="en-US"/>
          </a:p>
        </p:txBody>
      </p:sp>
    </p:spTree>
    <p:extLst>
      <p:ext uri="{BB962C8B-B14F-4D97-AF65-F5344CB8AC3E}">
        <p14:creationId xmlns:p14="http://schemas.microsoft.com/office/powerpoint/2010/main" val="3354762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44BEA3-F8F4-48ED-A8DE-89AD116778D0}" type="datetimeFigureOut">
              <a:rPr lang="en-US" smtClean="0"/>
              <a:t>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EBCA32-E0B9-48AD-98CD-C9D04043E53C}" type="slidenum">
              <a:rPr lang="en-US" smtClean="0"/>
              <a:t>‹#›</a:t>
            </a:fld>
            <a:endParaRPr lang="en-US"/>
          </a:p>
        </p:txBody>
      </p:sp>
    </p:spTree>
    <p:extLst>
      <p:ext uri="{BB962C8B-B14F-4D97-AF65-F5344CB8AC3E}">
        <p14:creationId xmlns:p14="http://schemas.microsoft.com/office/powerpoint/2010/main" val="3225781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E44BEA3-F8F4-48ED-A8DE-89AD116778D0}" type="datetimeFigureOut">
              <a:rPr lang="en-US" smtClean="0"/>
              <a:t>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EBCA32-E0B9-48AD-98CD-C9D04043E53C}" type="slidenum">
              <a:rPr lang="en-US" smtClean="0"/>
              <a:t>‹#›</a:t>
            </a:fld>
            <a:endParaRPr lang="en-US"/>
          </a:p>
        </p:txBody>
      </p:sp>
    </p:spTree>
    <p:extLst>
      <p:ext uri="{BB962C8B-B14F-4D97-AF65-F5344CB8AC3E}">
        <p14:creationId xmlns:p14="http://schemas.microsoft.com/office/powerpoint/2010/main" val="1608163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E44BEA3-F8F4-48ED-A8DE-89AD116778D0}" type="datetimeFigureOut">
              <a:rPr lang="en-US" smtClean="0"/>
              <a:t>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EBCA32-E0B9-48AD-98CD-C9D04043E53C}" type="slidenum">
              <a:rPr lang="en-US" smtClean="0"/>
              <a:t>‹#›</a:t>
            </a:fld>
            <a:endParaRPr lang="en-US"/>
          </a:p>
        </p:txBody>
      </p:sp>
    </p:spTree>
    <p:extLst>
      <p:ext uri="{BB962C8B-B14F-4D97-AF65-F5344CB8AC3E}">
        <p14:creationId xmlns:p14="http://schemas.microsoft.com/office/powerpoint/2010/main" val="2646217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E44BEA3-F8F4-48ED-A8DE-89AD116778D0}" type="datetimeFigureOut">
              <a:rPr lang="en-US" smtClean="0"/>
              <a:t>3/1/2019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EBCA32-E0B9-48AD-98CD-C9D04043E53C}" type="slidenum">
              <a:rPr lang="en-US" smtClean="0"/>
              <a:t>‹#›</a:t>
            </a:fld>
            <a:endParaRPr lang="en-US"/>
          </a:p>
        </p:txBody>
      </p:sp>
    </p:spTree>
    <p:extLst>
      <p:ext uri="{BB962C8B-B14F-4D97-AF65-F5344CB8AC3E}">
        <p14:creationId xmlns:p14="http://schemas.microsoft.com/office/powerpoint/2010/main" val="1928359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E44BEA3-F8F4-48ED-A8DE-89AD116778D0}" type="datetimeFigureOut">
              <a:rPr lang="en-US" smtClean="0"/>
              <a:t>3/1/2019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EBCA32-E0B9-48AD-98CD-C9D04043E53C}" type="slidenum">
              <a:rPr lang="en-US" smtClean="0"/>
              <a:t>‹#›</a:t>
            </a:fld>
            <a:endParaRPr lang="en-US"/>
          </a:p>
        </p:txBody>
      </p:sp>
    </p:spTree>
    <p:extLst>
      <p:ext uri="{BB962C8B-B14F-4D97-AF65-F5344CB8AC3E}">
        <p14:creationId xmlns:p14="http://schemas.microsoft.com/office/powerpoint/2010/main" val="2170712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44BEA3-F8F4-48ED-A8DE-89AD116778D0}" type="datetimeFigureOut">
              <a:rPr lang="en-US" smtClean="0"/>
              <a:t>3/1/2019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EBCA32-E0B9-48AD-98CD-C9D04043E53C}" type="slidenum">
              <a:rPr lang="en-US" smtClean="0"/>
              <a:t>‹#›</a:t>
            </a:fld>
            <a:endParaRPr lang="en-US"/>
          </a:p>
        </p:txBody>
      </p:sp>
    </p:spTree>
    <p:extLst>
      <p:ext uri="{BB962C8B-B14F-4D97-AF65-F5344CB8AC3E}">
        <p14:creationId xmlns:p14="http://schemas.microsoft.com/office/powerpoint/2010/main" val="2719593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44BEA3-F8F4-48ED-A8DE-89AD116778D0}" type="datetimeFigureOut">
              <a:rPr lang="en-US" smtClean="0"/>
              <a:t>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EBCA32-E0B9-48AD-98CD-C9D04043E53C}" type="slidenum">
              <a:rPr lang="en-US" smtClean="0"/>
              <a:t>‹#›</a:t>
            </a:fld>
            <a:endParaRPr lang="en-US"/>
          </a:p>
        </p:txBody>
      </p:sp>
    </p:spTree>
    <p:extLst>
      <p:ext uri="{BB962C8B-B14F-4D97-AF65-F5344CB8AC3E}">
        <p14:creationId xmlns:p14="http://schemas.microsoft.com/office/powerpoint/2010/main" val="1447809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44BEA3-F8F4-48ED-A8DE-89AD116778D0}" type="datetimeFigureOut">
              <a:rPr lang="en-US" smtClean="0"/>
              <a:t>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EBCA32-E0B9-48AD-98CD-C9D04043E53C}" type="slidenum">
              <a:rPr lang="en-US" smtClean="0"/>
              <a:t>‹#›</a:t>
            </a:fld>
            <a:endParaRPr lang="en-US"/>
          </a:p>
        </p:txBody>
      </p:sp>
    </p:spTree>
    <p:extLst>
      <p:ext uri="{BB962C8B-B14F-4D97-AF65-F5344CB8AC3E}">
        <p14:creationId xmlns:p14="http://schemas.microsoft.com/office/powerpoint/2010/main" val="2347817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44BEA3-F8F4-48ED-A8DE-89AD116778D0}" type="datetimeFigureOut">
              <a:rPr lang="en-US" smtClean="0"/>
              <a:t>3/1/2019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EBCA32-E0B9-48AD-98CD-C9D04043E53C}" type="slidenum">
              <a:rPr lang="en-US" smtClean="0"/>
              <a:t>‹#›</a:t>
            </a:fld>
            <a:endParaRPr lang="en-US"/>
          </a:p>
        </p:txBody>
      </p:sp>
    </p:spTree>
    <p:extLst>
      <p:ext uri="{BB962C8B-B14F-4D97-AF65-F5344CB8AC3E}">
        <p14:creationId xmlns:p14="http://schemas.microsoft.com/office/powerpoint/2010/main" val="33451001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youtube.com/watch?v=nBa5ZaeBBV4"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sfu.ca/~whitmore/style/"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cws.auburn.edu/OVPR/pm/psfs/mai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10885" y="4882198"/>
            <a:ext cx="9144000" cy="1655762"/>
          </a:xfrm>
        </p:spPr>
        <p:txBody>
          <a:bodyPr>
            <a:normAutofit/>
          </a:bodyPr>
          <a:lstStyle/>
          <a:p>
            <a:r>
              <a:rPr lang="en-US" sz="3600" dirty="0" smtClean="0">
                <a:solidFill>
                  <a:schemeClr val="bg1">
                    <a:lumMod val="50000"/>
                  </a:schemeClr>
                </a:solidFill>
              </a:rPr>
              <a:t>2018 Compass Elective</a:t>
            </a:r>
            <a:endParaRPr lang="en-US" sz="3600" dirty="0">
              <a:solidFill>
                <a:schemeClr val="bg1">
                  <a:lumMod val="50000"/>
                </a:schemeClr>
              </a:solidFill>
            </a:endParaRPr>
          </a:p>
        </p:txBody>
      </p:sp>
      <p:sp>
        <p:nvSpPr>
          <p:cNvPr id="4" name="Rectangle 2"/>
          <p:cNvSpPr>
            <a:spLocks noGrp="1" noChangeArrowheads="1"/>
          </p:cNvSpPr>
          <p:nvPr>
            <p:ph type="ctrTitle"/>
          </p:nvPr>
        </p:nvSpPr>
        <p:spPr>
          <a:xfrm>
            <a:off x="1410885" y="1989698"/>
            <a:ext cx="9144000" cy="2387600"/>
          </a:xfrm>
        </p:spPr>
        <p:txBody>
          <a:bodyPr/>
          <a:lstStyle/>
          <a:p>
            <a:pPr algn="ctr" eaLnBrk="1" fontAlgn="auto" hangingPunct="1">
              <a:spcAft>
                <a:spcPts val="0"/>
              </a:spcAft>
              <a:defRPr/>
            </a:pPr>
            <a:r>
              <a:rPr lang="en-US" altLang="en-US" dirty="0" smtClean="0">
                <a:solidFill>
                  <a:srgbClr val="002060"/>
                </a:solidFill>
              </a:rPr>
              <a:t>Proposal Development</a:t>
            </a:r>
            <a:br>
              <a:rPr lang="en-US" altLang="en-US" dirty="0" smtClean="0">
                <a:solidFill>
                  <a:srgbClr val="002060"/>
                </a:solidFill>
              </a:rPr>
            </a:br>
            <a:r>
              <a:rPr lang="en-US" altLang="en-US" sz="3600" dirty="0" smtClean="0">
                <a:solidFill>
                  <a:srgbClr val="002060"/>
                </a:solidFill>
              </a:rPr>
              <a:t>at Auburn University</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10728" y="266405"/>
            <a:ext cx="3144313" cy="2829881"/>
          </a:xfrm>
          <a:prstGeom prst="rect">
            <a:avLst/>
          </a:prstGeom>
        </p:spPr>
      </p:pic>
    </p:spTree>
    <p:extLst>
      <p:ext uri="{BB962C8B-B14F-4D97-AF65-F5344CB8AC3E}">
        <p14:creationId xmlns:p14="http://schemas.microsoft.com/office/powerpoint/2010/main" val="32191546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600903" y="666554"/>
            <a:ext cx="10515600" cy="10220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5400" dirty="0" smtClean="0">
                <a:solidFill>
                  <a:schemeClr val="bg1"/>
                </a:solidFill>
                <a:latin typeface="+mj-lt"/>
              </a:rPr>
              <a:t>The Pitch</a:t>
            </a:r>
            <a:endParaRPr lang="en-US" sz="5400" dirty="0">
              <a:solidFill>
                <a:schemeClr val="bg1"/>
              </a:solidFill>
              <a:latin typeface="+mj-lt"/>
            </a:endParaRPr>
          </a:p>
        </p:txBody>
      </p:sp>
      <p:sp>
        <p:nvSpPr>
          <p:cNvPr id="6" name="Content Placeholder 2"/>
          <p:cNvSpPr txBox="1">
            <a:spLocks/>
          </p:cNvSpPr>
          <p:nvPr/>
        </p:nvSpPr>
        <p:spPr>
          <a:xfrm>
            <a:off x="600903" y="2020109"/>
            <a:ext cx="10515600" cy="102207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smtClean="0">
                <a:solidFill>
                  <a:schemeClr val="tx2">
                    <a:lumMod val="50000"/>
                  </a:schemeClr>
                </a:solidFill>
                <a:latin typeface="+mj-lt"/>
              </a:rPr>
              <a:t>The “pitch” should be the opening 2-3 paragraphs of the proposal’s very first section after the abstract.</a:t>
            </a:r>
          </a:p>
          <a:p>
            <a:pPr marL="0" indent="0">
              <a:buFont typeface="Arial" panose="020B0604020202020204" pitchFamily="34" charset="0"/>
              <a:buNone/>
            </a:pPr>
            <a:endParaRPr lang="en-US" dirty="0">
              <a:solidFill>
                <a:schemeClr val="tx2">
                  <a:lumMod val="50000"/>
                </a:schemeClr>
              </a:solidFill>
              <a:latin typeface="+mj-lt"/>
            </a:endParaRPr>
          </a:p>
          <a:p>
            <a:pPr marL="0" indent="0">
              <a:buFont typeface="Arial" panose="020B0604020202020204" pitchFamily="34" charset="0"/>
              <a:buNone/>
            </a:pPr>
            <a:r>
              <a:rPr lang="en-US" dirty="0" smtClean="0">
                <a:solidFill>
                  <a:schemeClr val="tx2">
                    <a:lumMod val="50000"/>
                  </a:schemeClr>
                </a:solidFill>
                <a:latin typeface="+mj-lt"/>
              </a:rPr>
              <a:t>Outlines the proposed research, including the objectives, methodology and significance of the research. </a:t>
            </a:r>
          </a:p>
          <a:p>
            <a:pPr marL="0" indent="0">
              <a:buFont typeface="Arial" panose="020B0604020202020204" pitchFamily="34" charset="0"/>
              <a:buNone/>
            </a:pPr>
            <a:endParaRPr lang="en-US" dirty="0" smtClean="0">
              <a:solidFill>
                <a:schemeClr val="tx2">
                  <a:lumMod val="50000"/>
                </a:schemeClr>
              </a:solidFill>
              <a:latin typeface="+mj-lt"/>
            </a:endParaRPr>
          </a:p>
          <a:p>
            <a:pPr marL="0" indent="0">
              <a:buFont typeface="Arial" panose="020B0604020202020204" pitchFamily="34" charset="0"/>
              <a:buNone/>
            </a:pPr>
            <a:r>
              <a:rPr lang="en-US" dirty="0" smtClean="0">
                <a:solidFill>
                  <a:schemeClr val="tx2">
                    <a:lumMod val="50000"/>
                  </a:schemeClr>
                </a:solidFill>
                <a:latin typeface="+mj-lt"/>
              </a:rPr>
              <a:t>Use the pitch to make the reader want to know more about your proposal.</a:t>
            </a:r>
            <a:endParaRPr lang="en-US" dirty="0">
              <a:solidFill>
                <a:schemeClr val="tx2">
                  <a:lumMod val="50000"/>
                </a:schemeClr>
              </a:solidFill>
              <a:latin typeface="+mj-lt"/>
            </a:endParaRPr>
          </a:p>
        </p:txBody>
      </p:sp>
      <p:sp>
        <p:nvSpPr>
          <p:cNvPr id="9" name="Content Placeholder 2"/>
          <p:cNvSpPr txBox="1">
            <a:spLocks/>
          </p:cNvSpPr>
          <p:nvPr/>
        </p:nvSpPr>
        <p:spPr>
          <a:xfrm>
            <a:off x="792957" y="780854"/>
            <a:ext cx="10515600" cy="10220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4400" dirty="0" smtClean="0">
                <a:solidFill>
                  <a:schemeClr val="tx2">
                    <a:lumMod val="50000"/>
                  </a:schemeClr>
                </a:solidFill>
                <a:latin typeface="+mj-lt"/>
              </a:rPr>
              <a:t>The Pitch</a:t>
            </a:r>
            <a:endParaRPr lang="en-US" sz="4400" dirty="0">
              <a:solidFill>
                <a:schemeClr val="tx2">
                  <a:lumMod val="50000"/>
                </a:schemeClr>
              </a:solidFill>
              <a:latin typeface="+mj-lt"/>
            </a:endParaRPr>
          </a:p>
        </p:txBody>
      </p:sp>
    </p:spTree>
    <p:extLst>
      <p:ext uri="{BB962C8B-B14F-4D97-AF65-F5344CB8AC3E}">
        <p14:creationId xmlns:p14="http://schemas.microsoft.com/office/powerpoint/2010/main" val="25395134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oup 161"/>
          <p:cNvGraphicFramePr>
            <a:graphicFrameLocks/>
          </p:cNvGraphicFramePr>
          <p:nvPr>
            <p:extLst>
              <p:ext uri="{D42A27DB-BD31-4B8C-83A1-F6EECF244321}">
                <p14:modId xmlns:p14="http://schemas.microsoft.com/office/powerpoint/2010/main" val="2760224580"/>
              </p:ext>
            </p:extLst>
          </p:nvPr>
        </p:nvGraphicFramePr>
        <p:xfrm>
          <a:off x="1524000" y="2"/>
          <a:ext cx="9144000" cy="6661853"/>
        </p:xfrm>
        <a:graphic>
          <a:graphicData uri="http://schemas.openxmlformats.org/drawingml/2006/table">
            <a:tbl>
              <a:tblPr/>
              <a:tblGrid>
                <a:gridCol w="4519449">
                  <a:extLst>
                    <a:ext uri="{9D8B030D-6E8A-4147-A177-3AD203B41FA5}">
                      <a16:colId xmlns:a16="http://schemas.microsoft.com/office/drawing/2014/main" val="20000"/>
                    </a:ext>
                  </a:extLst>
                </a:gridCol>
                <a:gridCol w="4624551">
                  <a:extLst>
                    <a:ext uri="{9D8B030D-6E8A-4147-A177-3AD203B41FA5}">
                      <a16:colId xmlns:a16="http://schemas.microsoft.com/office/drawing/2014/main" val="20001"/>
                    </a:ext>
                  </a:extLst>
                </a:gridCol>
              </a:tblGrid>
              <a:tr h="1082678">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4000" b="1" i="0" u="none" strike="noStrike" cap="none" normalizeH="0" baseline="0" dirty="0" smtClean="0">
                        <a:ln>
                          <a:noFill/>
                        </a:ln>
                        <a:solidFill>
                          <a:schemeClr val="bg1"/>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rgbClr val="002060"/>
                          </a:solidFill>
                          <a:effectLst/>
                          <a:latin typeface="Arial" charset="0"/>
                        </a:rPr>
                        <a:t>WRITING PROSE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gradFill rotWithShape="0">
                      <a:gsLst>
                        <a:gs pos="0">
                          <a:schemeClr val="accent1">
                            <a:gamma/>
                            <a:shade val="46275"/>
                            <a:invGamma/>
                          </a:schemeClr>
                        </a:gs>
                        <a:gs pos="50000">
                          <a:schemeClr val="accent1"/>
                        </a:gs>
                        <a:gs pos="100000">
                          <a:schemeClr val="accent1">
                            <a:gamma/>
                            <a:shade val="46275"/>
                            <a:invGamma/>
                          </a:schemeClr>
                        </a:gs>
                      </a:gsLst>
                      <a:lin ang="5400000" scaled="1"/>
                    </a:gradFill>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1" i="0" u="none" strike="noStrike" cap="none" normalizeH="0" baseline="0" dirty="0" smtClean="0">
                        <a:ln>
                          <a:noFill/>
                        </a:ln>
                        <a:solidFill>
                          <a:schemeClr val="bg1"/>
                        </a:solidFill>
                        <a:effectLst/>
                        <a:latin typeface="Arial"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gradFill rotWithShape="0">
                      <a:gsLst>
                        <a:gs pos="0">
                          <a:schemeClr val="accent1">
                            <a:gamma/>
                            <a:shade val="46275"/>
                            <a:invGamma/>
                          </a:schemeClr>
                        </a:gs>
                        <a:gs pos="50000">
                          <a:schemeClr val="accent1"/>
                        </a:gs>
                        <a:gs pos="100000">
                          <a:schemeClr val="accent1">
                            <a:gamma/>
                            <a:shade val="46275"/>
                            <a:invGamma/>
                          </a:schemeClr>
                        </a:gs>
                      </a:gsLst>
                      <a:lin ang="5400000" scaled="1"/>
                    </a:gradFill>
                  </a:tcPr>
                </a:tc>
                <a:extLst>
                  <a:ext uri="{0D108BD9-81ED-4DB2-BD59-A6C34878D82A}">
                    <a16:rowId xmlns:a16="http://schemas.microsoft.com/office/drawing/2014/main" val="10000"/>
                  </a:ext>
                </a:extLst>
              </a:tr>
              <a:tr h="73992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rgbClr val="002060"/>
                          </a:solidFill>
                          <a:effectLst/>
                          <a:latin typeface="Arial" charset="0"/>
                        </a:rPr>
                        <a:t>Academic</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gradFill rotWithShape="0">
                      <a:gsLst>
                        <a:gs pos="0">
                          <a:schemeClr val="accent1">
                            <a:gamma/>
                            <a:shade val="46275"/>
                            <a:invGamma/>
                          </a:schemeClr>
                        </a:gs>
                        <a:gs pos="50000">
                          <a:schemeClr val="accent1"/>
                        </a:gs>
                        <a:gs pos="100000">
                          <a:schemeClr val="accent1">
                            <a:gamma/>
                            <a:shade val="46275"/>
                            <a:invGamma/>
                          </a:schemeClr>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rgbClr val="002060"/>
                          </a:solidFill>
                          <a:effectLst/>
                          <a:latin typeface="Arial" charset="0"/>
                        </a:rPr>
                        <a:t>Grant Proposal</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gradFill rotWithShape="0">
                      <a:gsLst>
                        <a:gs pos="0">
                          <a:schemeClr val="accent1">
                            <a:gamma/>
                            <a:shade val="46275"/>
                            <a:invGamma/>
                          </a:schemeClr>
                        </a:gs>
                        <a:gs pos="50000">
                          <a:schemeClr val="accent1"/>
                        </a:gs>
                        <a:gs pos="100000">
                          <a:schemeClr val="accent1">
                            <a:gamma/>
                            <a:shade val="46275"/>
                            <a:invGamma/>
                          </a:schemeClr>
                        </a:gs>
                      </a:gsLst>
                      <a:lin ang="5400000" scaled="1"/>
                    </a:gradFill>
                  </a:tcPr>
                </a:tc>
                <a:extLst>
                  <a:ext uri="{0D108BD9-81ED-4DB2-BD59-A6C34878D82A}">
                    <a16:rowId xmlns:a16="http://schemas.microsoft.com/office/drawing/2014/main" val="10001"/>
                  </a:ext>
                </a:extLst>
              </a:tr>
              <a:tr h="4708823">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Char char="§"/>
                        <a:tabLst/>
                      </a:pPr>
                      <a:r>
                        <a:rPr kumimoji="0" lang="en-US" sz="2000" b="0" i="0" u="none" strike="noStrike" cap="none" normalizeH="0" baseline="0" dirty="0" smtClean="0">
                          <a:ln>
                            <a:noFill/>
                          </a:ln>
                          <a:solidFill>
                            <a:srgbClr val="002060"/>
                          </a:solidFill>
                          <a:effectLst/>
                          <a:latin typeface="Arial" charset="0"/>
                        </a:rPr>
                        <a:t> Scholarly Pursuit</a:t>
                      </a:r>
                    </a:p>
                    <a:p>
                      <a:pPr marL="0" marR="0" lvl="0" indent="0" algn="l" defTabSz="914400" rtl="0" eaLnBrk="1" fontAlgn="base" latinLnBrk="0" hangingPunct="1">
                        <a:lnSpc>
                          <a:spcPct val="100000"/>
                        </a:lnSpc>
                        <a:spcBef>
                          <a:spcPct val="20000"/>
                        </a:spcBef>
                        <a:spcAft>
                          <a:spcPct val="0"/>
                        </a:spcAft>
                        <a:buClrTx/>
                        <a:buSzTx/>
                        <a:buFont typeface="Wingdings" pitchFamily="2" charset="2"/>
                        <a:buChar char="§"/>
                        <a:tabLst/>
                      </a:pPr>
                      <a:r>
                        <a:rPr kumimoji="0" lang="en-US" sz="2000" b="0" i="0" u="none" strike="noStrike" cap="none" normalizeH="0" baseline="0" dirty="0" smtClean="0">
                          <a:ln>
                            <a:noFill/>
                          </a:ln>
                          <a:solidFill>
                            <a:srgbClr val="002060"/>
                          </a:solidFill>
                          <a:effectLst/>
                          <a:latin typeface="Arial" charset="0"/>
                        </a:rPr>
                        <a:t> Work that has been done</a:t>
                      </a:r>
                    </a:p>
                    <a:p>
                      <a:pPr marL="0" marR="0" lvl="0" indent="0" algn="l" defTabSz="914400" rtl="0" eaLnBrk="1" fontAlgn="base" latinLnBrk="0" hangingPunct="1">
                        <a:lnSpc>
                          <a:spcPct val="100000"/>
                        </a:lnSpc>
                        <a:spcBef>
                          <a:spcPct val="20000"/>
                        </a:spcBef>
                        <a:spcAft>
                          <a:spcPct val="0"/>
                        </a:spcAft>
                        <a:buClrTx/>
                        <a:buSzTx/>
                        <a:buFont typeface="Wingdings" pitchFamily="2" charset="2"/>
                        <a:buChar char="§"/>
                        <a:tabLst/>
                      </a:pPr>
                      <a:r>
                        <a:rPr kumimoji="0" lang="en-US" sz="2000" b="0" i="0" u="none" strike="noStrike" cap="none" normalizeH="0" baseline="0" dirty="0" smtClean="0">
                          <a:ln>
                            <a:noFill/>
                          </a:ln>
                          <a:solidFill>
                            <a:srgbClr val="002060"/>
                          </a:solidFill>
                          <a:effectLst/>
                          <a:latin typeface="Arial" charset="0"/>
                        </a:rPr>
                        <a:t> Expository rhetoric</a:t>
                      </a:r>
                    </a:p>
                    <a:p>
                      <a:pPr marL="0" marR="0" lvl="0" indent="0" algn="l" defTabSz="914400" rtl="0" eaLnBrk="1" fontAlgn="base" latinLnBrk="0" hangingPunct="1">
                        <a:lnSpc>
                          <a:spcPct val="100000"/>
                        </a:lnSpc>
                        <a:spcBef>
                          <a:spcPct val="20000"/>
                        </a:spcBef>
                        <a:spcAft>
                          <a:spcPct val="0"/>
                        </a:spcAft>
                        <a:buClrTx/>
                        <a:buSzTx/>
                        <a:buFont typeface="Wingdings" pitchFamily="2" charset="2"/>
                        <a:buChar char="§"/>
                        <a:tabLst/>
                      </a:pPr>
                      <a:r>
                        <a:rPr kumimoji="0" lang="en-US" sz="2000" b="0" i="0" u="none" strike="noStrike" cap="none" normalizeH="0" baseline="0" dirty="0" smtClean="0">
                          <a:ln>
                            <a:noFill/>
                          </a:ln>
                          <a:solidFill>
                            <a:srgbClr val="002060"/>
                          </a:solidFill>
                          <a:effectLst/>
                          <a:latin typeface="Arial" charset="0"/>
                        </a:rPr>
                        <a:t> Explaining to the reader</a:t>
                      </a:r>
                    </a:p>
                    <a:p>
                      <a:pPr marL="0" marR="0" lvl="0" indent="0" algn="l" defTabSz="914400" rtl="0" eaLnBrk="1" fontAlgn="base" latinLnBrk="0" hangingPunct="1">
                        <a:lnSpc>
                          <a:spcPct val="100000"/>
                        </a:lnSpc>
                        <a:spcBef>
                          <a:spcPct val="20000"/>
                        </a:spcBef>
                        <a:spcAft>
                          <a:spcPct val="0"/>
                        </a:spcAft>
                        <a:buClrTx/>
                        <a:buSzTx/>
                        <a:buFont typeface="Wingdings" pitchFamily="2" charset="2"/>
                        <a:buChar char="§"/>
                        <a:tabLst/>
                      </a:pPr>
                      <a:r>
                        <a:rPr kumimoji="0" lang="en-US" sz="2000" b="0" i="0" u="none" strike="noStrike" cap="none" normalizeH="0" baseline="0" dirty="0" smtClean="0">
                          <a:ln>
                            <a:noFill/>
                          </a:ln>
                          <a:solidFill>
                            <a:srgbClr val="002060"/>
                          </a:solidFill>
                          <a:effectLst/>
                          <a:latin typeface="Arial" charset="0"/>
                        </a:rPr>
                        <a:t> Impersonal tone</a:t>
                      </a:r>
                    </a:p>
                    <a:p>
                      <a:pPr marL="0" marR="0" lvl="0" indent="0" algn="l" defTabSz="914400" rtl="0" eaLnBrk="1" fontAlgn="base" latinLnBrk="0" hangingPunct="1">
                        <a:lnSpc>
                          <a:spcPct val="100000"/>
                        </a:lnSpc>
                        <a:spcBef>
                          <a:spcPct val="20000"/>
                        </a:spcBef>
                        <a:spcAft>
                          <a:spcPct val="0"/>
                        </a:spcAft>
                        <a:buClrTx/>
                        <a:buSzTx/>
                        <a:buFont typeface="Wingdings" pitchFamily="2" charset="2"/>
                        <a:buChar char="§"/>
                        <a:tabLst/>
                      </a:pPr>
                      <a:r>
                        <a:rPr kumimoji="0" lang="en-US" sz="2000" b="0" i="0" u="none" strike="noStrike" cap="none" normalizeH="0" baseline="0" dirty="0" smtClean="0">
                          <a:ln>
                            <a:noFill/>
                          </a:ln>
                          <a:solidFill>
                            <a:srgbClr val="002060"/>
                          </a:solidFill>
                          <a:effectLst/>
                          <a:latin typeface="Arial" charset="0"/>
                        </a:rPr>
                        <a:t> Objective, dispassionate</a:t>
                      </a:r>
                    </a:p>
                    <a:p>
                      <a:pPr marL="0" marR="0" lvl="0" indent="0" algn="l" defTabSz="914400" rtl="0" eaLnBrk="1" fontAlgn="base" latinLnBrk="0" hangingPunct="1">
                        <a:lnSpc>
                          <a:spcPct val="100000"/>
                        </a:lnSpc>
                        <a:spcBef>
                          <a:spcPct val="20000"/>
                        </a:spcBef>
                        <a:spcAft>
                          <a:spcPct val="0"/>
                        </a:spcAft>
                        <a:buClrTx/>
                        <a:buSzTx/>
                        <a:buFont typeface="Wingdings" pitchFamily="2" charset="2"/>
                        <a:buChar char="§"/>
                        <a:tabLst/>
                      </a:pPr>
                      <a:r>
                        <a:rPr kumimoji="0" lang="en-US" sz="2000" b="0" i="0" u="none" strike="noStrike" cap="none" normalizeH="0" baseline="0" dirty="0" smtClean="0">
                          <a:ln>
                            <a:noFill/>
                          </a:ln>
                          <a:solidFill>
                            <a:srgbClr val="002060"/>
                          </a:solidFill>
                          <a:effectLst/>
                          <a:latin typeface="Arial" charset="0"/>
                        </a:rPr>
                        <a:t> Verbosity rewarded</a:t>
                      </a:r>
                    </a:p>
                    <a:p>
                      <a:pPr marL="0" marR="0" lvl="0" indent="0" algn="l" defTabSz="914400" rtl="0" eaLnBrk="1" fontAlgn="base" latinLnBrk="0" hangingPunct="1">
                        <a:lnSpc>
                          <a:spcPct val="100000"/>
                        </a:lnSpc>
                        <a:spcBef>
                          <a:spcPct val="20000"/>
                        </a:spcBef>
                        <a:spcAft>
                          <a:spcPct val="0"/>
                        </a:spcAft>
                        <a:buClrTx/>
                        <a:buSzTx/>
                        <a:buFont typeface="Wingdings" pitchFamily="2" charset="2"/>
                        <a:buChar char="§"/>
                        <a:tabLst/>
                      </a:pPr>
                      <a:r>
                        <a:rPr kumimoji="0" lang="en-US" sz="2000" b="0" i="0" u="none" strike="noStrike" cap="none" normalizeH="0" baseline="0" dirty="0" smtClean="0">
                          <a:ln>
                            <a:noFill/>
                          </a:ln>
                          <a:solidFill>
                            <a:srgbClr val="002060"/>
                          </a:solidFill>
                          <a:effectLst/>
                          <a:latin typeface="Arial" charset="0"/>
                        </a:rPr>
                        <a:t> Specialized terminology</a:t>
                      </a:r>
                    </a:p>
                    <a:p>
                      <a:pPr marL="0" marR="0" lvl="0" indent="0" algn="l" defTabSz="914400" rtl="0" eaLnBrk="1" fontAlgn="base" latinLnBrk="0" hangingPunct="1">
                        <a:lnSpc>
                          <a:spcPct val="100000"/>
                        </a:lnSpc>
                        <a:spcBef>
                          <a:spcPct val="20000"/>
                        </a:spcBef>
                        <a:spcAft>
                          <a:spcPct val="0"/>
                        </a:spcAft>
                        <a:buClrTx/>
                        <a:buSzTx/>
                        <a:buFont typeface="Wingdings" pitchFamily="2" charset="2"/>
                        <a:buChar char="§"/>
                        <a:tabLst/>
                      </a:pPr>
                      <a:r>
                        <a:rPr kumimoji="0" lang="en-US" sz="2000" b="0" i="0" u="none" strike="noStrike" cap="none" normalizeH="0" baseline="0" dirty="0" smtClean="0">
                          <a:ln>
                            <a:noFill/>
                          </a:ln>
                          <a:solidFill>
                            <a:srgbClr val="002060"/>
                          </a:solidFill>
                          <a:effectLst/>
                          <a:latin typeface="Arial" charset="0"/>
                        </a:rPr>
                        <a:t> Insider jargon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gradFill rotWithShape="0">
                      <a:gsLst>
                        <a:gs pos="0">
                          <a:srgbClr val="FFFFFF">
                            <a:gamma/>
                            <a:shade val="84706"/>
                            <a:invGamma/>
                          </a:srgbClr>
                        </a:gs>
                        <a:gs pos="100000">
                          <a:srgbClr val="FFFFFF"/>
                        </a:gs>
                      </a:gsLst>
                      <a:lin ang="2700000" scaled="1"/>
                    </a:grad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Char char="•"/>
                        <a:tabLst/>
                      </a:pPr>
                      <a:r>
                        <a:rPr kumimoji="0" lang="en-US" sz="2000" b="0" i="0" u="none" strike="noStrike" cap="none" normalizeH="0" baseline="0" dirty="0" smtClean="0">
                          <a:ln>
                            <a:noFill/>
                          </a:ln>
                          <a:solidFill>
                            <a:srgbClr val="002060"/>
                          </a:solidFill>
                          <a:effectLst/>
                          <a:latin typeface="Arial" charset="0"/>
                        </a:rPr>
                        <a:t> Sponsor Goals</a:t>
                      </a:r>
                    </a:p>
                    <a:p>
                      <a:pPr marL="0" marR="0" lvl="0" indent="0" algn="l" defTabSz="914400" rtl="0" eaLnBrk="1" fontAlgn="base" latinLnBrk="0" hangingPunct="1">
                        <a:lnSpc>
                          <a:spcPct val="100000"/>
                        </a:lnSpc>
                        <a:spcBef>
                          <a:spcPct val="20000"/>
                        </a:spcBef>
                        <a:spcAft>
                          <a:spcPct val="0"/>
                        </a:spcAft>
                        <a:buClrTx/>
                        <a:buSzTx/>
                        <a:buFont typeface="Arial" pitchFamily="34" charset="0"/>
                        <a:buChar char="•"/>
                        <a:tabLst/>
                      </a:pPr>
                      <a:r>
                        <a:rPr kumimoji="0" lang="en-US" sz="2000" b="0" i="0" u="none" strike="noStrike" cap="none" normalizeH="0" baseline="0" dirty="0" smtClean="0">
                          <a:ln>
                            <a:noFill/>
                          </a:ln>
                          <a:solidFill>
                            <a:srgbClr val="002060"/>
                          </a:solidFill>
                          <a:effectLst/>
                          <a:latin typeface="Arial" charset="0"/>
                        </a:rPr>
                        <a:t> Work that should be done</a:t>
                      </a:r>
                    </a:p>
                    <a:p>
                      <a:pPr marL="0" marR="0" lvl="0" indent="0" algn="l" defTabSz="914400" rtl="0" eaLnBrk="1" fontAlgn="base" latinLnBrk="0" hangingPunct="1">
                        <a:lnSpc>
                          <a:spcPct val="100000"/>
                        </a:lnSpc>
                        <a:spcBef>
                          <a:spcPct val="20000"/>
                        </a:spcBef>
                        <a:spcAft>
                          <a:spcPct val="0"/>
                        </a:spcAft>
                        <a:buClrTx/>
                        <a:buSzTx/>
                        <a:buFont typeface="Arial" pitchFamily="34" charset="0"/>
                        <a:buChar char="•"/>
                        <a:tabLst/>
                      </a:pPr>
                      <a:r>
                        <a:rPr kumimoji="0" lang="en-US" sz="2000" b="0" i="0" u="none" strike="noStrike" cap="none" normalizeH="0" baseline="0" dirty="0" smtClean="0">
                          <a:ln>
                            <a:noFill/>
                          </a:ln>
                          <a:solidFill>
                            <a:srgbClr val="002060"/>
                          </a:solidFill>
                          <a:effectLst/>
                          <a:latin typeface="Arial" charset="0"/>
                        </a:rPr>
                        <a:t> Persuasive rhetoric</a:t>
                      </a:r>
                    </a:p>
                    <a:p>
                      <a:pPr marL="0" marR="0" lvl="0" indent="0" algn="l" defTabSz="914400" rtl="0" eaLnBrk="1" fontAlgn="base" latinLnBrk="0" hangingPunct="1">
                        <a:lnSpc>
                          <a:spcPct val="100000"/>
                        </a:lnSpc>
                        <a:spcBef>
                          <a:spcPct val="20000"/>
                        </a:spcBef>
                        <a:spcAft>
                          <a:spcPct val="0"/>
                        </a:spcAft>
                        <a:buClrTx/>
                        <a:buSzTx/>
                        <a:buFont typeface="Arial" pitchFamily="34" charset="0"/>
                        <a:buChar char="•"/>
                        <a:tabLst/>
                      </a:pPr>
                      <a:r>
                        <a:rPr kumimoji="0" lang="en-US" sz="2000" b="0" i="0" u="none" strike="noStrike" cap="none" normalizeH="0" baseline="0" dirty="0" smtClean="0">
                          <a:ln>
                            <a:noFill/>
                          </a:ln>
                          <a:solidFill>
                            <a:srgbClr val="002060"/>
                          </a:solidFill>
                          <a:effectLst/>
                          <a:latin typeface="Arial" charset="0"/>
                        </a:rPr>
                        <a:t> “Selling” to the reader</a:t>
                      </a:r>
                    </a:p>
                    <a:p>
                      <a:pPr marL="0" marR="0" lvl="0" indent="0" algn="l" defTabSz="914400" rtl="0" eaLnBrk="1" fontAlgn="base" latinLnBrk="0" hangingPunct="1">
                        <a:lnSpc>
                          <a:spcPct val="100000"/>
                        </a:lnSpc>
                        <a:spcBef>
                          <a:spcPct val="20000"/>
                        </a:spcBef>
                        <a:spcAft>
                          <a:spcPct val="0"/>
                        </a:spcAft>
                        <a:buClrTx/>
                        <a:buSzTx/>
                        <a:buFont typeface="Arial" pitchFamily="34" charset="0"/>
                        <a:buChar char="•"/>
                        <a:tabLst/>
                      </a:pPr>
                      <a:r>
                        <a:rPr kumimoji="0" lang="en-US" sz="2000" b="0" i="0" u="none" strike="noStrike" cap="none" normalizeH="0" baseline="0" dirty="0" smtClean="0">
                          <a:ln>
                            <a:noFill/>
                          </a:ln>
                          <a:solidFill>
                            <a:srgbClr val="002060"/>
                          </a:solidFill>
                          <a:effectLst/>
                          <a:latin typeface="Arial" charset="0"/>
                        </a:rPr>
                        <a:t> Personal tone</a:t>
                      </a:r>
                    </a:p>
                    <a:p>
                      <a:pPr marL="0" marR="0" lvl="0" indent="0" algn="l" defTabSz="914400" rtl="0" eaLnBrk="1" fontAlgn="base" latinLnBrk="0" hangingPunct="1">
                        <a:lnSpc>
                          <a:spcPct val="100000"/>
                        </a:lnSpc>
                        <a:spcBef>
                          <a:spcPct val="20000"/>
                        </a:spcBef>
                        <a:spcAft>
                          <a:spcPct val="0"/>
                        </a:spcAft>
                        <a:buClrTx/>
                        <a:buSzTx/>
                        <a:buFont typeface="Arial" pitchFamily="34" charset="0"/>
                        <a:buChar char="•"/>
                        <a:tabLst/>
                      </a:pPr>
                      <a:r>
                        <a:rPr kumimoji="0" lang="en-US" sz="2000" b="0" i="0" u="none" strike="noStrike" cap="none" normalizeH="0" baseline="0" dirty="0" smtClean="0">
                          <a:ln>
                            <a:noFill/>
                          </a:ln>
                          <a:solidFill>
                            <a:srgbClr val="002060"/>
                          </a:solidFill>
                          <a:effectLst/>
                          <a:latin typeface="Arial" charset="0"/>
                        </a:rPr>
                        <a:t> Conveys excitement</a:t>
                      </a:r>
                    </a:p>
                    <a:p>
                      <a:pPr marL="0" marR="0" lvl="0" indent="0" algn="l" defTabSz="914400" rtl="0" eaLnBrk="1" fontAlgn="base" latinLnBrk="0" hangingPunct="1">
                        <a:lnSpc>
                          <a:spcPct val="100000"/>
                        </a:lnSpc>
                        <a:spcBef>
                          <a:spcPct val="20000"/>
                        </a:spcBef>
                        <a:spcAft>
                          <a:spcPct val="0"/>
                        </a:spcAft>
                        <a:buClrTx/>
                        <a:buSzTx/>
                        <a:buFont typeface="Arial" pitchFamily="34" charset="0"/>
                        <a:buChar char="•"/>
                        <a:tabLst/>
                      </a:pPr>
                      <a:r>
                        <a:rPr kumimoji="0" lang="en-US" sz="2000" b="0" i="0" u="none" strike="noStrike" cap="none" normalizeH="0" baseline="0" dirty="0" smtClean="0">
                          <a:ln>
                            <a:noFill/>
                          </a:ln>
                          <a:solidFill>
                            <a:srgbClr val="002060"/>
                          </a:solidFill>
                          <a:effectLst/>
                          <a:latin typeface="Arial" charset="0"/>
                        </a:rPr>
                        <a:t> Brevity rewarded</a:t>
                      </a:r>
                    </a:p>
                    <a:p>
                      <a:pPr marL="0" marR="0" lvl="0" indent="0" algn="l" defTabSz="914400" rtl="0" eaLnBrk="1" fontAlgn="base" latinLnBrk="0" hangingPunct="1">
                        <a:lnSpc>
                          <a:spcPct val="100000"/>
                        </a:lnSpc>
                        <a:spcBef>
                          <a:spcPct val="20000"/>
                        </a:spcBef>
                        <a:spcAft>
                          <a:spcPct val="0"/>
                        </a:spcAft>
                        <a:buClrTx/>
                        <a:buSzTx/>
                        <a:buFont typeface="Arial" pitchFamily="34" charset="0"/>
                        <a:buChar char="•"/>
                        <a:tabLst/>
                      </a:pPr>
                      <a:r>
                        <a:rPr kumimoji="0" lang="en-US" sz="2000" b="0" i="0" u="none" strike="noStrike" cap="none" normalizeH="0" baseline="0" dirty="0" smtClean="0">
                          <a:ln>
                            <a:noFill/>
                          </a:ln>
                          <a:solidFill>
                            <a:srgbClr val="002060"/>
                          </a:solidFill>
                          <a:effectLst/>
                          <a:latin typeface="Arial" charset="0"/>
                        </a:rPr>
                        <a:t> Accessible language</a:t>
                      </a:r>
                    </a:p>
                    <a:p>
                      <a:pPr marL="0" marR="0" lvl="0" indent="0" algn="l" defTabSz="914400" rtl="0" eaLnBrk="1" fontAlgn="base" latinLnBrk="0" hangingPunct="1">
                        <a:lnSpc>
                          <a:spcPct val="100000"/>
                        </a:lnSpc>
                        <a:spcBef>
                          <a:spcPct val="20000"/>
                        </a:spcBef>
                        <a:spcAft>
                          <a:spcPct val="0"/>
                        </a:spcAft>
                        <a:buClrTx/>
                        <a:buSzTx/>
                        <a:buFont typeface="Arial" pitchFamily="34" charset="0"/>
                        <a:buChar char="•"/>
                        <a:tabLst/>
                      </a:pPr>
                      <a:r>
                        <a:rPr kumimoji="0" lang="en-US" sz="2000" b="0" i="0" u="none" strike="noStrike" cap="none" normalizeH="0" baseline="0" dirty="0" smtClean="0">
                          <a:ln>
                            <a:noFill/>
                          </a:ln>
                          <a:solidFill>
                            <a:srgbClr val="002060"/>
                          </a:solidFill>
                          <a:effectLst/>
                          <a:latin typeface="Arial" charset="0"/>
                        </a:rPr>
                        <a:t>Easily understood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gradFill rotWithShape="0">
                      <a:gsLst>
                        <a:gs pos="0">
                          <a:srgbClr val="FFFFFF">
                            <a:gamma/>
                            <a:shade val="84706"/>
                            <a:invGamma/>
                          </a:srgbClr>
                        </a:gs>
                        <a:gs pos="100000">
                          <a:srgbClr val="FFFFFF"/>
                        </a:gs>
                      </a:gsLst>
                      <a:lin ang="2700000" scaled="1"/>
                    </a:gra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1810614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altLang="en-US" sz="4000" dirty="0">
                <a:solidFill>
                  <a:schemeClr val="tx2">
                    <a:lumMod val="75000"/>
                  </a:schemeClr>
                </a:solidFill>
              </a:rPr>
              <a:t>Writing the Proposal</a:t>
            </a:r>
          </a:p>
        </p:txBody>
      </p:sp>
      <p:sp>
        <p:nvSpPr>
          <p:cNvPr id="9219" name="Rectangle 3"/>
          <p:cNvSpPr>
            <a:spLocks noGrp="1" noChangeArrowheads="1"/>
          </p:cNvSpPr>
          <p:nvPr>
            <p:ph type="body" idx="1"/>
          </p:nvPr>
        </p:nvSpPr>
        <p:spPr/>
        <p:txBody>
          <a:bodyPr/>
          <a:lstStyle/>
          <a:p>
            <a:pPr eaLnBrk="1" hangingPunct="1">
              <a:lnSpc>
                <a:spcPct val="90000"/>
              </a:lnSpc>
            </a:pPr>
            <a:r>
              <a:rPr lang="en-US" altLang="en-US" dirty="0">
                <a:solidFill>
                  <a:schemeClr val="tx2">
                    <a:lumMod val="75000"/>
                  </a:schemeClr>
                </a:solidFill>
              </a:rPr>
              <a:t>Follow the guidelines exactly</a:t>
            </a:r>
          </a:p>
          <a:p>
            <a:pPr lvl="1" eaLnBrk="1" hangingPunct="1">
              <a:lnSpc>
                <a:spcPct val="90000"/>
              </a:lnSpc>
            </a:pPr>
            <a:r>
              <a:rPr lang="en-US" altLang="en-US" dirty="0">
                <a:solidFill>
                  <a:schemeClr val="tx2">
                    <a:lumMod val="75000"/>
                  </a:schemeClr>
                </a:solidFill>
              </a:rPr>
              <a:t>Guidelines can usually be found on the web, or from the funder. Use them to craft your outline and refer to key words from the guidelines in your narrative.</a:t>
            </a:r>
          </a:p>
          <a:p>
            <a:pPr eaLnBrk="1" hangingPunct="1">
              <a:lnSpc>
                <a:spcPct val="90000"/>
              </a:lnSpc>
            </a:pPr>
            <a:r>
              <a:rPr lang="en-US" altLang="en-US" dirty="0">
                <a:solidFill>
                  <a:schemeClr val="tx2">
                    <a:lumMod val="75000"/>
                  </a:schemeClr>
                </a:solidFill>
              </a:rPr>
              <a:t>Walk the fine line between being compelling and overselling</a:t>
            </a:r>
          </a:p>
          <a:p>
            <a:pPr eaLnBrk="1" hangingPunct="1">
              <a:lnSpc>
                <a:spcPct val="90000"/>
              </a:lnSpc>
            </a:pPr>
            <a:r>
              <a:rPr lang="en-US" altLang="en-US" dirty="0">
                <a:solidFill>
                  <a:schemeClr val="tx2">
                    <a:lumMod val="75000"/>
                  </a:schemeClr>
                </a:solidFill>
              </a:rPr>
              <a:t>Avoid jargon</a:t>
            </a:r>
          </a:p>
          <a:p>
            <a:pPr lvl="1" eaLnBrk="1" hangingPunct="1">
              <a:lnSpc>
                <a:spcPct val="90000"/>
              </a:lnSpc>
            </a:pPr>
            <a:r>
              <a:rPr lang="en-US" altLang="en-US" dirty="0">
                <a:solidFill>
                  <a:schemeClr val="tx2">
                    <a:lumMod val="75000"/>
                  </a:schemeClr>
                </a:solidFill>
              </a:rPr>
              <a:t>Remember—generalists and not experts may be reading your proposal. Explain jargon and acronyms.</a:t>
            </a:r>
          </a:p>
          <a:p>
            <a:pPr eaLnBrk="1" hangingPunct="1">
              <a:lnSpc>
                <a:spcPct val="90000"/>
              </a:lnSpc>
            </a:pPr>
            <a:r>
              <a:rPr lang="en-US" altLang="en-US" dirty="0">
                <a:solidFill>
                  <a:schemeClr val="tx2">
                    <a:lumMod val="75000"/>
                  </a:schemeClr>
                </a:solidFill>
              </a:rPr>
              <a:t>Do not insert extraneous verbiage</a:t>
            </a:r>
          </a:p>
          <a:p>
            <a:pPr lvl="1" eaLnBrk="1" hangingPunct="1">
              <a:lnSpc>
                <a:spcPct val="90000"/>
              </a:lnSpc>
            </a:pPr>
            <a:r>
              <a:rPr lang="en-US" altLang="en-US" dirty="0">
                <a:solidFill>
                  <a:schemeClr val="tx2">
                    <a:lumMod val="75000"/>
                  </a:schemeClr>
                </a:solidFill>
              </a:rPr>
              <a:t>Don’t be wordy! </a:t>
            </a:r>
            <a:r>
              <a:rPr lang="en-US" altLang="en-US" b="1" i="1" u="sng" dirty="0">
                <a:solidFill>
                  <a:schemeClr val="tx2">
                    <a:lumMod val="75000"/>
                  </a:schemeClr>
                </a:solidFill>
              </a:rPr>
              <a:t>Remember the reviewers!!!</a:t>
            </a:r>
            <a:r>
              <a:rPr lang="en-US" altLang="en-US" dirty="0">
                <a:solidFill>
                  <a:schemeClr val="tx2">
                    <a:lumMod val="75000"/>
                  </a:schemeClr>
                </a:solidFill>
              </a:rPr>
              <a:t> </a:t>
            </a:r>
          </a:p>
        </p:txBody>
      </p:sp>
    </p:spTree>
    <p:extLst>
      <p:ext uri="{BB962C8B-B14F-4D97-AF65-F5344CB8AC3E}">
        <p14:creationId xmlns:p14="http://schemas.microsoft.com/office/powerpoint/2010/main" val="2573034244"/>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792957" y="706373"/>
            <a:ext cx="10515600" cy="10220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r>
              <a:rPr lang="en-US" sz="4400" dirty="0">
                <a:solidFill>
                  <a:schemeClr val="tx2">
                    <a:lumMod val="50000"/>
                  </a:schemeClr>
                </a:solidFill>
                <a:latin typeface="+mj-lt"/>
              </a:rPr>
              <a:t>Practical </a:t>
            </a:r>
            <a:r>
              <a:rPr lang="en-US" sz="4400" dirty="0" smtClean="0">
                <a:solidFill>
                  <a:schemeClr val="tx2">
                    <a:lumMod val="50000"/>
                  </a:schemeClr>
                </a:solidFill>
                <a:latin typeface="+mj-lt"/>
              </a:rPr>
              <a:t>Strategies </a:t>
            </a:r>
            <a:r>
              <a:rPr lang="en-US" sz="4400" dirty="0">
                <a:solidFill>
                  <a:schemeClr val="tx2">
                    <a:lumMod val="50000"/>
                  </a:schemeClr>
                </a:solidFill>
                <a:latin typeface="+mj-lt"/>
              </a:rPr>
              <a:t>for </a:t>
            </a:r>
            <a:r>
              <a:rPr lang="en-US" sz="4400" dirty="0" smtClean="0">
                <a:solidFill>
                  <a:schemeClr val="tx2">
                    <a:lumMod val="50000"/>
                  </a:schemeClr>
                </a:solidFill>
                <a:latin typeface="+mj-lt"/>
              </a:rPr>
              <a:t>Better </a:t>
            </a:r>
            <a:r>
              <a:rPr lang="en-US" sz="4400" dirty="0">
                <a:solidFill>
                  <a:schemeClr val="tx2">
                    <a:lumMod val="50000"/>
                  </a:schemeClr>
                </a:solidFill>
                <a:latin typeface="+mj-lt"/>
              </a:rPr>
              <a:t>W</a:t>
            </a:r>
            <a:r>
              <a:rPr lang="en-US" sz="4400" dirty="0" smtClean="0">
                <a:solidFill>
                  <a:schemeClr val="tx2">
                    <a:lumMod val="50000"/>
                  </a:schemeClr>
                </a:solidFill>
                <a:latin typeface="+mj-lt"/>
              </a:rPr>
              <a:t>riting</a:t>
            </a:r>
            <a:endParaRPr lang="en-US" sz="4400" dirty="0">
              <a:solidFill>
                <a:schemeClr val="tx2">
                  <a:lumMod val="50000"/>
                </a:schemeClr>
              </a:solidFill>
              <a:latin typeface="+mj-lt"/>
            </a:endParaRPr>
          </a:p>
        </p:txBody>
      </p:sp>
      <p:sp>
        <p:nvSpPr>
          <p:cNvPr id="2" name="Rectangle 1"/>
          <p:cNvSpPr/>
          <p:nvPr/>
        </p:nvSpPr>
        <p:spPr>
          <a:xfrm>
            <a:off x="495577" y="1728451"/>
            <a:ext cx="11432541" cy="2308324"/>
          </a:xfrm>
          <a:prstGeom prst="rect">
            <a:avLst/>
          </a:prstGeom>
        </p:spPr>
        <p:txBody>
          <a:bodyPr wrap="square">
            <a:spAutoFit/>
          </a:bodyPr>
          <a:lstStyle/>
          <a:p>
            <a:pPr fontAlgn="base">
              <a:buFont typeface="+mj-lt"/>
              <a:buAutoNum type="arabicPeriod"/>
            </a:pPr>
            <a:r>
              <a:rPr lang="en-US" sz="1600" dirty="0" smtClean="0">
                <a:solidFill>
                  <a:srgbClr val="333333"/>
                </a:solidFill>
                <a:latin typeface="Century Gothic" panose="020B0502020202020204" pitchFamily="34" charset="0"/>
              </a:rPr>
              <a:t> </a:t>
            </a:r>
            <a:r>
              <a:rPr lang="en-US" sz="1600" dirty="0" smtClean="0">
                <a:solidFill>
                  <a:schemeClr val="tx2">
                    <a:lumMod val="50000"/>
                  </a:schemeClr>
                </a:solidFill>
                <a:latin typeface="Century Gothic" panose="020B0502020202020204" pitchFamily="34" charset="0"/>
              </a:rPr>
              <a:t>The </a:t>
            </a:r>
            <a:r>
              <a:rPr lang="en-US" sz="1600" dirty="0">
                <a:solidFill>
                  <a:schemeClr val="tx2">
                    <a:lumMod val="50000"/>
                  </a:schemeClr>
                </a:solidFill>
                <a:latin typeface="Century Gothic" panose="020B0502020202020204" pitchFamily="34" charset="0"/>
              </a:rPr>
              <a:t>average sentence is comprised of 10-12 words. The National Institutes of Health advises grant writers to keep sentences to 20 words or </a:t>
            </a:r>
            <a:r>
              <a:rPr lang="en-US" sz="1600" dirty="0" smtClean="0">
                <a:solidFill>
                  <a:schemeClr val="tx2">
                    <a:lumMod val="50000"/>
                  </a:schemeClr>
                </a:solidFill>
                <a:latin typeface="Century Gothic" panose="020B0502020202020204" pitchFamily="34" charset="0"/>
              </a:rPr>
              <a:t>less.</a:t>
            </a:r>
          </a:p>
          <a:p>
            <a:pPr fontAlgn="base">
              <a:buFont typeface="+mj-lt"/>
              <a:buAutoNum type="arabicPeriod"/>
            </a:pPr>
            <a:endParaRPr lang="en-US" sz="1600" dirty="0" smtClean="0">
              <a:solidFill>
                <a:schemeClr val="tx2">
                  <a:lumMod val="50000"/>
                </a:schemeClr>
              </a:solidFill>
              <a:latin typeface="Century Gothic" panose="020B0502020202020204" pitchFamily="34" charset="0"/>
            </a:endParaRPr>
          </a:p>
          <a:p>
            <a:pPr fontAlgn="base">
              <a:buFont typeface="+mj-lt"/>
              <a:buAutoNum type="arabicPeriod"/>
            </a:pPr>
            <a:r>
              <a:rPr lang="en-US" sz="1600" dirty="0" smtClean="0">
                <a:solidFill>
                  <a:schemeClr val="tx2">
                    <a:lumMod val="50000"/>
                  </a:schemeClr>
                </a:solidFill>
                <a:latin typeface="Century Gothic" panose="020B0502020202020204" pitchFamily="34" charset="0"/>
              </a:rPr>
              <a:t> Avoid </a:t>
            </a:r>
            <a:r>
              <a:rPr lang="en-US" sz="1600" dirty="0">
                <a:solidFill>
                  <a:schemeClr val="tx2">
                    <a:lumMod val="50000"/>
                  </a:schemeClr>
                </a:solidFill>
                <a:latin typeface="Century Gothic" panose="020B0502020202020204" pitchFamily="34" charset="0"/>
              </a:rPr>
              <a:t>using the words “and” and “but” to link thoughts in a sentence</a:t>
            </a:r>
            <a:r>
              <a:rPr lang="en-US" sz="1600" dirty="0" smtClean="0">
                <a:solidFill>
                  <a:schemeClr val="tx2">
                    <a:lumMod val="50000"/>
                  </a:schemeClr>
                </a:solidFill>
                <a:latin typeface="Century Gothic" panose="020B0502020202020204" pitchFamily="34" charset="0"/>
              </a:rPr>
              <a:t>.</a:t>
            </a:r>
          </a:p>
          <a:p>
            <a:pPr fontAlgn="base">
              <a:buFont typeface="+mj-lt"/>
              <a:buAutoNum type="arabicPeriod"/>
            </a:pPr>
            <a:endParaRPr lang="en-US" sz="1600" dirty="0" smtClean="0">
              <a:solidFill>
                <a:schemeClr val="tx2">
                  <a:lumMod val="50000"/>
                </a:schemeClr>
              </a:solidFill>
              <a:latin typeface="Century Gothic" panose="020B0502020202020204" pitchFamily="34" charset="0"/>
            </a:endParaRPr>
          </a:p>
          <a:p>
            <a:pPr fontAlgn="base">
              <a:buFont typeface="+mj-lt"/>
              <a:buAutoNum type="arabicPeriod"/>
            </a:pPr>
            <a:r>
              <a:rPr lang="en-US" sz="1600" dirty="0" smtClean="0">
                <a:solidFill>
                  <a:schemeClr val="tx2">
                    <a:lumMod val="50000"/>
                  </a:schemeClr>
                </a:solidFill>
                <a:latin typeface="Century Gothic" panose="020B0502020202020204" pitchFamily="34" charset="0"/>
              </a:rPr>
              <a:t> </a:t>
            </a:r>
            <a:r>
              <a:rPr lang="en-US" sz="1600" dirty="0">
                <a:solidFill>
                  <a:schemeClr val="tx2">
                    <a:lumMod val="50000"/>
                  </a:schemeClr>
                </a:solidFill>
                <a:latin typeface="Century Gothic" panose="020B0502020202020204" pitchFamily="34" charset="0"/>
              </a:rPr>
              <a:t>To keep it short, avoid using too many prepositional phrases in a sentence (e.g., use “the agency’s programs” instead of “the programs of the </a:t>
            </a:r>
            <a:r>
              <a:rPr lang="en-US" sz="1600" dirty="0" smtClean="0">
                <a:solidFill>
                  <a:schemeClr val="tx2">
                    <a:lumMod val="50000"/>
                  </a:schemeClr>
                </a:solidFill>
                <a:latin typeface="Century Gothic" panose="020B0502020202020204" pitchFamily="34" charset="0"/>
              </a:rPr>
              <a:t>agency”).</a:t>
            </a:r>
            <a:endParaRPr lang="en-US" sz="1600" dirty="0">
              <a:solidFill>
                <a:schemeClr val="tx2">
                  <a:lumMod val="50000"/>
                </a:schemeClr>
              </a:solidFill>
              <a:latin typeface="Century Gothic" panose="020B0502020202020204" pitchFamily="34" charset="0"/>
            </a:endParaRPr>
          </a:p>
          <a:p>
            <a:pPr fontAlgn="base"/>
            <a:endParaRPr lang="en-US" sz="1600" dirty="0" smtClean="0">
              <a:solidFill>
                <a:schemeClr val="tx2">
                  <a:lumMod val="50000"/>
                </a:schemeClr>
              </a:solidFill>
              <a:latin typeface="Century Gothic" panose="020B0502020202020204" pitchFamily="34" charset="0"/>
            </a:endParaRPr>
          </a:p>
          <a:p>
            <a:pPr fontAlgn="base"/>
            <a:r>
              <a:rPr lang="en-US" sz="1600" dirty="0" smtClean="0">
                <a:solidFill>
                  <a:schemeClr val="tx2">
                    <a:lumMod val="50000"/>
                  </a:schemeClr>
                </a:solidFill>
                <a:latin typeface="Century Gothic" panose="020B0502020202020204" pitchFamily="34" charset="0"/>
              </a:rPr>
              <a:t>Avoid </a:t>
            </a:r>
            <a:r>
              <a:rPr lang="en-US" sz="1600" dirty="0">
                <a:solidFill>
                  <a:schemeClr val="tx2">
                    <a:lumMod val="50000"/>
                  </a:schemeClr>
                </a:solidFill>
                <a:latin typeface="Century Gothic" panose="020B0502020202020204" pitchFamily="34" charset="0"/>
              </a:rPr>
              <a:t>using passive verbs such as “is, was, were, are, has, and had” that create wordiness</a:t>
            </a:r>
            <a:r>
              <a:rPr lang="en-US" sz="1600" dirty="0">
                <a:latin typeface="Century Gothic" panose="020B0502020202020204" pitchFamily="34" charset="0"/>
              </a:rPr>
              <a:t>. </a:t>
            </a:r>
            <a:endParaRPr lang="en-US" b="0" i="0" dirty="0">
              <a:solidFill>
                <a:srgbClr val="333333"/>
              </a:solidFill>
              <a:effectLst/>
              <a:latin typeface="Arial" panose="020B0604020202020204" pitchFamily="34" charset="0"/>
            </a:endParaRPr>
          </a:p>
        </p:txBody>
      </p:sp>
      <p:sp>
        <p:nvSpPr>
          <p:cNvPr id="3" name="Rectangle 2"/>
          <p:cNvSpPr/>
          <p:nvPr/>
        </p:nvSpPr>
        <p:spPr>
          <a:xfrm>
            <a:off x="792957" y="4632270"/>
            <a:ext cx="11087101" cy="1569660"/>
          </a:xfrm>
          <a:prstGeom prst="rect">
            <a:avLst/>
          </a:prstGeom>
        </p:spPr>
        <p:txBody>
          <a:bodyPr wrap="square">
            <a:spAutoFit/>
          </a:bodyPr>
          <a:lstStyle/>
          <a:p>
            <a:pPr fontAlgn="base"/>
            <a:r>
              <a:rPr lang="en-US" sz="1600" b="1" u="sng" dirty="0">
                <a:solidFill>
                  <a:schemeClr val="tx2">
                    <a:lumMod val="50000"/>
                  </a:schemeClr>
                </a:solidFill>
                <a:latin typeface="Century Gothic" panose="020B0502020202020204" pitchFamily="34" charset="0"/>
              </a:rPr>
              <a:t>Example</a:t>
            </a:r>
            <a:r>
              <a:rPr lang="en-US" sz="1600" b="1" u="sng" dirty="0" smtClean="0">
                <a:solidFill>
                  <a:schemeClr val="tx2">
                    <a:lumMod val="50000"/>
                  </a:schemeClr>
                </a:solidFill>
                <a:latin typeface="Century Gothic" panose="020B0502020202020204" pitchFamily="34" charset="0"/>
              </a:rPr>
              <a:t>:</a:t>
            </a:r>
          </a:p>
          <a:p>
            <a:pPr fontAlgn="base"/>
            <a:r>
              <a:rPr lang="en-US" sz="1600" dirty="0" smtClean="0">
                <a:solidFill>
                  <a:schemeClr val="tx2">
                    <a:lumMod val="50000"/>
                  </a:schemeClr>
                </a:solidFill>
                <a:latin typeface="Century Gothic" panose="020B0502020202020204" pitchFamily="34" charset="0"/>
              </a:rPr>
              <a:t> </a:t>
            </a:r>
            <a:r>
              <a:rPr lang="en-US" sz="1600" b="1" dirty="0">
                <a:solidFill>
                  <a:schemeClr val="tx2">
                    <a:lumMod val="50000"/>
                  </a:schemeClr>
                </a:solidFill>
                <a:latin typeface="Century Gothic" panose="020B0502020202020204" pitchFamily="34" charset="0"/>
              </a:rPr>
              <a:t>Change this </a:t>
            </a:r>
            <a:r>
              <a:rPr lang="en-US" sz="1600" b="1" dirty="0" smtClean="0">
                <a:solidFill>
                  <a:schemeClr val="tx2">
                    <a:lumMod val="50000"/>
                  </a:schemeClr>
                </a:solidFill>
                <a:latin typeface="Century Gothic" panose="020B0502020202020204" pitchFamily="34" charset="0"/>
              </a:rPr>
              <a:t>sentence: </a:t>
            </a:r>
            <a:r>
              <a:rPr lang="en-US" sz="1600" dirty="0" smtClean="0">
                <a:solidFill>
                  <a:schemeClr val="tx2">
                    <a:lumMod val="50000"/>
                  </a:schemeClr>
                </a:solidFill>
                <a:latin typeface="Century Gothic" panose="020B0502020202020204" pitchFamily="34" charset="0"/>
              </a:rPr>
              <a:t>A </a:t>
            </a:r>
            <a:r>
              <a:rPr lang="en-US" sz="1600" dirty="0">
                <a:solidFill>
                  <a:schemeClr val="tx2">
                    <a:lumMod val="50000"/>
                  </a:schemeClr>
                </a:solidFill>
                <a:latin typeface="Century Gothic" panose="020B0502020202020204" pitchFamily="34" charset="0"/>
              </a:rPr>
              <a:t>woman crossing the street was hit by a man driving an orange </a:t>
            </a:r>
            <a:r>
              <a:rPr lang="en-US" sz="1600" dirty="0" smtClean="0">
                <a:solidFill>
                  <a:schemeClr val="tx2">
                    <a:lumMod val="50000"/>
                  </a:schemeClr>
                </a:solidFill>
                <a:latin typeface="Century Gothic" panose="020B0502020202020204" pitchFamily="34" charset="0"/>
              </a:rPr>
              <a:t>convertible.</a:t>
            </a:r>
          </a:p>
          <a:p>
            <a:pPr fontAlgn="base"/>
            <a:endParaRPr lang="en-US" sz="1600" dirty="0" smtClean="0">
              <a:solidFill>
                <a:schemeClr val="tx2">
                  <a:lumMod val="50000"/>
                </a:schemeClr>
              </a:solidFill>
              <a:latin typeface="Century Gothic" panose="020B0502020202020204" pitchFamily="34" charset="0"/>
            </a:endParaRPr>
          </a:p>
          <a:p>
            <a:pPr fontAlgn="base"/>
            <a:r>
              <a:rPr lang="en-US" sz="1600" b="1" dirty="0" smtClean="0">
                <a:solidFill>
                  <a:schemeClr val="tx2">
                    <a:lumMod val="50000"/>
                  </a:schemeClr>
                </a:solidFill>
                <a:latin typeface="Century Gothic" panose="020B0502020202020204" pitchFamily="34" charset="0"/>
              </a:rPr>
              <a:t>:to </a:t>
            </a:r>
            <a:r>
              <a:rPr lang="en-US" sz="1600" b="1" dirty="0">
                <a:solidFill>
                  <a:schemeClr val="tx2">
                    <a:lumMod val="50000"/>
                  </a:schemeClr>
                </a:solidFill>
                <a:latin typeface="Century Gothic" panose="020B0502020202020204" pitchFamily="34" charset="0"/>
              </a:rPr>
              <a:t>this </a:t>
            </a:r>
            <a:r>
              <a:rPr lang="en-US" sz="1600" b="1" dirty="0" smtClean="0">
                <a:solidFill>
                  <a:schemeClr val="tx2">
                    <a:lumMod val="50000"/>
                  </a:schemeClr>
                </a:solidFill>
                <a:latin typeface="Century Gothic" panose="020B0502020202020204" pitchFamily="34" charset="0"/>
              </a:rPr>
              <a:t>sentence: </a:t>
            </a:r>
          </a:p>
          <a:p>
            <a:pPr fontAlgn="base"/>
            <a:endParaRPr lang="en-US" sz="1600" b="1" dirty="0" smtClean="0">
              <a:solidFill>
                <a:schemeClr val="tx2">
                  <a:lumMod val="50000"/>
                </a:schemeClr>
              </a:solidFill>
              <a:latin typeface="Century Gothic" panose="020B0502020202020204" pitchFamily="34" charset="0"/>
            </a:endParaRPr>
          </a:p>
          <a:p>
            <a:pPr fontAlgn="base"/>
            <a:r>
              <a:rPr lang="en-US" sz="1600" dirty="0" smtClean="0">
                <a:solidFill>
                  <a:schemeClr val="tx2">
                    <a:lumMod val="50000"/>
                  </a:schemeClr>
                </a:solidFill>
                <a:latin typeface="Century Gothic" panose="020B0502020202020204" pitchFamily="34" charset="0"/>
              </a:rPr>
              <a:t>A </a:t>
            </a:r>
            <a:r>
              <a:rPr lang="en-US" sz="1600" dirty="0">
                <a:solidFill>
                  <a:schemeClr val="tx2">
                    <a:lumMod val="50000"/>
                  </a:schemeClr>
                </a:solidFill>
                <a:latin typeface="Century Gothic" panose="020B0502020202020204" pitchFamily="34" charset="0"/>
              </a:rPr>
              <a:t>man driving an orange convertible hit the woman crossing the </a:t>
            </a:r>
            <a:r>
              <a:rPr lang="en-US" sz="1600" dirty="0" smtClean="0">
                <a:solidFill>
                  <a:schemeClr val="tx2">
                    <a:lumMod val="50000"/>
                  </a:schemeClr>
                </a:solidFill>
                <a:latin typeface="Century Gothic" panose="020B0502020202020204" pitchFamily="34" charset="0"/>
              </a:rPr>
              <a:t>street.</a:t>
            </a:r>
            <a:endParaRPr lang="en-US" sz="1600" dirty="0">
              <a:solidFill>
                <a:schemeClr val="tx2">
                  <a:lumMod val="50000"/>
                </a:schemeClr>
              </a:solidFill>
              <a:latin typeface="Century Gothic" panose="020B0502020202020204" pitchFamily="34" charset="0"/>
            </a:endParaRPr>
          </a:p>
        </p:txBody>
      </p:sp>
    </p:spTree>
    <p:extLst>
      <p:ext uri="{BB962C8B-B14F-4D97-AF65-F5344CB8AC3E}">
        <p14:creationId xmlns:p14="http://schemas.microsoft.com/office/powerpoint/2010/main" val="15115206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838200" y="780854"/>
            <a:ext cx="10515600" cy="10220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ctr">
              <a:buNone/>
            </a:pPr>
            <a:endParaRPr lang="en-US" sz="5400" dirty="0">
              <a:solidFill>
                <a:schemeClr val="bg1"/>
              </a:solidFill>
            </a:endParaRPr>
          </a:p>
        </p:txBody>
      </p:sp>
      <p:sp>
        <p:nvSpPr>
          <p:cNvPr id="7" name="Rectangle 6"/>
          <p:cNvSpPr/>
          <p:nvPr/>
        </p:nvSpPr>
        <p:spPr>
          <a:xfrm>
            <a:off x="1058727" y="2079005"/>
            <a:ext cx="9702800" cy="2339102"/>
          </a:xfrm>
          <a:prstGeom prst="rect">
            <a:avLst/>
          </a:prstGeom>
        </p:spPr>
        <p:txBody>
          <a:bodyPr wrap="square">
            <a:spAutoFit/>
          </a:bodyPr>
          <a:lstStyle/>
          <a:p>
            <a:endParaRPr lang="en-US" sz="2000" dirty="0">
              <a:solidFill>
                <a:srgbClr val="000000"/>
              </a:solidFill>
              <a:latin typeface="Times New Roman" panose="02020603050405020304" pitchFamily="18" charset="0"/>
            </a:endParaRPr>
          </a:p>
          <a:p>
            <a:r>
              <a:rPr lang="en-US" b="1" u="sng" dirty="0" smtClean="0">
                <a:solidFill>
                  <a:schemeClr val="tx2">
                    <a:lumMod val="50000"/>
                  </a:schemeClr>
                </a:solidFill>
                <a:latin typeface="Times New Roman" panose="02020603050405020304" pitchFamily="18" charset="0"/>
              </a:rPr>
              <a:t>Project </a:t>
            </a:r>
            <a:r>
              <a:rPr lang="en-US" b="1" u="sng" dirty="0">
                <a:solidFill>
                  <a:schemeClr val="tx2">
                    <a:lumMod val="50000"/>
                  </a:schemeClr>
                </a:solidFill>
                <a:latin typeface="Times New Roman" panose="02020603050405020304" pitchFamily="18" charset="0"/>
              </a:rPr>
              <a:t>Narrative </a:t>
            </a:r>
            <a:endParaRPr lang="en-US" u="sng" dirty="0">
              <a:solidFill>
                <a:schemeClr val="tx2">
                  <a:lumMod val="50000"/>
                </a:schemeClr>
              </a:solidFill>
              <a:latin typeface="Times New Roman" panose="02020603050405020304" pitchFamily="18" charset="0"/>
            </a:endParaRPr>
          </a:p>
          <a:p>
            <a:r>
              <a:rPr lang="en-US" b="1" dirty="0">
                <a:solidFill>
                  <a:schemeClr val="tx2">
                    <a:lumMod val="50000"/>
                  </a:schemeClr>
                </a:solidFill>
                <a:latin typeface="Times New Roman" panose="02020603050405020304" pitchFamily="18" charset="0"/>
              </a:rPr>
              <a:t>(a) Introduction </a:t>
            </a:r>
            <a:endParaRPr lang="en-US" dirty="0">
              <a:solidFill>
                <a:schemeClr val="tx2">
                  <a:lumMod val="50000"/>
                </a:schemeClr>
              </a:solidFill>
              <a:latin typeface="Times New Roman" panose="02020603050405020304" pitchFamily="18" charset="0"/>
            </a:endParaRPr>
          </a:p>
          <a:p>
            <a:r>
              <a:rPr lang="en-US" dirty="0">
                <a:solidFill>
                  <a:schemeClr val="tx2">
                    <a:lumMod val="50000"/>
                  </a:schemeClr>
                </a:solidFill>
                <a:latin typeface="Times New Roman" panose="02020603050405020304" pitchFamily="18" charset="0"/>
              </a:rPr>
              <a:t>Include a clear statement of the long-term goal(s) and supporting objectives of the proposed project. Summarize the body of knowledge or past activities that substantiate the need for the proposed project. Describe ongoing or recently completed activities significant to the proposed project including the work of key project personnel. Include preliminary data/information pertinent to the proposed project. All works cited should be referenced (see Bibliography &amp; References Cited in section d. below). </a:t>
            </a:r>
            <a:endParaRPr lang="en-US" dirty="0">
              <a:solidFill>
                <a:schemeClr val="tx2">
                  <a:lumMod val="50000"/>
                </a:schemeClr>
              </a:solidFill>
            </a:endParaRPr>
          </a:p>
        </p:txBody>
      </p:sp>
      <p:sp>
        <p:nvSpPr>
          <p:cNvPr id="8" name="Content Placeholder 2"/>
          <p:cNvSpPr txBox="1">
            <a:spLocks/>
          </p:cNvSpPr>
          <p:nvPr/>
        </p:nvSpPr>
        <p:spPr>
          <a:xfrm>
            <a:off x="792957" y="706373"/>
            <a:ext cx="10515600" cy="10220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r>
              <a:rPr lang="en-US" sz="4400" dirty="0">
                <a:solidFill>
                  <a:schemeClr val="tx2">
                    <a:lumMod val="50000"/>
                  </a:schemeClr>
                </a:solidFill>
                <a:latin typeface="+mj-lt"/>
              </a:rPr>
              <a:t>Practical </a:t>
            </a:r>
            <a:r>
              <a:rPr lang="en-US" sz="4400" dirty="0" smtClean="0">
                <a:solidFill>
                  <a:schemeClr val="tx2">
                    <a:lumMod val="50000"/>
                  </a:schemeClr>
                </a:solidFill>
                <a:latin typeface="+mj-lt"/>
              </a:rPr>
              <a:t>Strategies </a:t>
            </a:r>
            <a:r>
              <a:rPr lang="en-US" sz="4400" dirty="0">
                <a:solidFill>
                  <a:schemeClr val="tx2">
                    <a:lumMod val="50000"/>
                  </a:schemeClr>
                </a:solidFill>
                <a:latin typeface="+mj-lt"/>
              </a:rPr>
              <a:t>for </a:t>
            </a:r>
            <a:r>
              <a:rPr lang="en-US" sz="4400" dirty="0" smtClean="0">
                <a:solidFill>
                  <a:schemeClr val="tx2">
                    <a:lumMod val="50000"/>
                  </a:schemeClr>
                </a:solidFill>
                <a:latin typeface="+mj-lt"/>
              </a:rPr>
              <a:t>Better </a:t>
            </a:r>
            <a:r>
              <a:rPr lang="en-US" sz="4400" dirty="0">
                <a:solidFill>
                  <a:schemeClr val="tx2">
                    <a:lumMod val="50000"/>
                  </a:schemeClr>
                </a:solidFill>
                <a:latin typeface="+mj-lt"/>
              </a:rPr>
              <a:t>W</a:t>
            </a:r>
            <a:r>
              <a:rPr lang="en-US" sz="4400" dirty="0" smtClean="0">
                <a:solidFill>
                  <a:schemeClr val="tx2">
                    <a:lumMod val="50000"/>
                  </a:schemeClr>
                </a:solidFill>
                <a:latin typeface="+mj-lt"/>
              </a:rPr>
              <a:t>riting</a:t>
            </a:r>
            <a:endParaRPr lang="en-US" sz="4400" dirty="0">
              <a:solidFill>
                <a:schemeClr val="tx2">
                  <a:lumMod val="50000"/>
                </a:schemeClr>
              </a:solidFill>
              <a:latin typeface="+mj-lt"/>
            </a:endParaRPr>
          </a:p>
        </p:txBody>
      </p:sp>
    </p:spTree>
    <p:extLst>
      <p:ext uri="{BB962C8B-B14F-4D97-AF65-F5344CB8AC3E}">
        <p14:creationId xmlns:p14="http://schemas.microsoft.com/office/powerpoint/2010/main" val="36832577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626301" y="1417828"/>
            <a:ext cx="10682256" cy="4555093"/>
          </a:xfrm>
          <a:prstGeom prst="rect">
            <a:avLst/>
          </a:prstGeom>
        </p:spPr>
        <p:txBody>
          <a:bodyPr wrap="square">
            <a:spAutoFit/>
          </a:bodyPr>
          <a:lstStyle/>
          <a:p>
            <a:endParaRPr lang="en-US" sz="2000" dirty="0">
              <a:solidFill>
                <a:srgbClr val="000000"/>
              </a:solidFill>
              <a:latin typeface="Times New Roman" panose="02020603050405020304" pitchFamily="18" charset="0"/>
            </a:endParaRPr>
          </a:p>
          <a:p>
            <a:pPr>
              <a:lnSpc>
                <a:spcPct val="150000"/>
              </a:lnSpc>
            </a:pPr>
            <a:r>
              <a:rPr lang="en-US" b="1" u="sng" dirty="0" smtClean="0">
                <a:solidFill>
                  <a:schemeClr val="tx2">
                    <a:lumMod val="50000"/>
                  </a:schemeClr>
                </a:solidFill>
                <a:latin typeface="Times New Roman" panose="02020603050405020304" pitchFamily="18" charset="0"/>
              </a:rPr>
              <a:t>Project </a:t>
            </a:r>
            <a:r>
              <a:rPr lang="en-US" b="1" u="sng" dirty="0">
                <a:solidFill>
                  <a:schemeClr val="tx2">
                    <a:lumMod val="50000"/>
                  </a:schemeClr>
                </a:solidFill>
                <a:latin typeface="Times New Roman" panose="02020603050405020304" pitchFamily="18" charset="0"/>
              </a:rPr>
              <a:t>Narrative </a:t>
            </a:r>
            <a:endParaRPr lang="en-US" u="sng" dirty="0">
              <a:solidFill>
                <a:schemeClr val="tx2">
                  <a:lumMod val="50000"/>
                </a:schemeClr>
              </a:solidFill>
              <a:latin typeface="Times New Roman" panose="02020603050405020304" pitchFamily="18" charset="0"/>
            </a:endParaRPr>
          </a:p>
          <a:p>
            <a:pPr>
              <a:lnSpc>
                <a:spcPct val="150000"/>
              </a:lnSpc>
            </a:pPr>
            <a:r>
              <a:rPr lang="en-US" b="1" dirty="0">
                <a:solidFill>
                  <a:schemeClr val="tx2">
                    <a:lumMod val="50000"/>
                  </a:schemeClr>
                </a:solidFill>
                <a:latin typeface="Times New Roman" panose="02020603050405020304" pitchFamily="18" charset="0"/>
              </a:rPr>
              <a:t>(a) Introduction </a:t>
            </a:r>
            <a:endParaRPr lang="en-US" dirty="0">
              <a:solidFill>
                <a:schemeClr val="tx2">
                  <a:lumMod val="50000"/>
                </a:schemeClr>
              </a:solidFill>
              <a:latin typeface="Times New Roman" panose="02020603050405020304" pitchFamily="18" charset="0"/>
            </a:endParaRPr>
          </a:p>
          <a:p>
            <a:pPr marL="342900" indent="-342900">
              <a:lnSpc>
                <a:spcPct val="200000"/>
              </a:lnSpc>
              <a:buAutoNum type="arabicPeriod"/>
            </a:pPr>
            <a:r>
              <a:rPr lang="en-US" dirty="0" smtClean="0">
                <a:solidFill>
                  <a:schemeClr val="tx2">
                    <a:lumMod val="50000"/>
                  </a:schemeClr>
                </a:solidFill>
                <a:latin typeface="Times New Roman" panose="02020603050405020304" pitchFamily="18" charset="0"/>
              </a:rPr>
              <a:t>Include </a:t>
            </a:r>
            <a:r>
              <a:rPr lang="en-US" dirty="0">
                <a:solidFill>
                  <a:schemeClr val="tx2">
                    <a:lumMod val="50000"/>
                  </a:schemeClr>
                </a:solidFill>
                <a:latin typeface="Times New Roman" panose="02020603050405020304" pitchFamily="18" charset="0"/>
              </a:rPr>
              <a:t>a clear statement of the long-term goal(s) and supporting objectives of the proposed project</a:t>
            </a:r>
            <a:r>
              <a:rPr lang="en-US" dirty="0" smtClean="0">
                <a:solidFill>
                  <a:schemeClr val="tx2">
                    <a:lumMod val="50000"/>
                  </a:schemeClr>
                </a:solidFill>
                <a:latin typeface="Times New Roman" panose="02020603050405020304" pitchFamily="18" charset="0"/>
              </a:rPr>
              <a:t>. </a:t>
            </a:r>
          </a:p>
          <a:p>
            <a:pPr marL="342900" indent="-342900">
              <a:lnSpc>
                <a:spcPct val="200000"/>
              </a:lnSpc>
              <a:buAutoNum type="arabicPeriod"/>
            </a:pPr>
            <a:r>
              <a:rPr lang="en-US" dirty="0" smtClean="0">
                <a:solidFill>
                  <a:schemeClr val="tx2">
                    <a:lumMod val="50000"/>
                  </a:schemeClr>
                </a:solidFill>
                <a:latin typeface="Times New Roman" panose="02020603050405020304" pitchFamily="18" charset="0"/>
              </a:rPr>
              <a:t>Summarize </a:t>
            </a:r>
            <a:r>
              <a:rPr lang="en-US" dirty="0">
                <a:solidFill>
                  <a:schemeClr val="tx2">
                    <a:lumMod val="50000"/>
                  </a:schemeClr>
                </a:solidFill>
                <a:latin typeface="Times New Roman" panose="02020603050405020304" pitchFamily="18" charset="0"/>
              </a:rPr>
              <a:t>the body of knowledge or past activities that substantiate the need for the proposed </a:t>
            </a:r>
            <a:r>
              <a:rPr lang="en-US" dirty="0" smtClean="0">
                <a:solidFill>
                  <a:schemeClr val="tx2">
                    <a:lumMod val="50000"/>
                  </a:schemeClr>
                </a:solidFill>
                <a:latin typeface="Times New Roman" panose="02020603050405020304" pitchFamily="18" charset="0"/>
              </a:rPr>
              <a:t>project</a:t>
            </a:r>
            <a:r>
              <a:rPr lang="en-US" dirty="0">
                <a:solidFill>
                  <a:schemeClr val="tx2">
                    <a:lumMod val="50000"/>
                  </a:schemeClr>
                </a:solidFill>
                <a:latin typeface="Times New Roman" panose="02020603050405020304" pitchFamily="18" charset="0"/>
              </a:rPr>
              <a:t>. </a:t>
            </a:r>
            <a:endParaRPr lang="en-US" dirty="0" smtClean="0">
              <a:solidFill>
                <a:schemeClr val="tx2">
                  <a:lumMod val="50000"/>
                </a:schemeClr>
              </a:solidFill>
              <a:latin typeface="Times New Roman" panose="02020603050405020304" pitchFamily="18" charset="0"/>
            </a:endParaRPr>
          </a:p>
          <a:p>
            <a:pPr marL="342900" indent="-342900">
              <a:lnSpc>
                <a:spcPct val="200000"/>
              </a:lnSpc>
              <a:buAutoNum type="arabicPeriod"/>
            </a:pPr>
            <a:r>
              <a:rPr lang="en-US" dirty="0" smtClean="0">
                <a:solidFill>
                  <a:schemeClr val="tx2">
                    <a:lumMod val="50000"/>
                  </a:schemeClr>
                </a:solidFill>
                <a:latin typeface="Times New Roman" panose="02020603050405020304" pitchFamily="18" charset="0"/>
              </a:rPr>
              <a:t>Describe </a:t>
            </a:r>
            <a:r>
              <a:rPr lang="en-US" dirty="0">
                <a:solidFill>
                  <a:schemeClr val="tx2">
                    <a:lumMod val="50000"/>
                  </a:schemeClr>
                </a:solidFill>
                <a:latin typeface="Times New Roman" panose="02020603050405020304" pitchFamily="18" charset="0"/>
              </a:rPr>
              <a:t>ongoing or recently completed activities significant to the proposed project including the work of key project personnel</a:t>
            </a:r>
            <a:r>
              <a:rPr lang="en-US" dirty="0" smtClean="0">
                <a:solidFill>
                  <a:schemeClr val="tx2">
                    <a:lumMod val="50000"/>
                  </a:schemeClr>
                </a:solidFill>
                <a:latin typeface="Times New Roman" panose="02020603050405020304" pitchFamily="18" charset="0"/>
              </a:rPr>
              <a:t>.</a:t>
            </a:r>
          </a:p>
          <a:p>
            <a:pPr marL="342900" indent="-342900">
              <a:lnSpc>
                <a:spcPct val="200000"/>
              </a:lnSpc>
              <a:buAutoNum type="arabicPeriod"/>
            </a:pPr>
            <a:r>
              <a:rPr lang="en-US" dirty="0" smtClean="0">
                <a:solidFill>
                  <a:schemeClr val="tx2">
                    <a:lumMod val="50000"/>
                  </a:schemeClr>
                </a:solidFill>
                <a:latin typeface="Times New Roman" panose="02020603050405020304" pitchFamily="18" charset="0"/>
              </a:rPr>
              <a:t> </a:t>
            </a:r>
            <a:r>
              <a:rPr lang="en-US" dirty="0">
                <a:solidFill>
                  <a:schemeClr val="tx2">
                    <a:lumMod val="50000"/>
                  </a:schemeClr>
                </a:solidFill>
                <a:latin typeface="Times New Roman" panose="02020603050405020304" pitchFamily="18" charset="0"/>
              </a:rPr>
              <a:t>Include preliminary data/information pertinent to the proposed project. </a:t>
            </a:r>
            <a:endParaRPr lang="en-US" dirty="0" smtClean="0">
              <a:solidFill>
                <a:schemeClr val="tx2">
                  <a:lumMod val="50000"/>
                </a:schemeClr>
              </a:solidFill>
              <a:latin typeface="Times New Roman" panose="02020603050405020304" pitchFamily="18" charset="0"/>
            </a:endParaRPr>
          </a:p>
          <a:p>
            <a:pPr marL="342900" indent="-342900">
              <a:lnSpc>
                <a:spcPct val="200000"/>
              </a:lnSpc>
              <a:buAutoNum type="arabicPeriod"/>
            </a:pPr>
            <a:r>
              <a:rPr lang="en-US" dirty="0" smtClean="0">
                <a:solidFill>
                  <a:schemeClr val="tx2">
                    <a:lumMod val="50000"/>
                  </a:schemeClr>
                </a:solidFill>
                <a:latin typeface="Times New Roman" panose="02020603050405020304" pitchFamily="18" charset="0"/>
              </a:rPr>
              <a:t>All </a:t>
            </a:r>
            <a:r>
              <a:rPr lang="en-US" dirty="0">
                <a:solidFill>
                  <a:schemeClr val="tx2">
                    <a:lumMod val="50000"/>
                  </a:schemeClr>
                </a:solidFill>
                <a:latin typeface="Times New Roman" panose="02020603050405020304" pitchFamily="18" charset="0"/>
              </a:rPr>
              <a:t>works cited should be referenced (see Bibliography &amp; References Cited in section d. below). </a:t>
            </a:r>
            <a:endParaRPr lang="en-US" dirty="0">
              <a:solidFill>
                <a:schemeClr val="tx2">
                  <a:lumMod val="50000"/>
                </a:schemeClr>
              </a:solidFill>
            </a:endParaRPr>
          </a:p>
        </p:txBody>
      </p:sp>
      <p:sp>
        <p:nvSpPr>
          <p:cNvPr id="8" name="Content Placeholder 2"/>
          <p:cNvSpPr txBox="1">
            <a:spLocks/>
          </p:cNvSpPr>
          <p:nvPr/>
        </p:nvSpPr>
        <p:spPr>
          <a:xfrm>
            <a:off x="792957" y="706373"/>
            <a:ext cx="10515600" cy="10220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r>
              <a:rPr lang="en-US" sz="4400" dirty="0">
                <a:solidFill>
                  <a:schemeClr val="tx2">
                    <a:lumMod val="50000"/>
                  </a:schemeClr>
                </a:solidFill>
                <a:latin typeface="+mj-lt"/>
              </a:rPr>
              <a:t>Practical </a:t>
            </a:r>
            <a:r>
              <a:rPr lang="en-US" sz="4400" dirty="0" smtClean="0">
                <a:solidFill>
                  <a:schemeClr val="tx2">
                    <a:lumMod val="50000"/>
                  </a:schemeClr>
                </a:solidFill>
                <a:latin typeface="+mj-lt"/>
              </a:rPr>
              <a:t>Strategies </a:t>
            </a:r>
            <a:r>
              <a:rPr lang="en-US" sz="4400" dirty="0">
                <a:solidFill>
                  <a:schemeClr val="tx2">
                    <a:lumMod val="50000"/>
                  </a:schemeClr>
                </a:solidFill>
                <a:latin typeface="+mj-lt"/>
              </a:rPr>
              <a:t>for </a:t>
            </a:r>
            <a:r>
              <a:rPr lang="en-US" sz="4400" dirty="0" smtClean="0">
                <a:solidFill>
                  <a:schemeClr val="tx2">
                    <a:lumMod val="50000"/>
                  </a:schemeClr>
                </a:solidFill>
                <a:latin typeface="+mj-lt"/>
              </a:rPr>
              <a:t>Better </a:t>
            </a:r>
            <a:r>
              <a:rPr lang="en-US" sz="4400" dirty="0">
                <a:solidFill>
                  <a:schemeClr val="tx2">
                    <a:lumMod val="50000"/>
                  </a:schemeClr>
                </a:solidFill>
                <a:latin typeface="+mj-lt"/>
              </a:rPr>
              <a:t>W</a:t>
            </a:r>
            <a:r>
              <a:rPr lang="en-US" sz="4400" dirty="0" smtClean="0">
                <a:solidFill>
                  <a:schemeClr val="tx2">
                    <a:lumMod val="50000"/>
                  </a:schemeClr>
                </a:solidFill>
                <a:latin typeface="+mj-lt"/>
              </a:rPr>
              <a:t>riting</a:t>
            </a:r>
            <a:endParaRPr lang="en-US" sz="4400" dirty="0">
              <a:solidFill>
                <a:schemeClr val="tx2">
                  <a:lumMod val="50000"/>
                </a:schemeClr>
              </a:solidFill>
              <a:latin typeface="+mj-lt"/>
            </a:endParaRPr>
          </a:p>
        </p:txBody>
      </p:sp>
    </p:spTree>
    <p:extLst>
      <p:ext uri="{BB962C8B-B14F-4D97-AF65-F5344CB8AC3E}">
        <p14:creationId xmlns:p14="http://schemas.microsoft.com/office/powerpoint/2010/main" val="9981243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1114" y="365760"/>
            <a:ext cx="8183880" cy="1051560"/>
          </a:xfrm>
        </p:spPr>
        <p:txBody>
          <a:bodyPr/>
          <a:lstStyle/>
          <a:p>
            <a:r>
              <a:rPr lang="en-US" dirty="0" smtClean="0">
                <a:solidFill>
                  <a:srgbClr val="002060"/>
                </a:solidFill>
              </a:rPr>
              <a:t>Tips</a:t>
            </a:r>
            <a:endParaRPr lang="en-US" dirty="0">
              <a:solidFill>
                <a:srgbClr val="002060"/>
              </a:solidFill>
            </a:endParaRPr>
          </a:p>
        </p:txBody>
      </p:sp>
      <p:sp>
        <p:nvSpPr>
          <p:cNvPr id="3" name="Text Placeholder 2"/>
          <p:cNvSpPr>
            <a:spLocks noGrp="1"/>
          </p:cNvSpPr>
          <p:nvPr>
            <p:ph idx="1"/>
          </p:nvPr>
        </p:nvSpPr>
        <p:spPr>
          <a:xfrm>
            <a:off x="535578" y="1562317"/>
            <a:ext cx="11116491" cy="5184648"/>
          </a:xfrm>
        </p:spPr>
        <p:txBody>
          <a:bodyPr>
            <a:normAutofit fontScale="92500" lnSpcReduction="20000"/>
          </a:bodyPr>
          <a:lstStyle/>
          <a:p>
            <a:r>
              <a:rPr lang="en-US" dirty="0" smtClean="0">
                <a:solidFill>
                  <a:srgbClr val="002060"/>
                </a:solidFill>
              </a:rPr>
              <a:t>Avoid weak words</a:t>
            </a:r>
          </a:p>
          <a:p>
            <a:pPr lvl="1"/>
            <a:r>
              <a:rPr lang="en-US" dirty="0" smtClean="0">
                <a:solidFill>
                  <a:srgbClr val="002060"/>
                </a:solidFill>
              </a:rPr>
              <a:t>if, try, hope, believe, might, could, may</a:t>
            </a:r>
          </a:p>
          <a:p>
            <a:pPr marL="347472" lvl="1" indent="0">
              <a:buNone/>
            </a:pPr>
            <a:endParaRPr lang="en-US" dirty="0" smtClean="0">
              <a:solidFill>
                <a:srgbClr val="002060"/>
              </a:solidFill>
            </a:endParaRPr>
          </a:p>
          <a:p>
            <a:r>
              <a:rPr lang="en-US" dirty="0" err="1" smtClean="0">
                <a:solidFill>
                  <a:srgbClr val="002060"/>
                </a:solidFill>
              </a:rPr>
              <a:t>Dont</a:t>
            </a:r>
            <a:r>
              <a:rPr lang="en-US" dirty="0" smtClean="0">
                <a:solidFill>
                  <a:srgbClr val="002060"/>
                </a:solidFill>
              </a:rPr>
              <a:t> </a:t>
            </a:r>
            <a:r>
              <a:rPr lang="en-US" dirty="0">
                <a:solidFill>
                  <a:srgbClr val="002060"/>
                </a:solidFill>
              </a:rPr>
              <a:t>forget </a:t>
            </a:r>
            <a:r>
              <a:rPr lang="en-US" dirty="0" err="1">
                <a:solidFill>
                  <a:srgbClr val="002060"/>
                </a:solidFill>
              </a:rPr>
              <a:t>touse</a:t>
            </a:r>
            <a:r>
              <a:rPr lang="en-US" dirty="0">
                <a:solidFill>
                  <a:srgbClr val="002060"/>
                </a:solidFill>
              </a:rPr>
              <a:t> proper </a:t>
            </a:r>
            <a:r>
              <a:rPr lang="en-US" dirty="0" err="1">
                <a:solidFill>
                  <a:srgbClr val="002060"/>
                </a:solidFill>
              </a:rPr>
              <a:t>puncutationand</a:t>
            </a:r>
            <a:r>
              <a:rPr lang="en-US" dirty="0">
                <a:solidFill>
                  <a:srgbClr val="002060"/>
                </a:solidFill>
              </a:rPr>
              <a:t> that grammar stuff and Spell check well miss a </a:t>
            </a:r>
            <a:r>
              <a:rPr lang="en-US" dirty="0" err="1">
                <a:solidFill>
                  <a:srgbClr val="002060"/>
                </a:solidFill>
              </a:rPr>
              <a:t>tun</a:t>
            </a:r>
            <a:r>
              <a:rPr lang="en-US" dirty="0">
                <a:solidFill>
                  <a:srgbClr val="002060"/>
                </a:solidFill>
              </a:rPr>
              <a:t> of misspellings and </a:t>
            </a:r>
            <a:r>
              <a:rPr lang="en-US" dirty="0" err="1">
                <a:solidFill>
                  <a:srgbClr val="002060"/>
                </a:solidFill>
              </a:rPr>
              <a:t>runon</a:t>
            </a:r>
            <a:r>
              <a:rPr lang="en-US" dirty="0">
                <a:solidFill>
                  <a:srgbClr val="002060"/>
                </a:solidFill>
              </a:rPr>
              <a:t> sentences will drown the reader in proposal text </a:t>
            </a:r>
            <a:r>
              <a:rPr lang="en-US" dirty="0" err="1">
                <a:solidFill>
                  <a:srgbClr val="002060"/>
                </a:solidFill>
              </a:rPr>
              <a:t>sothey</a:t>
            </a:r>
            <a:r>
              <a:rPr lang="en-US" dirty="0">
                <a:solidFill>
                  <a:srgbClr val="002060"/>
                </a:solidFill>
              </a:rPr>
              <a:t> get board and move on to the next proposal in the stack.</a:t>
            </a:r>
          </a:p>
          <a:p>
            <a:endParaRPr lang="en-US" dirty="0">
              <a:solidFill>
                <a:srgbClr val="002060"/>
              </a:solidFill>
            </a:endParaRPr>
          </a:p>
          <a:p>
            <a:r>
              <a:rPr lang="en-US" dirty="0">
                <a:solidFill>
                  <a:srgbClr val="002060"/>
                </a:solidFill>
              </a:rPr>
              <a:t>Have a technical and non-technical proofreader</a:t>
            </a:r>
          </a:p>
          <a:p>
            <a:endParaRPr lang="en-US" dirty="0">
              <a:solidFill>
                <a:srgbClr val="002060"/>
              </a:solidFill>
            </a:endParaRPr>
          </a:p>
          <a:p>
            <a:r>
              <a:rPr lang="en-US" dirty="0">
                <a:solidFill>
                  <a:srgbClr val="002060"/>
                </a:solidFill>
              </a:rPr>
              <a:t>An “excellent”  proposal can get knocked down to a “very good” proposal if there are just a small number of easily avoided mistakes.  </a:t>
            </a:r>
          </a:p>
          <a:p>
            <a:endParaRPr lang="en-US" dirty="0">
              <a:solidFill>
                <a:srgbClr val="002060"/>
              </a:solidFill>
            </a:endParaRPr>
          </a:p>
          <a:p>
            <a:r>
              <a:rPr lang="en-US" dirty="0">
                <a:solidFill>
                  <a:srgbClr val="002060"/>
                </a:solidFill>
              </a:rPr>
              <a:t>Excellence depends on both the intrinsic scientific merit of the work being proposed and the clarity and power with which it is presented. </a:t>
            </a:r>
            <a:endParaRPr lang="en-US" dirty="0" smtClean="0">
              <a:solidFill>
                <a:srgbClr val="002060"/>
              </a:solidFill>
            </a:endParaRPr>
          </a:p>
        </p:txBody>
      </p:sp>
    </p:spTree>
    <p:extLst>
      <p:ext uri="{BB962C8B-B14F-4D97-AF65-F5344CB8AC3E}">
        <p14:creationId xmlns:p14="http://schemas.microsoft.com/office/powerpoint/2010/main" val="3594696401"/>
      </p:ext>
    </p:extLst>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537882" y="874984"/>
            <a:ext cx="11456895" cy="1022078"/>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r>
              <a:rPr lang="en-US" sz="5400" dirty="0" smtClean="0">
                <a:solidFill>
                  <a:schemeClr val="tx2">
                    <a:lumMod val="50000"/>
                  </a:schemeClr>
                </a:solidFill>
              </a:rPr>
              <a:t>What makes a Proposal stand out from the others?</a:t>
            </a:r>
            <a:endParaRPr lang="en-US" sz="5400" dirty="0">
              <a:solidFill>
                <a:schemeClr val="tx2">
                  <a:lumMod val="50000"/>
                </a:schemeClr>
              </a:solidFill>
            </a:endParaRPr>
          </a:p>
        </p:txBody>
      </p:sp>
      <p:sp>
        <p:nvSpPr>
          <p:cNvPr id="2" name="Rectangle 1"/>
          <p:cNvSpPr/>
          <p:nvPr/>
        </p:nvSpPr>
        <p:spPr>
          <a:xfrm>
            <a:off x="2179892" y="3288703"/>
            <a:ext cx="7619522" cy="523220"/>
          </a:xfrm>
          <a:prstGeom prst="rect">
            <a:avLst/>
          </a:prstGeom>
        </p:spPr>
        <p:txBody>
          <a:bodyPr wrap="none">
            <a:spAutoFit/>
          </a:bodyPr>
          <a:lstStyle/>
          <a:p>
            <a:r>
              <a:rPr lang="en-US" sz="2800" dirty="0">
                <a:hlinkClick r:id="rId2"/>
              </a:rPr>
              <a:t>https://www.youtube.com/watch?v=nBa5ZaeBBV4</a:t>
            </a:r>
            <a:endParaRPr lang="en-US" sz="2800" dirty="0"/>
          </a:p>
        </p:txBody>
      </p:sp>
    </p:spTree>
    <p:extLst>
      <p:ext uri="{BB962C8B-B14F-4D97-AF65-F5344CB8AC3E}">
        <p14:creationId xmlns:p14="http://schemas.microsoft.com/office/powerpoint/2010/main" val="15006309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613038" y="699620"/>
            <a:ext cx="11456895" cy="10220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r>
              <a:rPr lang="en-US" sz="4400" dirty="0" smtClean="0">
                <a:solidFill>
                  <a:schemeClr val="tx2">
                    <a:lumMod val="50000"/>
                  </a:schemeClr>
                </a:solidFill>
              </a:rPr>
              <a:t>Signs of Readiness</a:t>
            </a:r>
            <a:endParaRPr lang="en-US" sz="4400" dirty="0">
              <a:solidFill>
                <a:schemeClr val="tx2">
                  <a:lumMod val="50000"/>
                </a:schemeClr>
              </a:solidFill>
            </a:endParaRPr>
          </a:p>
        </p:txBody>
      </p:sp>
      <p:sp>
        <p:nvSpPr>
          <p:cNvPr id="4" name="Rectangle 3"/>
          <p:cNvSpPr txBox="1">
            <a:spLocks noChangeArrowheads="1"/>
          </p:cNvSpPr>
          <p:nvPr/>
        </p:nvSpPr>
        <p:spPr>
          <a:xfrm>
            <a:off x="613038" y="1370969"/>
            <a:ext cx="10697965" cy="5136302"/>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pPr>
            <a:r>
              <a:rPr lang="en-US" altLang="en-US" dirty="0" smtClean="0">
                <a:solidFill>
                  <a:schemeClr val="tx2">
                    <a:lumMod val="75000"/>
                  </a:schemeClr>
                </a:solidFill>
              </a:rPr>
              <a:t>A good idea</a:t>
            </a:r>
          </a:p>
          <a:p>
            <a:pPr>
              <a:lnSpc>
                <a:spcPct val="150000"/>
              </a:lnSpc>
            </a:pPr>
            <a:r>
              <a:rPr lang="en-US" altLang="en-US" dirty="0" smtClean="0">
                <a:solidFill>
                  <a:schemeClr val="tx2">
                    <a:lumMod val="75000"/>
                  </a:schemeClr>
                </a:solidFill>
              </a:rPr>
              <a:t>Demonstrated need for the project</a:t>
            </a:r>
          </a:p>
          <a:p>
            <a:pPr>
              <a:lnSpc>
                <a:spcPct val="150000"/>
              </a:lnSpc>
            </a:pPr>
            <a:r>
              <a:rPr lang="en-US" altLang="en-US" dirty="0" smtClean="0">
                <a:solidFill>
                  <a:schemeClr val="tx2">
                    <a:lumMod val="75000"/>
                  </a:schemeClr>
                </a:solidFill>
              </a:rPr>
              <a:t>Demonstrated value and impact of the project</a:t>
            </a:r>
          </a:p>
          <a:p>
            <a:pPr>
              <a:lnSpc>
                <a:spcPct val="150000"/>
              </a:lnSpc>
            </a:pPr>
            <a:r>
              <a:rPr lang="en-US" altLang="en-US" dirty="0">
                <a:solidFill>
                  <a:schemeClr val="tx2">
                    <a:lumMod val="75000"/>
                  </a:schemeClr>
                </a:solidFill>
              </a:rPr>
              <a:t> </a:t>
            </a:r>
            <a:r>
              <a:rPr lang="en-US" altLang="en-US" dirty="0" smtClean="0">
                <a:solidFill>
                  <a:schemeClr val="tx2">
                    <a:lumMod val="75000"/>
                  </a:schemeClr>
                </a:solidFill>
              </a:rPr>
              <a:t>Project matches the sponsor’s interests</a:t>
            </a:r>
          </a:p>
          <a:p>
            <a:pPr>
              <a:lnSpc>
                <a:spcPct val="150000"/>
              </a:lnSpc>
            </a:pPr>
            <a:r>
              <a:rPr lang="en-US" altLang="en-US" dirty="0" smtClean="0">
                <a:solidFill>
                  <a:schemeClr val="tx2">
                    <a:lumMod val="75000"/>
                  </a:schemeClr>
                </a:solidFill>
              </a:rPr>
              <a:t>Appropriate sponsor funding identified</a:t>
            </a:r>
          </a:p>
          <a:p>
            <a:pPr>
              <a:lnSpc>
                <a:spcPct val="150000"/>
              </a:lnSpc>
            </a:pPr>
            <a:r>
              <a:rPr lang="en-US" altLang="en-US" dirty="0" smtClean="0">
                <a:solidFill>
                  <a:schemeClr val="tx2">
                    <a:lumMod val="75000"/>
                  </a:schemeClr>
                </a:solidFill>
              </a:rPr>
              <a:t>Expertise available to conduct the project</a:t>
            </a:r>
          </a:p>
          <a:p>
            <a:pPr>
              <a:lnSpc>
                <a:spcPct val="150000"/>
              </a:lnSpc>
            </a:pPr>
            <a:r>
              <a:rPr lang="en-US" altLang="en-US" dirty="0" smtClean="0">
                <a:solidFill>
                  <a:schemeClr val="tx2">
                    <a:lumMod val="75000"/>
                  </a:schemeClr>
                </a:solidFill>
              </a:rPr>
              <a:t>Assembled appropriate team as required</a:t>
            </a:r>
          </a:p>
          <a:p>
            <a:pPr>
              <a:lnSpc>
                <a:spcPct val="150000"/>
              </a:lnSpc>
            </a:pPr>
            <a:r>
              <a:rPr lang="en-US" altLang="en-US" dirty="0" smtClean="0">
                <a:solidFill>
                  <a:schemeClr val="tx2">
                    <a:lumMod val="75000"/>
                  </a:schemeClr>
                </a:solidFill>
              </a:rPr>
              <a:t>Adequate time to plan and write</a:t>
            </a:r>
          </a:p>
          <a:p>
            <a:pPr>
              <a:lnSpc>
                <a:spcPct val="150000"/>
              </a:lnSpc>
            </a:pPr>
            <a:r>
              <a:rPr lang="en-US" altLang="en-US" dirty="0" smtClean="0">
                <a:solidFill>
                  <a:schemeClr val="tx2">
                    <a:lumMod val="75000"/>
                  </a:schemeClr>
                </a:solidFill>
              </a:rPr>
              <a:t>Institutional Commitments in place</a:t>
            </a:r>
            <a:endParaRPr lang="en-US" altLang="en-US" dirty="0">
              <a:solidFill>
                <a:schemeClr val="tx2">
                  <a:lumMod val="75000"/>
                </a:schemeClr>
              </a:solidFill>
            </a:endParaRPr>
          </a:p>
        </p:txBody>
      </p:sp>
    </p:spTree>
    <p:extLst>
      <p:ext uri="{BB962C8B-B14F-4D97-AF65-F5344CB8AC3E}">
        <p14:creationId xmlns:p14="http://schemas.microsoft.com/office/powerpoint/2010/main" val="16068532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613038" y="699620"/>
            <a:ext cx="11456895" cy="10220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r>
              <a:rPr lang="en-US" sz="4400" dirty="0" smtClean="0">
                <a:solidFill>
                  <a:schemeClr val="tx2">
                    <a:lumMod val="50000"/>
                  </a:schemeClr>
                </a:solidFill>
              </a:rPr>
              <a:t>Sponsors will see value if the work…</a:t>
            </a:r>
            <a:endParaRPr lang="en-US" sz="4400" dirty="0">
              <a:solidFill>
                <a:schemeClr val="tx2">
                  <a:lumMod val="50000"/>
                </a:schemeClr>
              </a:solidFill>
            </a:endParaRPr>
          </a:p>
        </p:txBody>
      </p:sp>
      <p:sp>
        <p:nvSpPr>
          <p:cNvPr id="4" name="Rectangle 3"/>
          <p:cNvSpPr txBox="1">
            <a:spLocks noChangeArrowheads="1"/>
          </p:cNvSpPr>
          <p:nvPr/>
        </p:nvSpPr>
        <p:spPr>
          <a:xfrm>
            <a:off x="838200" y="1825625"/>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pPr>
            <a:r>
              <a:rPr lang="en-US" altLang="en-US" dirty="0" smtClean="0">
                <a:solidFill>
                  <a:schemeClr val="tx2">
                    <a:lumMod val="75000"/>
                  </a:schemeClr>
                </a:solidFill>
              </a:rPr>
              <a:t>Advances and aligns with the funder’s primary mission</a:t>
            </a:r>
          </a:p>
          <a:p>
            <a:pPr>
              <a:lnSpc>
                <a:spcPct val="150000"/>
              </a:lnSpc>
            </a:pPr>
            <a:r>
              <a:rPr lang="en-US" altLang="en-US" dirty="0" smtClean="0">
                <a:solidFill>
                  <a:schemeClr val="tx2">
                    <a:lumMod val="75000"/>
                  </a:schemeClr>
                </a:solidFill>
              </a:rPr>
              <a:t>Creates new knowledge</a:t>
            </a:r>
          </a:p>
          <a:p>
            <a:pPr>
              <a:lnSpc>
                <a:spcPct val="150000"/>
              </a:lnSpc>
            </a:pPr>
            <a:r>
              <a:rPr lang="en-US" altLang="en-US" dirty="0" smtClean="0">
                <a:solidFill>
                  <a:schemeClr val="tx2">
                    <a:lumMod val="75000"/>
                  </a:schemeClr>
                </a:solidFill>
              </a:rPr>
              <a:t>Improves existing processes or methods</a:t>
            </a:r>
          </a:p>
          <a:p>
            <a:pPr>
              <a:lnSpc>
                <a:spcPct val="150000"/>
              </a:lnSpc>
            </a:pPr>
            <a:r>
              <a:rPr lang="en-US" altLang="en-US" dirty="0" smtClean="0">
                <a:solidFill>
                  <a:schemeClr val="tx2">
                    <a:lumMod val="75000"/>
                  </a:schemeClr>
                </a:solidFill>
              </a:rPr>
              <a:t>Inspires or assists others</a:t>
            </a:r>
            <a:endParaRPr lang="en-US" altLang="en-US" dirty="0">
              <a:solidFill>
                <a:schemeClr val="tx2">
                  <a:lumMod val="75000"/>
                </a:schemeClr>
              </a:solidFill>
            </a:endParaRPr>
          </a:p>
        </p:txBody>
      </p:sp>
    </p:spTree>
    <p:extLst>
      <p:ext uri="{BB962C8B-B14F-4D97-AF65-F5344CB8AC3E}">
        <p14:creationId xmlns:p14="http://schemas.microsoft.com/office/powerpoint/2010/main" val="4512061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28703" y="370431"/>
            <a:ext cx="10515600" cy="1325563"/>
          </a:xfrm>
        </p:spPr>
        <p:txBody>
          <a:bodyPr/>
          <a:lstStyle/>
          <a:p>
            <a:pPr>
              <a:defRPr/>
            </a:pPr>
            <a:r>
              <a:rPr lang="en-US" dirty="0" smtClean="0">
                <a:solidFill>
                  <a:schemeClr val="tx2">
                    <a:lumMod val="50000"/>
                  </a:schemeClr>
                </a:solidFill>
              </a:rPr>
              <a:t>Studying the RFP</a:t>
            </a:r>
            <a:endParaRPr lang="en-US" dirty="0">
              <a:solidFill>
                <a:schemeClr val="tx2">
                  <a:lumMod val="50000"/>
                </a:schemeClr>
              </a:solidFill>
            </a:endParaRPr>
          </a:p>
        </p:txBody>
      </p:sp>
      <p:graphicFrame>
        <p:nvGraphicFramePr>
          <p:cNvPr id="4" name="Content Placeholder 3"/>
          <p:cNvGraphicFramePr>
            <a:graphicFrameLocks/>
          </p:cNvGraphicFramePr>
          <p:nvPr>
            <p:extLst>
              <p:ext uri="{D42A27DB-BD31-4B8C-83A1-F6EECF244321}">
                <p14:modId xmlns:p14="http://schemas.microsoft.com/office/powerpoint/2010/main" val="981539714"/>
              </p:ext>
            </p:extLst>
          </p:nvPr>
        </p:nvGraphicFramePr>
        <p:xfrm>
          <a:off x="755468" y="1695994"/>
          <a:ext cx="85344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23382880"/>
      </p:ext>
    </p:extLst>
  </p:cSld>
  <p:clrMapOvr>
    <a:masterClrMapping/>
  </p:clrMapOvr>
  <p:transition advClick="0">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stretch>
            <a:fillRect/>
          </a:stretch>
        </p:blipFill>
        <p:spPr>
          <a:xfrm>
            <a:off x="1678488" y="100208"/>
            <a:ext cx="8650754" cy="6560761"/>
          </a:xfrm>
          <a:prstGeom prst="rect">
            <a:avLst/>
          </a:prstGeom>
          <a:ln>
            <a:solidFill>
              <a:schemeClr val="tx1"/>
            </a:solidFill>
          </a:ln>
        </p:spPr>
      </p:pic>
    </p:spTree>
    <p:extLst>
      <p:ext uri="{BB962C8B-B14F-4D97-AF65-F5344CB8AC3E}">
        <p14:creationId xmlns:p14="http://schemas.microsoft.com/office/powerpoint/2010/main" val="8540979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576387" y="9525"/>
            <a:ext cx="9039225" cy="6838950"/>
          </a:xfrm>
          <a:prstGeom prst="rect">
            <a:avLst/>
          </a:prstGeom>
          <a:ln>
            <a:solidFill>
              <a:schemeClr val="tx1"/>
            </a:solidFill>
          </a:ln>
        </p:spPr>
      </p:pic>
    </p:spTree>
    <p:extLst>
      <p:ext uri="{BB962C8B-B14F-4D97-AF65-F5344CB8AC3E}">
        <p14:creationId xmlns:p14="http://schemas.microsoft.com/office/powerpoint/2010/main" val="39283004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3036416" y="0"/>
            <a:ext cx="5317502" cy="6858000"/>
          </a:xfrm>
          <a:prstGeom prst="rect">
            <a:avLst/>
          </a:prstGeom>
          <a:ln>
            <a:solidFill>
              <a:schemeClr val="tx1"/>
            </a:solidFill>
          </a:ln>
        </p:spPr>
      </p:pic>
    </p:spTree>
    <p:extLst>
      <p:ext uri="{BB962C8B-B14F-4D97-AF65-F5344CB8AC3E}">
        <p14:creationId xmlns:p14="http://schemas.microsoft.com/office/powerpoint/2010/main" val="41763629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563534" y="2993813"/>
            <a:ext cx="8744702" cy="584775"/>
          </a:xfrm>
          <a:prstGeom prst="rect">
            <a:avLst/>
          </a:prstGeom>
        </p:spPr>
        <p:txBody>
          <a:bodyPr wrap="none">
            <a:spAutoFit/>
          </a:bodyPr>
          <a:lstStyle/>
          <a:p>
            <a:r>
              <a:rPr lang="en-US" sz="3200" dirty="0">
                <a:solidFill>
                  <a:srgbClr val="222222"/>
                </a:solidFill>
                <a:latin typeface="Roboto"/>
              </a:rPr>
              <a:t>“By failing to prepare, you are preparing to fail.”</a:t>
            </a:r>
            <a:endParaRPr lang="en-US" sz="3200" dirty="0"/>
          </a:p>
        </p:txBody>
      </p:sp>
    </p:spTree>
    <p:extLst>
      <p:ext uri="{BB962C8B-B14F-4D97-AF65-F5344CB8AC3E}">
        <p14:creationId xmlns:p14="http://schemas.microsoft.com/office/powerpoint/2010/main" val="41151631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97508" y="3244334"/>
            <a:ext cx="4196983" cy="369332"/>
          </a:xfrm>
          <a:prstGeom prst="rect">
            <a:avLst/>
          </a:prstGeom>
        </p:spPr>
        <p:txBody>
          <a:bodyPr wrap="none">
            <a:spAutoFit/>
          </a:bodyPr>
          <a:lstStyle/>
          <a:p>
            <a:r>
              <a:rPr lang="en-US" dirty="0">
                <a:solidFill>
                  <a:srgbClr val="0563C1"/>
                </a:solidFill>
                <a:latin typeface="Century Gothic" panose="020B0502020202020204" pitchFamily="34" charset="0"/>
                <a:ea typeface="Calibri" panose="020F0502020204030204" pitchFamily="34" charset="0"/>
                <a:cs typeface="Times New Roman" panose="02020603050405020304" pitchFamily="18" charset="0"/>
                <a:hlinkClick r:id="rId3"/>
              </a:rPr>
              <a:t>http://www.sfu.ca/~whitmore/style/</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488950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387922" y="1474451"/>
            <a:ext cx="7544625" cy="4218057"/>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defRPr/>
            </a:pPr>
            <a:endParaRPr lang="en-US" altLang="en-US" dirty="0" smtClean="0">
              <a:solidFill>
                <a:srgbClr val="FF9900"/>
              </a:solidFill>
            </a:endParaRPr>
          </a:p>
          <a:p>
            <a:pPr lvl="1">
              <a:defRPr/>
            </a:pPr>
            <a:r>
              <a:rPr lang="en-US" altLang="en-US" sz="2400" dirty="0" smtClean="0">
                <a:solidFill>
                  <a:srgbClr val="CC6600"/>
                </a:solidFill>
              </a:rPr>
              <a:t>Rachel Simpson</a:t>
            </a:r>
            <a:endParaRPr lang="en-US" altLang="en-US" dirty="0" smtClean="0"/>
          </a:p>
          <a:p>
            <a:pPr lvl="2">
              <a:defRPr/>
            </a:pPr>
            <a:r>
              <a:rPr lang="en-US" altLang="en-US" dirty="0" smtClean="0"/>
              <a:t>Proposal Services and Faculty Support</a:t>
            </a:r>
          </a:p>
          <a:p>
            <a:pPr lvl="2">
              <a:defRPr/>
            </a:pPr>
            <a:r>
              <a:rPr lang="en-US" altLang="en-US" dirty="0" smtClean="0"/>
              <a:t>Proposal Services Administrator III</a:t>
            </a:r>
          </a:p>
          <a:p>
            <a:pPr lvl="2">
              <a:defRPr/>
            </a:pPr>
            <a:r>
              <a:rPr lang="en-US" altLang="en-US" dirty="0" smtClean="0"/>
              <a:t>R.Simpson@auburn.edu</a:t>
            </a:r>
          </a:p>
          <a:p>
            <a:pPr lvl="2">
              <a:defRPr/>
            </a:pPr>
            <a:r>
              <a:rPr lang="en-US" altLang="en-US" dirty="0" smtClean="0"/>
              <a:t>(334) 844-7910</a:t>
            </a:r>
          </a:p>
          <a:p>
            <a:pPr>
              <a:defRPr/>
            </a:pPr>
            <a:endParaRPr lang="en-US" altLang="en-US" dirty="0" smtClean="0">
              <a:solidFill>
                <a:srgbClr val="FF9900"/>
              </a:solidFill>
            </a:endParaRPr>
          </a:p>
          <a:p>
            <a:pPr>
              <a:defRPr/>
            </a:pPr>
            <a:endParaRPr lang="en-US" altLang="en-US" dirty="0" smtClean="0">
              <a:solidFill>
                <a:srgbClr val="FF9900"/>
              </a:solidFill>
            </a:endParaRPr>
          </a:p>
          <a:p>
            <a:pPr lvl="1">
              <a:defRPr/>
            </a:pPr>
            <a:r>
              <a:rPr lang="en-US" altLang="en-US" sz="2400" dirty="0" smtClean="0">
                <a:solidFill>
                  <a:srgbClr val="CC6600"/>
                </a:solidFill>
              </a:rPr>
              <a:t>Marc Haon </a:t>
            </a:r>
            <a:endParaRPr lang="en-US" altLang="en-US" dirty="0" smtClean="0"/>
          </a:p>
          <a:p>
            <a:pPr lvl="2">
              <a:defRPr/>
            </a:pPr>
            <a:r>
              <a:rPr lang="en-US" altLang="en-US" dirty="0" smtClean="0"/>
              <a:t>Proposal Services and Faculty Support</a:t>
            </a:r>
          </a:p>
          <a:p>
            <a:pPr lvl="2">
              <a:defRPr/>
            </a:pPr>
            <a:r>
              <a:rPr lang="en-US" altLang="en-US" dirty="0"/>
              <a:t>Proposal Services Administrator </a:t>
            </a:r>
            <a:r>
              <a:rPr lang="en-US" altLang="en-US" dirty="0" smtClean="0"/>
              <a:t>III</a:t>
            </a:r>
            <a:endParaRPr lang="en-US" altLang="en-US" dirty="0"/>
          </a:p>
          <a:p>
            <a:pPr lvl="2">
              <a:defRPr/>
            </a:pPr>
            <a:r>
              <a:rPr lang="en-US" altLang="en-US" dirty="0" smtClean="0"/>
              <a:t>marhaaon@auburn.edu</a:t>
            </a:r>
          </a:p>
          <a:p>
            <a:pPr lvl="2">
              <a:defRPr/>
            </a:pPr>
            <a:r>
              <a:rPr lang="en-US" altLang="en-US" dirty="0" smtClean="0"/>
              <a:t>(334) 844-7910</a:t>
            </a:r>
          </a:p>
          <a:p>
            <a:pPr>
              <a:defRPr/>
            </a:pPr>
            <a:endParaRPr lang="en-US" altLang="en-US" dirty="0">
              <a:solidFill>
                <a:srgbClr val="FF9900"/>
              </a:solidFill>
            </a:endParaRPr>
          </a:p>
        </p:txBody>
      </p:sp>
      <p:sp>
        <p:nvSpPr>
          <p:cNvPr id="5" name="Rectangle 3"/>
          <p:cNvSpPr txBox="1">
            <a:spLocks noChangeArrowheads="1"/>
          </p:cNvSpPr>
          <p:nvPr/>
        </p:nvSpPr>
        <p:spPr>
          <a:xfrm>
            <a:off x="4232847" y="1443971"/>
            <a:ext cx="7959153" cy="451523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altLang="en-US" dirty="0" smtClean="0"/>
          </a:p>
          <a:p>
            <a:pPr lvl="1"/>
            <a:r>
              <a:rPr lang="en-US" altLang="en-US" sz="2400" dirty="0" smtClean="0">
                <a:solidFill>
                  <a:srgbClr val="CC6600"/>
                </a:solidFill>
              </a:rPr>
              <a:t>Bob Holm</a:t>
            </a:r>
            <a:endParaRPr lang="en-US" altLang="en-US" dirty="0" smtClean="0"/>
          </a:p>
          <a:p>
            <a:pPr lvl="2"/>
            <a:r>
              <a:rPr lang="en-US" altLang="en-US" dirty="0" smtClean="0"/>
              <a:t>Proposal Services and Faculty Support</a:t>
            </a:r>
          </a:p>
          <a:p>
            <a:pPr lvl="2"/>
            <a:r>
              <a:rPr lang="en-US" altLang="en-US" dirty="0" smtClean="0"/>
              <a:t>Associate Director</a:t>
            </a:r>
          </a:p>
          <a:p>
            <a:pPr lvl="2"/>
            <a:r>
              <a:rPr lang="en-US" altLang="en-US" dirty="0" smtClean="0"/>
              <a:t>RZH0021@auburn.edu</a:t>
            </a:r>
          </a:p>
          <a:p>
            <a:pPr lvl="2"/>
            <a:r>
              <a:rPr lang="en-US" altLang="en-US" dirty="0" smtClean="0"/>
              <a:t>(334) 844-5877</a:t>
            </a:r>
          </a:p>
          <a:p>
            <a:pPr lvl="2"/>
            <a:endParaRPr lang="en-US" altLang="en-US" dirty="0" smtClean="0"/>
          </a:p>
          <a:p>
            <a:pPr lvl="2"/>
            <a:endParaRPr lang="en-US" altLang="en-US" dirty="0" smtClean="0"/>
          </a:p>
          <a:p>
            <a:pPr lvl="1"/>
            <a:r>
              <a:rPr lang="en-US" altLang="en-US" sz="2400" dirty="0" smtClean="0">
                <a:solidFill>
                  <a:srgbClr val="CC6600"/>
                </a:solidFill>
              </a:rPr>
              <a:t>Tony Ventimiglia</a:t>
            </a:r>
            <a:endParaRPr lang="en-US" altLang="en-US" dirty="0"/>
          </a:p>
          <a:p>
            <a:pPr lvl="2"/>
            <a:r>
              <a:rPr lang="en-US" altLang="en-US" dirty="0"/>
              <a:t>Proposal Services and Faculty </a:t>
            </a:r>
            <a:r>
              <a:rPr lang="en-US" altLang="en-US" dirty="0" smtClean="0"/>
              <a:t>Support</a:t>
            </a:r>
          </a:p>
          <a:p>
            <a:pPr lvl="2"/>
            <a:r>
              <a:rPr lang="en-US" altLang="en-US" dirty="0" smtClean="0"/>
              <a:t>Director</a:t>
            </a:r>
            <a:endParaRPr lang="en-US" altLang="en-US" dirty="0"/>
          </a:p>
          <a:p>
            <a:pPr lvl="2"/>
            <a:r>
              <a:rPr lang="en-US" altLang="en-US" dirty="0" smtClean="0"/>
              <a:t>ventiaf@auburn.edu</a:t>
            </a:r>
            <a:endParaRPr lang="en-US" altLang="en-US" dirty="0"/>
          </a:p>
          <a:p>
            <a:pPr lvl="2"/>
            <a:r>
              <a:rPr lang="en-US" altLang="en-US" dirty="0"/>
              <a:t>(334) </a:t>
            </a:r>
            <a:r>
              <a:rPr lang="en-US" altLang="en-US" dirty="0" smtClean="0"/>
              <a:t>844-5954</a:t>
            </a:r>
          </a:p>
          <a:p>
            <a:pPr lvl="1"/>
            <a:endParaRPr lang="en-US" altLang="en-US" dirty="0" smtClean="0"/>
          </a:p>
          <a:p>
            <a:pPr lvl="1"/>
            <a:endParaRPr lang="en-US" altLang="en-US" dirty="0" smtClean="0"/>
          </a:p>
        </p:txBody>
      </p:sp>
      <p:sp>
        <p:nvSpPr>
          <p:cNvPr id="7" name="Title 1"/>
          <p:cNvSpPr>
            <a:spLocks noGrp="1"/>
          </p:cNvSpPr>
          <p:nvPr>
            <p:ph type="title"/>
          </p:nvPr>
        </p:nvSpPr>
        <p:spPr>
          <a:xfrm>
            <a:off x="1133855" y="164683"/>
            <a:ext cx="10058400" cy="1450757"/>
          </a:xfrm>
        </p:spPr>
        <p:txBody>
          <a:bodyPr/>
          <a:lstStyle/>
          <a:p>
            <a:pPr algn="ctr"/>
            <a:r>
              <a:rPr lang="en-US" dirty="0" smtClean="0"/>
              <a:t>Contact Information</a:t>
            </a:r>
            <a:endParaRPr lang="en-US" dirty="0"/>
          </a:p>
        </p:txBody>
      </p:sp>
      <p:sp>
        <p:nvSpPr>
          <p:cNvPr id="8" name="Rectangle 7"/>
          <p:cNvSpPr/>
          <p:nvPr/>
        </p:nvSpPr>
        <p:spPr>
          <a:xfrm>
            <a:off x="5445231" y="5959201"/>
            <a:ext cx="1435649" cy="369332"/>
          </a:xfrm>
          <a:prstGeom prst="rect">
            <a:avLst/>
          </a:prstGeom>
        </p:spPr>
        <p:txBody>
          <a:bodyPr wrap="none">
            <a:spAutoFit/>
          </a:bodyPr>
          <a:lstStyle/>
          <a:p>
            <a:r>
              <a:rPr lang="en-US" dirty="0" smtClean="0">
                <a:hlinkClick r:id="rId2"/>
              </a:rPr>
              <a:t>PSFS Website</a:t>
            </a:r>
            <a:endParaRPr lang="en-US" dirty="0"/>
          </a:p>
        </p:txBody>
      </p:sp>
    </p:spTree>
    <p:extLst>
      <p:ext uri="{BB962C8B-B14F-4D97-AF65-F5344CB8AC3E}">
        <p14:creationId xmlns:p14="http://schemas.microsoft.com/office/powerpoint/2010/main" val="26445519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9090" name="Picture 3"/>
          <p:cNvPicPr>
            <a:picLocks noChangeAspect="1" noChangeArrowheads="1"/>
          </p:cNvPicPr>
          <p:nvPr/>
        </p:nvPicPr>
        <p:blipFill>
          <a:blip r:embed="rId3">
            <a:extLst>
              <a:ext uri="{28A0092B-C50C-407E-A947-70E740481C1C}">
                <a14:useLocalDpi xmlns:a14="http://schemas.microsoft.com/office/drawing/2010/main" val="0"/>
              </a:ext>
            </a:extLst>
          </a:blip>
          <a:srcRect l="16875" t="25781" r="20625" b="42969"/>
          <a:stretch>
            <a:fillRect/>
          </a:stretch>
        </p:blipFill>
        <p:spPr bwMode="auto">
          <a:xfrm>
            <a:off x="425298" y="810807"/>
            <a:ext cx="10731803" cy="4292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Up Arrow 6"/>
          <p:cNvSpPr/>
          <p:nvPr/>
        </p:nvSpPr>
        <p:spPr bwMode="auto">
          <a:xfrm rot="8328767">
            <a:off x="5600699" y="1766128"/>
            <a:ext cx="381000" cy="457200"/>
          </a:xfrm>
          <a:prstGeom prst="upArrow">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lIns="91436" tIns="45718" rIns="91436" bIns="45718" anchor="ctr"/>
          <a:lstStyle/>
          <a:p>
            <a:pPr algn="ctr" defTabSz="914099" fontAlgn="base">
              <a:spcBef>
                <a:spcPct val="0"/>
              </a:spcBef>
              <a:spcAft>
                <a:spcPct val="0"/>
              </a:spcAft>
              <a:defRPr/>
            </a:pPr>
            <a:endParaRPr lang="en-US" sz="2300" dirty="0">
              <a:solidFill>
                <a:srgbClr val="FFFFFF"/>
              </a:solidFill>
              <a:effectLst>
                <a:outerShdw blurRad="38100" dist="38100" dir="2700000" algn="tl">
                  <a:srgbClr val="000000">
                    <a:alpha val="43137"/>
                  </a:srgbClr>
                </a:outerShdw>
              </a:effectLst>
              <a:latin typeface="Segoe" pitchFamily="34" charset="0"/>
            </a:endParaRPr>
          </a:p>
        </p:txBody>
      </p:sp>
      <p:sp>
        <p:nvSpPr>
          <p:cNvPr id="89094" name="TextBox 7"/>
          <p:cNvSpPr txBox="1">
            <a:spLocks noChangeArrowheads="1"/>
          </p:cNvSpPr>
          <p:nvPr/>
        </p:nvSpPr>
        <p:spPr bwMode="auto">
          <a:xfrm>
            <a:off x="5791200" y="1152689"/>
            <a:ext cx="428254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fontAlgn="base" hangingPunct="1">
              <a:spcBef>
                <a:spcPct val="0"/>
              </a:spcBef>
              <a:spcAft>
                <a:spcPct val="0"/>
              </a:spcAft>
            </a:pPr>
            <a:r>
              <a:rPr lang="en-US" b="1" dirty="0">
                <a:solidFill>
                  <a:prstClr val="white"/>
                </a:solidFill>
                <a:latin typeface="Times New Roman" pitchFamily="18" charset="0"/>
                <a:cs typeface="Times New Roman" pitchFamily="18" charset="0"/>
              </a:rPr>
              <a:t>National Endowment for the Humanities</a:t>
            </a:r>
          </a:p>
        </p:txBody>
      </p:sp>
      <p:cxnSp>
        <p:nvCxnSpPr>
          <p:cNvPr id="10" name="Straight Connector 9"/>
          <p:cNvCxnSpPr/>
          <p:nvPr/>
        </p:nvCxnSpPr>
        <p:spPr>
          <a:xfrm>
            <a:off x="3875301" y="2493561"/>
            <a:ext cx="44196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10404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dirty="0" smtClean="0">
                <a:solidFill>
                  <a:srgbClr val="002060"/>
                </a:solidFill>
              </a:rPr>
              <a:t>Ask about… (not by email)	</a:t>
            </a:r>
          </a:p>
        </p:txBody>
      </p:sp>
      <p:sp>
        <p:nvSpPr>
          <p:cNvPr id="90115" name="Rectangle 3"/>
          <p:cNvSpPr>
            <a:spLocks noGrp="1" noChangeArrowheads="1"/>
          </p:cNvSpPr>
          <p:nvPr>
            <p:ph idx="1"/>
          </p:nvPr>
        </p:nvSpPr>
        <p:spPr/>
        <p:txBody>
          <a:bodyPr>
            <a:normAutofit fontScale="92500" lnSpcReduction="10000"/>
          </a:bodyPr>
          <a:lstStyle/>
          <a:p>
            <a:r>
              <a:rPr lang="en-US" dirty="0" smtClean="0">
                <a:solidFill>
                  <a:srgbClr val="002060"/>
                </a:solidFill>
              </a:rPr>
              <a:t>Program’s areas of interest &amp; current priorities</a:t>
            </a:r>
            <a:br>
              <a:rPr lang="en-US" dirty="0" smtClean="0">
                <a:solidFill>
                  <a:srgbClr val="002060"/>
                </a:solidFill>
              </a:rPr>
            </a:br>
            <a:endParaRPr lang="en-US" dirty="0" smtClean="0">
              <a:solidFill>
                <a:srgbClr val="002060"/>
              </a:solidFill>
            </a:endParaRPr>
          </a:p>
          <a:p>
            <a:r>
              <a:rPr lang="en-US" dirty="0" smtClean="0">
                <a:solidFill>
                  <a:srgbClr val="002060"/>
                </a:solidFill>
              </a:rPr>
              <a:t>Does your idea appear to fit?</a:t>
            </a:r>
            <a:br>
              <a:rPr lang="en-US" dirty="0" smtClean="0">
                <a:solidFill>
                  <a:srgbClr val="002060"/>
                </a:solidFill>
              </a:rPr>
            </a:br>
            <a:endParaRPr lang="en-US" dirty="0" smtClean="0">
              <a:solidFill>
                <a:srgbClr val="002060"/>
              </a:solidFill>
            </a:endParaRPr>
          </a:p>
          <a:p>
            <a:r>
              <a:rPr lang="en-US" dirty="0" smtClean="0">
                <a:solidFill>
                  <a:srgbClr val="002060"/>
                </a:solidFill>
              </a:rPr>
              <a:t>Number of proposals expected</a:t>
            </a:r>
            <a:br>
              <a:rPr lang="en-US" dirty="0" smtClean="0">
                <a:solidFill>
                  <a:srgbClr val="002060"/>
                </a:solidFill>
              </a:rPr>
            </a:br>
            <a:endParaRPr lang="en-US" dirty="0" smtClean="0">
              <a:solidFill>
                <a:srgbClr val="002060"/>
              </a:solidFill>
            </a:endParaRPr>
          </a:p>
          <a:p>
            <a:r>
              <a:rPr lang="en-US" dirty="0" smtClean="0">
                <a:solidFill>
                  <a:srgbClr val="002060"/>
                </a:solidFill>
              </a:rPr>
              <a:t>Percentage of grants funded</a:t>
            </a:r>
            <a:br>
              <a:rPr lang="en-US" dirty="0" smtClean="0">
                <a:solidFill>
                  <a:srgbClr val="002060"/>
                </a:solidFill>
              </a:rPr>
            </a:br>
            <a:endParaRPr lang="en-US" dirty="0" smtClean="0">
              <a:solidFill>
                <a:srgbClr val="002060"/>
              </a:solidFill>
            </a:endParaRPr>
          </a:p>
          <a:p>
            <a:r>
              <a:rPr lang="en-US" dirty="0" smtClean="0">
                <a:solidFill>
                  <a:srgbClr val="002060"/>
                </a:solidFill>
              </a:rPr>
              <a:t>Average size &amp; award duration</a:t>
            </a:r>
            <a:br>
              <a:rPr lang="en-US" dirty="0" smtClean="0">
                <a:solidFill>
                  <a:srgbClr val="002060"/>
                </a:solidFill>
              </a:rPr>
            </a:br>
            <a:endParaRPr lang="en-US" dirty="0" smtClean="0">
              <a:solidFill>
                <a:srgbClr val="002060"/>
              </a:solidFill>
            </a:endParaRPr>
          </a:p>
          <a:p>
            <a:r>
              <a:rPr lang="en-US" dirty="0" smtClean="0">
                <a:solidFill>
                  <a:srgbClr val="002060"/>
                </a:solidFill>
              </a:rPr>
              <a:t>“Start up” funding for new faculty or new areas of research?</a:t>
            </a:r>
          </a:p>
        </p:txBody>
      </p:sp>
    </p:spTree>
    <p:extLst>
      <p:ext uri="{BB962C8B-B14F-4D97-AF65-F5344CB8AC3E}">
        <p14:creationId xmlns:p14="http://schemas.microsoft.com/office/powerpoint/2010/main" val="25665412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a:xfrm>
            <a:off x="992777" y="925286"/>
            <a:ext cx="10659292" cy="5410200"/>
          </a:xfrm>
        </p:spPr>
        <p:txBody>
          <a:bodyPr>
            <a:normAutofit fontScale="92500" lnSpcReduction="10000"/>
          </a:bodyPr>
          <a:lstStyle/>
          <a:p>
            <a:r>
              <a:rPr lang="en-US" dirty="0" smtClean="0">
                <a:solidFill>
                  <a:srgbClr val="002060"/>
                </a:solidFill>
              </a:rPr>
              <a:t>Review process &amp; panel guidelines</a:t>
            </a:r>
            <a:br>
              <a:rPr lang="en-US" dirty="0" smtClean="0">
                <a:solidFill>
                  <a:srgbClr val="002060"/>
                </a:solidFill>
              </a:rPr>
            </a:br>
            <a:endParaRPr lang="en-US" dirty="0" smtClean="0">
              <a:solidFill>
                <a:srgbClr val="002060"/>
              </a:solidFill>
            </a:endParaRPr>
          </a:p>
          <a:p>
            <a:r>
              <a:rPr lang="en-US" dirty="0" smtClean="0">
                <a:solidFill>
                  <a:srgbClr val="002060"/>
                </a:solidFill>
              </a:rPr>
              <a:t>Multiple grants submission allowed?</a:t>
            </a:r>
            <a:br>
              <a:rPr lang="en-US" dirty="0" smtClean="0">
                <a:solidFill>
                  <a:srgbClr val="002060"/>
                </a:solidFill>
              </a:rPr>
            </a:br>
            <a:endParaRPr lang="en-US" dirty="0" smtClean="0">
              <a:solidFill>
                <a:srgbClr val="002060"/>
              </a:solidFill>
            </a:endParaRPr>
          </a:p>
          <a:p>
            <a:r>
              <a:rPr lang="en-US" dirty="0" smtClean="0">
                <a:solidFill>
                  <a:srgbClr val="002060"/>
                </a:solidFill>
              </a:rPr>
              <a:t>Expected date of award announcements</a:t>
            </a:r>
            <a:br>
              <a:rPr lang="en-US" dirty="0" smtClean="0">
                <a:solidFill>
                  <a:srgbClr val="002060"/>
                </a:solidFill>
              </a:rPr>
            </a:br>
            <a:endParaRPr lang="en-US" dirty="0" smtClean="0">
              <a:solidFill>
                <a:srgbClr val="002060"/>
              </a:solidFill>
            </a:endParaRPr>
          </a:p>
          <a:p>
            <a:r>
              <a:rPr lang="en-US" dirty="0" smtClean="0">
                <a:solidFill>
                  <a:srgbClr val="002060"/>
                </a:solidFill>
              </a:rPr>
              <a:t>Opportunities to gain experience as a reviewer</a:t>
            </a:r>
            <a:br>
              <a:rPr lang="en-US" dirty="0" smtClean="0">
                <a:solidFill>
                  <a:srgbClr val="002060"/>
                </a:solidFill>
              </a:rPr>
            </a:br>
            <a:endParaRPr lang="en-US" dirty="0" smtClean="0">
              <a:solidFill>
                <a:srgbClr val="002060"/>
              </a:solidFill>
            </a:endParaRPr>
          </a:p>
          <a:p>
            <a:r>
              <a:rPr lang="en-US" dirty="0" smtClean="0">
                <a:solidFill>
                  <a:srgbClr val="002060"/>
                </a:solidFill>
              </a:rPr>
              <a:t>Unstated limits or historical precedents for equipment, travel etc.</a:t>
            </a:r>
            <a:br>
              <a:rPr lang="en-US" dirty="0" smtClean="0">
                <a:solidFill>
                  <a:srgbClr val="002060"/>
                </a:solidFill>
              </a:rPr>
            </a:br>
            <a:endParaRPr lang="en-US" dirty="0" smtClean="0">
              <a:solidFill>
                <a:srgbClr val="002060"/>
              </a:solidFill>
            </a:endParaRPr>
          </a:p>
          <a:p>
            <a:r>
              <a:rPr lang="en-US" dirty="0" smtClean="0">
                <a:solidFill>
                  <a:srgbClr val="002060"/>
                </a:solidFill>
              </a:rPr>
              <a:t>What’s missing from their current program</a:t>
            </a:r>
            <a:br>
              <a:rPr lang="en-US" dirty="0" smtClean="0">
                <a:solidFill>
                  <a:srgbClr val="002060"/>
                </a:solidFill>
              </a:rPr>
            </a:br>
            <a:endParaRPr lang="en-US" dirty="0" smtClean="0">
              <a:solidFill>
                <a:srgbClr val="002060"/>
              </a:solidFill>
            </a:endParaRPr>
          </a:p>
          <a:p>
            <a:r>
              <a:rPr lang="en-US" dirty="0" smtClean="0">
                <a:solidFill>
                  <a:srgbClr val="002060"/>
                </a:solidFill>
              </a:rPr>
              <a:t>Common pitfalls</a:t>
            </a:r>
            <a:r>
              <a:rPr lang="en-US" smtClean="0">
                <a:solidFill>
                  <a:srgbClr val="002060"/>
                </a:solidFill>
              </a:rPr>
              <a:t/>
            </a:r>
            <a:br>
              <a:rPr lang="en-US" smtClean="0">
                <a:solidFill>
                  <a:srgbClr val="002060"/>
                </a:solidFill>
              </a:rPr>
            </a:br>
            <a:endParaRPr lang="en-US" dirty="0" smtClean="0">
              <a:solidFill>
                <a:srgbClr val="002060"/>
              </a:solidFill>
            </a:endParaRPr>
          </a:p>
        </p:txBody>
      </p:sp>
    </p:spTree>
    <p:extLst>
      <p:ext uri="{BB962C8B-B14F-4D97-AF65-F5344CB8AC3E}">
        <p14:creationId xmlns:p14="http://schemas.microsoft.com/office/powerpoint/2010/main" val="34372447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613038" y="699620"/>
            <a:ext cx="11456895" cy="10220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r>
              <a:rPr lang="en-US" sz="4400" dirty="0" smtClean="0">
                <a:solidFill>
                  <a:schemeClr val="tx2">
                    <a:lumMod val="50000"/>
                  </a:schemeClr>
                </a:solidFill>
              </a:rPr>
              <a:t>Planning Considerations</a:t>
            </a:r>
            <a:endParaRPr lang="en-US" sz="4400" dirty="0">
              <a:solidFill>
                <a:schemeClr val="tx2">
                  <a:lumMod val="50000"/>
                </a:schemeClr>
              </a:solidFill>
            </a:endParaRPr>
          </a:p>
        </p:txBody>
      </p:sp>
      <p:sp>
        <p:nvSpPr>
          <p:cNvPr id="4" name="Rectangle 3"/>
          <p:cNvSpPr txBox="1">
            <a:spLocks noChangeArrowheads="1"/>
          </p:cNvSpPr>
          <p:nvPr/>
        </p:nvSpPr>
        <p:spPr>
          <a:xfrm>
            <a:off x="838200" y="1825625"/>
            <a:ext cx="10515600" cy="435133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pPr>
            <a:r>
              <a:rPr lang="en-US" altLang="en-US" dirty="0" smtClean="0">
                <a:solidFill>
                  <a:schemeClr val="tx2">
                    <a:lumMod val="75000"/>
                  </a:schemeClr>
                </a:solidFill>
              </a:rPr>
              <a:t>Reflect &amp; refine the project idea</a:t>
            </a:r>
          </a:p>
          <a:p>
            <a:pPr>
              <a:lnSpc>
                <a:spcPct val="150000"/>
              </a:lnSpc>
            </a:pPr>
            <a:r>
              <a:rPr lang="en-US" altLang="en-US" dirty="0" smtClean="0">
                <a:solidFill>
                  <a:schemeClr val="tx2">
                    <a:lumMod val="75000"/>
                  </a:schemeClr>
                </a:solidFill>
              </a:rPr>
              <a:t>Recruit team and secure partners</a:t>
            </a:r>
          </a:p>
          <a:p>
            <a:pPr>
              <a:lnSpc>
                <a:spcPct val="150000"/>
              </a:lnSpc>
            </a:pPr>
            <a:r>
              <a:rPr lang="en-US" altLang="en-US" dirty="0" smtClean="0">
                <a:solidFill>
                  <a:schemeClr val="tx2">
                    <a:lumMod val="75000"/>
                  </a:schemeClr>
                </a:solidFill>
              </a:rPr>
              <a:t>Define roles, responsibilities and deadlines</a:t>
            </a:r>
          </a:p>
          <a:p>
            <a:pPr>
              <a:lnSpc>
                <a:spcPct val="150000"/>
              </a:lnSpc>
            </a:pPr>
            <a:r>
              <a:rPr lang="en-US" altLang="en-US" dirty="0" smtClean="0">
                <a:solidFill>
                  <a:schemeClr val="tx2">
                    <a:lumMod val="75000"/>
                  </a:schemeClr>
                </a:solidFill>
              </a:rPr>
              <a:t>Gather supporting data (e.g. reports, graphics, etc.)</a:t>
            </a:r>
          </a:p>
          <a:p>
            <a:pPr>
              <a:lnSpc>
                <a:spcPct val="150000"/>
              </a:lnSpc>
            </a:pPr>
            <a:r>
              <a:rPr lang="en-US" altLang="en-US" dirty="0" smtClean="0">
                <a:solidFill>
                  <a:schemeClr val="tx2">
                    <a:lumMod val="75000"/>
                  </a:schemeClr>
                </a:solidFill>
              </a:rPr>
              <a:t>Obtain commitments and approvals</a:t>
            </a:r>
          </a:p>
          <a:p>
            <a:pPr>
              <a:lnSpc>
                <a:spcPct val="150000"/>
              </a:lnSpc>
            </a:pPr>
            <a:r>
              <a:rPr lang="en-US" altLang="en-US" dirty="0" smtClean="0">
                <a:solidFill>
                  <a:schemeClr val="tx2">
                    <a:lumMod val="75000"/>
                  </a:schemeClr>
                </a:solidFill>
              </a:rPr>
              <a:t>Write, Review, Edit, Write, Review Edit </a:t>
            </a:r>
            <a:endParaRPr lang="en-US" altLang="en-US" dirty="0">
              <a:solidFill>
                <a:schemeClr val="tx2">
                  <a:lumMod val="75000"/>
                </a:schemeClr>
              </a:solidFill>
            </a:endParaRPr>
          </a:p>
        </p:txBody>
      </p:sp>
    </p:spTree>
    <p:extLst>
      <p:ext uri="{BB962C8B-B14F-4D97-AF65-F5344CB8AC3E}">
        <p14:creationId xmlns:p14="http://schemas.microsoft.com/office/powerpoint/2010/main" val="330159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002060"/>
                </a:solidFill>
              </a:rPr>
              <a:t>Realities of Pursuing Grant Support</a:t>
            </a:r>
            <a:endParaRPr lang="en-US" dirty="0">
              <a:solidFill>
                <a:srgbClr val="002060"/>
              </a:solidFill>
            </a:endParaRPr>
          </a:p>
        </p:txBody>
      </p:sp>
      <p:sp>
        <p:nvSpPr>
          <p:cNvPr id="3" name="Text Placeholder 2"/>
          <p:cNvSpPr>
            <a:spLocks noGrp="1"/>
          </p:cNvSpPr>
          <p:nvPr>
            <p:ph idx="1"/>
          </p:nvPr>
        </p:nvSpPr>
        <p:spPr>
          <a:xfrm>
            <a:off x="378823" y="1825625"/>
            <a:ext cx="10974977" cy="4351338"/>
          </a:xfrm>
        </p:spPr>
        <p:txBody>
          <a:bodyPr>
            <a:normAutofit fontScale="92500"/>
          </a:bodyPr>
          <a:lstStyle/>
          <a:p>
            <a:r>
              <a:rPr lang="en-US" dirty="0" smtClean="0">
                <a:solidFill>
                  <a:srgbClr val="002060"/>
                </a:solidFill>
              </a:rPr>
              <a:t>Cannot communicate enthusiasm directly to the review panel</a:t>
            </a:r>
            <a:br>
              <a:rPr lang="en-US" dirty="0" smtClean="0">
                <a:solidFill>
                  <a:srgbClr val="002060"/>
                </a:solidFill>
              </a:rPr>
            </a:br>
            <a:endParaRPr lang="en-US" dirty="0" smtClean="0">
              <a:solidFill>
                <a:srgbClr val="002060"/>
              </a:solidFill>
            </a:endParaRPr>
          </a:p>
          <a:p>
            <a:r>
              <a:rPr lang="en-US" dirty="0" smtClean="0">
                <a:solidFill>
                  <a:srgbClr val="002060"/>
                </a:solidFill>
              </a:rPr>
              <a:t>Idea conveyed in writing</a:t>
            </a:r>
            <a:br>
              <a:rPr lang="en-US" dirty="0" smtClean="0">
                <a:solidFill>
                  <a:srgbClr val="002060"/>
                </a:solidFill>
              </a:rPr>
            </a:br>
            <a:endParaRPr lang="en-US" dirty="0" smtClean="0">
              <a:solidFill>
                <a:srgbClr val="002060"/>
              </a:solidFill>
            </a:endParaRPr>
          </a:p>
          <a:p>
            <a:r>
              <a:rPr lang="en-US" dirty="0" smtClean="0">
                <a:solidFill>
                  <a:srgbClr val="002060"/>
                </a:solidFill>
              </a:rPr>
              <a:t>A member of the review panel may be appointed to represent the proposal to panelists</a:t>
            </a:r>
            <a:br>
              <a:rPr lang="en-US" dirty="0" smtClean="0">
                <a:solidFill>
                  <a:srgbClr val="002060"/>
                </a:solidFill>
              </a:rPr>
            </a:br>
            <a:endParaRPr lang="en-US" dirty="0" smtClean="0">
              <a:solidFill>
                <a:srgbClr val="002060"/>
              </a:solidFill>
            </a:endParaRPr>
          </a:p>
          <a:p>
            <a:r>
              <a:rPr lang="en-US" dirty="0" smtClean="0">
                <a:solidFill>
                  <a:srgbClr val="002060"/>
                </a:solidFill>
              </a:rPr>
              <a:t>S/he will represent you based on her/his interpretation of what was written</a:t>
            </a:r>
            <a:br>
              <a:rPr lang="en-US" dirty="0" smtClean="0">
                <a:solidFill>
                  <a:srgbClr val="002060"/>
                </a:solidFill>
              </a:rPr>
            </a:br>
            <a:endParaRPr lang="en-US" dirty="0" smtClean="0">
              <a:solidFill>
                <a:srgbClr val="002060"/>
              </a:solidFill>
            </a:endParaRPr>
          </a:p>
          <a:p>
            <a:r>
              <a:rPr lang="en-US" dirty="0" smtClean="0">
                <a:solidFill>
                  <a:srgbClr val="002060"/>
                </a:solidFill>
              </a:rPr>
              <a:t>There are not enough resources to support even all of the good applications</a:t>
            </a:r>
            <a:endParaRPr lang="en-US" dirty="0">
              <a:solidFill>
                <a:srgbClr val="002060"/>
              </a:solidFill>
            </a:endParaRPr>
          </a:p>
        </p:txBody>
      </p:sp>
    </p:spTree>
    <p:extLst>
      <p:ext uri="{BB962C8B-B14F-4D97-AF65-F5344CB8AC3E}">
        <p14:creationId xmlns:p14="http://schemas.microsoft.com/office/powerpoint/2010/main" val="11136801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76120" y="280676"/>
            <a:ext cx="8183880" cy="5565648"/>
          </a:xfrm>
        </p:spPr>
        <p:txBody>
          <a:bodyPr>
            <a:normAutofit fontScale="25000" lnSpcReduction="20000"/>
          </a:bodyPr>
          <a:lstStyle/>
          <a:p>
            <a:pPr>
              <a:lnSpc>
                <a:spcPct val="170000"/>
              </a:lnSpc>
              <a:spcBef>
                <a:spcPts val="0"/>
              </a:spcBef>
            </a:pPr>
            <a:r>
              <a:rPr lang="en-US" sz="4800" dirty="0" smtClean="0">
                <a:solidFill>
                  <a:srgbClr val="002060"/>
                </a:solidFill>
                <a:latin typeface="Century Gothic" panose="020B0502020202020204" pitchFamily="34" charset="0"/>
              </a:rPr>
              <a:t>Title Page</a:t>
            </a:r>
            <a:br>
              <a:rPr lang="en-US" sz="4800" dirty="0" smtClean="0">
                <a:solidFill>
                  <a:srgbClr val="002060"/>
                </a:solidFill>
                <a:latin typeface="Century Gothic" panose="020B0502020202020204" pitchFamily="34" charset="0"/>
              </a:rPr>
            </a:br>
            <a:endParaRPr lang="en-US" sz="4800" dirty="0" smtClean="0">
              <a:solidFill>
                <a:srgbClr val="002060"/>
              </a:solidFill>
              <a:latin typeface="Century Gothic" panose="020B0502020202020204" pitchFamily="34" charset="0"/>
            </a:endParaRPr>
          </a:p>
          <a:p>
            <a:pPr>
              <a:lnSpc>
                <a:spcPct val="170000"/>
              </a:lnSpc>
              <a:spcBef>
                <a:spcPts val="0"/>
              </a:spcBef>
            </a:pPr>
            <a:r>
              <a:rPr lang="en-US" sz="4800" dirty="0" smtClean="0">
                <a:solidFill>
                  <a:srgbClr val="002060"/>
                </a:solidFill>
                <a:latin typeface="Century Gothic" panose="020B0502020202020204" pitchFamily="34" charset="0"/>
              </a:rPr>
              <a:t>Abstract</a:t>
            </a:r>
            <a:br>
              <a:rPr lang="en-US" sz="4800" dirty="0" smtClean="0">
                <a:solidFill>
                  <a:srgbClr val="002060"/>
                </a:solidFill>
                <a:latin typeface="Century Gothic" panose="020B0502020202020204" pitchFamily="34" charset="0"/>
              </a:rPr>
            </a:br>
            <a:endParaRPr lang="en-US" sz="4800" dirty="0" smtClean="0">
              <a:solidFill>
                <a:srgbClr val="002060"/>
              </a:solidFill>
              <a:latin typeface="Century Gothic" panose="020B0502020202020204" pitchFamily="34" charset="0"/>
            </a:endParaRPr>
          </a:p>
          <a:p>
            <a:pPr>
              <a:lnSpc>
                <a:spcPct val="170000"/>
              </a:lnSpc>
              <a:spcBef>
                <a:spcPts val="0"/>
              </a:spcBef>
            </a:pPr>
            <a:r>
              <a:rPr lang="en-US" sz="4800" dirty="0" smtClean="0">
                <a:solidFill>
                  <a:srgbClr val="002060"/>
                </a:solidFill>
                <a:latin typeface="Century Gothic" panose="020B0502020202020204" pitchFamily="34" charset="0"/>
              </a:rPr>
              <a:t>Introduction</a:t>
            </a:r>
            <a:br>
              <a:rPr lang="en-US" sz="4800" dirty="0" smtClean="0">
                <a:solidFill>
                  <a:srgbClr val="002060"/>
                </a:solidFill>
                <a:latin typeface="Century Gothic" panose="020B0502020202020204" pitchFamily="34" charset="0"/>
              </a:rPr>
            </a:br>
            <a:endParaRPr lang="en-US" sz="4800" dirty="0" smtClean="0">
              <a:solidFill>
                <a:srgbClr val="002060"/>
              </a:solidFill>
              <a:latin typeface="Century Gothic" panose="020B0502020202020204" pitchFamily="34" charset="0"/>
            </a:endParaRPr>
          </a:p>
          <a:p>
            <a:pPr>
              <a:lnSpc>
                <a:spcPct val="170000"/>
              </a:lnSpc>
              <a:spcBef>
                <a:spcPts val="0"/>
              </a:spcBef>
            </a:pPr>
            <a:r>
              <a:rPr lang="en-US" sz="4800" dirty="0" smtClean="0">
                <a:solidFill>
                  <a:srgbClr val="002060"/>
                </a:solidFill>
                <a:latin typeface="Century Gothic" panose="020B0502020202020204" pitchFamily="34" charset="0"/>
              </a:rPr>
              <a:t>Problem Statement</a:t>
            </a:r>
            <a:br>
              <a:rPr lang="en-US" sz="4800" dirty="0" smtClean="0">
                <a:solidFill>
                  <a:srgbClr val="002060"/>
                </a:solidFill>
                <a:latin typeface="Century Gothic" panose="020B0502020202020204" pitchFamily="34" charset="0"/>
              </a:rPr>
            </a:br>
            <a:endParaRPr lang="en-US" sz="4800" dirty="0" smtClean="0">
              <a:solidFill>
                <a:srgbClr val="002060"/>
              </a:solidFill>
              <a:latin typeface="Century Gothic" panose="020B0502020202020204" pitchFamily="34" charset="0"/>
            </a:endParaRPr>
          </a:p>
          <a:p>
            <a:pPr>
              <a:lnSpc>
                <a:spcPct val="170000"/>
              </a:lnSpc>
              <a:spcBef>
                <a:spcPts val="0"/>
              </a:spcBef>
            </a:pPr>
            <a:r>
              <a:rPr lang="en-US" sz="4800" dirty="0" smtClean="0">
                <a:solidFill>
                  <a:srgbClr val="002060"/>
                </a:solidFill>
                <a:latin typeface="Century Gothic" panose="020B0502020202020204" pitchFamily="34" charset="0"/>
              </a:rPr>
              <a:t>Goals &amp; Objectives</a:t>
            </a:r>
            <a:br>
              <a:rPr lang="en-US" sz="4800" dirty="0" smtClean="0">
                <a:solidFill>
                  <a:srgbClr val="002060"/>
                </a:solidFill>
                <a:latin typeface="Century Gothic" panose="020B0502020202020204" pitchFamily="34" charset="0"/>
              </a:rPr>
            </a:br>
            <a:endParaRPr lang="en-US" sz="4800" dirty="0" smtClean="0">
              <a:solidFill>
                <a:srgbClr val="002060"/>
              </a:solidFill>
              <a:latin typeface="Century Gothic" panose="020B0502020202020204" pitchFamily="34" charset="0"/>
            </a:endParaRPr>
          </a:p>
          <a:p>
            <a:pPr>
              <a:lnSpc>
                <a:spcPct val="170000"/>
              </a:lnSpc>
              <a:spcBef>
                <a:spcPts val="0"/>
              </a:spcBef>
            </a:pPr>
            <a:r>
              <a:rPr lang="en-US" sz="4800" dirty="0" smtClean="0">
                <a:solidFill>
                  <a:srgbClr val="002060"/>
                </a:solidFill>
                <a:latin typeface="Century Gothic" panose="020B0502020202020204" pitchFamily="34" charset="0"/>
              </a:rPr>
              <a:t>Methods</a:t>
            </a:r>
            <a:br>
              <a:rPr lang="en-US" sz="4800" dirty="0" smtClean="0">
                <a:solidFill>
                  <a:srgbClr val="002060"/>
                </a:solidFill>
                <a:latin typeface="Century Gothic" panose="020B0502020202020204" pitchFamily="34" charset="0"/>
              </a:rPr>
            </a:br>
            <a:endParaRPr lang="en-US" sz="4800" dirty="0" smtClean="0">
              <a:solidFill>
                <a:srgbClr val="002060"/>
              </a:solidFill>
              <a:latin typeface="Century Gothic" panose="020B0502020202020204" pitchFamily="34" charset="0"/>
            </a:endParaRPr>
          </a:p>
          <a:p>
            <a:pPr>
              <a:lnSpc>
                <a:spcPct val="170000"/>
              </a:lnSpc>
              <a:spcBef>
                <a:spcPts val="0"/>
              </a:spcBef>
            </a:pPr>
            <a:r>
              <a:rPr lang="en-US" sz="4800" dirty="0" smtClean="0">
                <a:solidFill>
                  <a:srgbClr val="002060"/>
                </a:solidFill>
                <a:latin typeface="Century Gothic" panose="020B0502020202020204" pitchFamily="34" charset="0"/>
              </a:rPr>
              <a:t>Evaluation</a:t>
            </a:r>
            <a:br>
              <a:rPr lang="en-US" sz="4800" dirty="0" smtClean="0">
                <a:solidFill>
                  <a:srgbClr val="002060"/>
                </a:solidFill>
                <a:latin typeface="Century Gothic" panose="020B0502020202020204" pitchFamily="34" charset="0"/>
              </a:rPr>
            </a:br>
            <a:endParaRPr lang="en-US" sz="4800" dirty="0" smtClean="0">
              <a:solidFill>
                <a:srgbClr val="002060"/>
              </a:solidFill>
              <a:latin typeface="Century Gothic" panose="020B0502020202020204" pitchFamily="34" charset="0"/>
            </a:endParaRPr>
          </a:p>
          <a:p>
            <a:pPr>
              <a:lnSpc>
                <a:spcPct val="170000"/>
              </a:lnSpc>
              <a:spcBef>
                <a:spcPts val="0"/>
              </a:spcBef>
            </a:pPr>
            <a:r>
              <a:rPr lang="en-US" sz="4800" dirty="0" smtClean="0">
                <a:solidFill>
                  <a:srgbClr val="002060"/>
                </a:solidFill>
                <a:latin typeface="Century Gothic" panose="020B0502020202020204" pitchFamily="34" charset="0"/>
              </a:rPr>
              <a:t>Future Funding</a:t>
            </a:r>
            <a:br>
              <a:rPr lang="en-US" sz="4800" dirty="0" smtClean="0">
                <a:solidFill>
                  <a:srgbClr val="002060"/>
                </a:solidFill>
                <a:latin typeface="Century Gothic" panose="020B0502020202020204" pitchFamily="34" charset="0"/>
              </a:rPr>
            </a:br>
            <a:endParaRPr lang="en-US" sz="4800" dirty="0" smtClean="0">
              <a:solidFill>
                <a:srgbClr val="002060"/>
              </a:solidFill>
              <a:latin typeface="Century Gothic" panose="020B0502020202020204" pitchFamily="34" charset="0"/>
            </a:endParaRPr>
          </a:p>
          <a:p>
            <a:pPr>
              <a:lnSpc>
                <a:spcPct val="170000"/>
              </a:lnSpc>
              <a:spcBef>
                <a:spcPts val="0"/>
              </a:spcBef>
            </a:pPr>
            <a:r>
              <a:rPr lang="en-US" sz="4800" dirty="0" smtClean="0">
                <a:solidFill>
                  <a:srgbClr val="002060"/>
                </a:solidFill>
                <a:latin typeface="Century Gothic" panose="020B0502020202020204" pitchFamily="34" charset="0"/>
              </a:rPr>
              <a:t>Dissemination</a:t>
            </a:r>
            <a:br>
              <a:rPr lang="en-US" sz="4800" dirty="0" smtClean="0">
                <a:solidFill>
                  <a:srgbClr val="002060"/>
                </a:solidFill>
                <a:latin typeface="Century Gothic" panose="020B0502020202020204" pitchFamily="34" charset="0"/>
              </a:rPr>
            </a:br>
            <a:endParaRPr lang="en-US" sz="4800" dirty="0" smtClean="0">
              <a:solidFill>
                <a:srgbClr val="002060"/>
              </a:solidFill>
              <a:latin typeface="Century Gothic" panose="020B0502020202020204" pitchFamily="34" charset="0"/>
            </a:endParaRPr>
          </a:p>
          <a:p>
            <a:pPr>
              <a:lnSpc>
                <a:spcPct val="170000"/>
              </a:lnSpc>
              <a:spcBef>
                <a:spcPts val="0"/>
              </a:spcBef>
            </a:pPr>
            <a:r>
              <a:rPr lang="en-US" sz="4800" dirty="0" smtClean="0">
                <a:solidFill>
                  <a:srgbClr val="002060"/>
                </a:solidFill>
                <a:latin typeface="Century Gothic" panose="020B0502020202020204" pitchFamily="34" charset="0"/>
              </a:rPr>
              <a:t>Facilities &amp; Equipment</a:t>
            </a:r>
            <a:br>
              <a:rPr lang="en-US" sz="4800" dirty="0" smtClean="0">
                <a:solidFill>
                  <a:srgbClr val="002060"/>
                </a:solidFill>
                <a:latin typeface="Century Gothic" panose="020B0502020202020204" pitchFamily="34" charset="0"/>
              </a:rPr>
            </a:br>
            <a:endParaRPr lang="en-US" sz="4800" dirty="0" smtClean="0">
              <a:solidFill>
                <a:srgbClr val="002060"/>
              </a:solidFill>
              <a:latin typeface="Century Gothic" panose="020B0502020202020204" pitchFamily="34" charset="0"/>
            </a:endParaRPr>
          </a:p>
          <a:p>
            <a:pPr>
              <a:lnSpc>
                <a:spcPct val="170000"/>
              </a:lnSpc>
              <a:spcBef>
                <a:spcPts val="0"/>
              </a:spcBef>
            </a:pPr>
            <a:r>
              <a:rPr lang="en-US" sz="4800" dirty="0" smtClean="0">
                <a:solidFill>
                  <a:srgbClr val="002060"/>
                </a:solidFill>
                <a:latin typeface="Century Gothic" panose="020B0502020202020204" pitchFamily="34" charset="0"/>
              </a:rPr>
              <a:t>Budget</a:t>
            </a:r>
            <a:br>
              <a:rPr lang="en-US" sz="4800" dirty="0" smtClean="0">
                <a:solidFill>
                  <a:srgbClr val="002060"/>
                </a:solidFill>
                <a:latin typeface="Century Gothic" panose="020B0502020202020204" pitchFamily="34" charset="0"/>
              </a:rPr>
            </a:br>
            <a:endParaRPr lang="en-US" sz="4800" dirty="0" smtClean="0">
              <a:solidFill>
                <a:srgbClr val="002060"/>
              </a:solidFill>
              <a:latin typeface="Century Gothic" panose="020B0502020202020204" pitchFamily="34" charset="0"/>
            </a:endParaRPr>
          </a:p>
          <a:p>
            <a:pPr>
              <a:lnSpc>
                <a:spcPct val="170000"/>
              </a:lnSpc>
              <a:spcBef>
                <a:spcPts val="0"/>
              </a:spcBef>
            </a:pPr>
            <a:r>
              <a:rPr lang="en-US" sz="4800" dirty="0" smtClean="0">
                <a:solidFill>
                  <a:srgbClr val="002060"/>
                </a:solidFill>
                <a:latin typeface="Century Gothic" panose="020B0502020202020204" pitchFamily="34" charset="0"/>
              </a:rPr>
              <a:t>Appendix</a:t>
            </a:r>
          </a:p>
          <a:p>
            <a:endParaRPr lang="en-US" dirty="0" smtClean="0"/>
          </a:p>
          <a:p>
            <a:endParaRPr lang="en-US" dirty="0"/>
          </a:p>
        </p:txBody>
      </p:sp>
      <p:sp>
        <p:nvSpPr>
          <p:cNvPr id="2" name="Right Brace 1"/>
          <p:cNvSpPr/>
          <p:nvPr/>
        </p:nvSpPr>
        <p:spPr>
          <a:xfrm>
            <a:off x="3683000" y="1219200"/>
            <a:ext cx="2971800" cy="375776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 name="TextBox 3"/>
          <p:cNvSpPr txBox="1"/>
          <p:nvPr/>
        </p:nvSpPr>
        <p:spPr>
          <a:xfrm>
            <a:off x="7306733" y="2497918"/>
            <a:ext cx="3505200" cy="1200329"/>
          </a:xfrm>
          <a:prstGeom prst="rect">
            <a:avLst/>
          </a:prstGeom>
          <a:noFill/>
        </p:spPr>
        <p:txBody>
          <a:bodyPr wrap="square" rtlCol="0">
            <a:spAutoFit/>
          </a:bodyPr>
          <a:lstStyle/>
          <a:p>
            <a:pPr algn="ctr"/>
            <a:r>
              <a:rPr lang="en-US" sz="2400" b="1" i="1" dirty="0">
                <a:solidFill>
                  <a:srgbClr val="002060"/>
                </a:solidFill>
                <a:latin typeface="Century Gothic" panose="020B0502020202020204" pitchFamily="34" charset="0"/>
              </a:rPr>
              <a:t>Generally referred to as the Project Description</a:t>
            </a:r>
          </a:p>
        </p:txBody>
      </p:sp>
    </p:spTree>
    <p:extLst>
      <p:ext uri="{BB962C8B-B14F-4D97-AF65-F5344CB8AC3E}">
        <p14:creationId xmlns:p14="http://schemas.microsoft.com/office/powerpoint/2010/main" val="23859379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14338" y="1000125"/>
            <a:ext cx="11272838" cy="677227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300" dirty="0">
              <a:latin typeface="+mj-lt"/>
            </a:endParaRPr>
          </a:p>
        </p:txBody>
      </p:sp>
      <p:sp>
        <p:nvSpPr>
          <p:cNvPr id="3" name="Rectangle 2"/>
          <p:cNvSpPr/>
          <p:nvPr/>
        </p:nvSpPr>
        <p:spPr>
          <a:xfrm>
            <a:off x="442291" y="2055044"/>
            <a:ext cx="7958639" cy="369332"/>
          </a:xfrm>
          <a:prstGeom prst="rect">
            <a:avLst/>
          </a:prstGeom>
        </p:spPr>
        <p:txBody>
          <a:bodyPr wrap="square">
            <a:spAutoFit/>
          </a:bodyPr>
          <a:lstStyle/>
          <a:p>
            <a:r>
              <a:rPr lang="en-US" dirty="0" smtClean="0"/>
              <a:t>“Biofuels </a:t>
            </a:r>
            <a:r>
              <a:rPr lang="en-US" dirty="0"/>
              <a:t>are critical to the national goal of achieving energy independence…”. </a:t>
            </a:r>
          </a:p>
        </p:txBody>
      </p:sp>
      <p:sp>
        <p:nvSpPr>
          <p:cNvPr id="4" name="Rectangle 3"/>
          <p:cNvSpPr/>
          <p:nvPr/>
        </p:nvSpPr>
        <p:spPr>
          <a:xfrm>
            <a:off x="3571571" y="2922103"/>
            <a:ext cx="7386320" cy="369332"/>
          </a:xfrm>
          <a:prstGeom prst="rect">
            <a:avLst/>
          </a:prstGeom>
        </p:spPr>
        <p:txBody>
          <a:bodyPr wrap="square">
            <a:spAutoFit/>
          </a:bodyPr>
          <a:lstStyle/>
          <a:p>
            <a:r>
              <a:rPr lang="en-US" dirty="0"/>
              <a:t>“Biofuels are an important component of the US’s future energy policy…”. </a:t>
            </a:r>
          </a:p>
        </p:txBody>
      </p:sp>
      <p:sp>
        <p:nvSpPr>
          <p:cNvPr id="10" name="Rectangle 9"/>
          <p:cNvSpPr/>
          <p:nvPr/>
        </p:nvSpPr>
        <p:spPr>
          <a:xfrm>
            <a:off x="442291" y="4518394"/>
            <a:ext cx="10800557" cy="646331"/>
          </a:xfrm>
          <a:prstGeom prst="rect">
            <a:avLst/>
          </a:prstGeom>
        </p:spPr>
        <p:txBody>
          <a:bodyPr wrap="square">
            <a:spAutoFit/>
          </a:bodyPr>
          <a:lstStyle/>
          <a:p>
            <a:r>
              <a:rPr lang="en-US" dirty="0">
                <a:solidFill>
                  <a:schemeClr val="accent1">
                    <a:lumMod val="75000"/>
                  </a:schemeClr>
                </a:solidFill>
              </a:rPr>
              <a:t>“A critical problem in making biofuels practical is making step x in the synthesis process more efficient. Our proposed project will address this problem by using the following innovative approach….”,</a:t>
            </a:r>
          </a:p>
        </p:txBody>
      </p:sp>
      <p:sp>
        <p:nvSpPr>
          <p:cNvPr id="11" name="Content Placeholder 2"/>
          <p:cNvSpPr txBox="1">
            <a:spLocks/>
          </p:cNvSpPr>
          <p:nvPr/>
        </p:nvSpPr>
        <p:spPr>
          <a:xfrm>
            <a:off x="838200" y="668576"/>
            <a:ext cx="10515600" cy="102207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4400" dirty="0" smtClean="0">
                <a:solidFill>
                  <a:schemeClr val="tx2">
                    <a:lumMod val="75000"/>
                  </a:schemeClr>
                </a:solidFill>
                <a:latin typeface="+mj-lt"/>
              </a:rPr>
              <a:t>Crafting an Elegant Sales Pitch</a:t>
            </a:r>
            <a:endParaRPr lang="en-US" sz="4400" dirty="0">
              <a:solidFill>
                <a:schemeClr val="tx2">
                  <a:lumMod val="75000"/>
                </a:schemeClr>
              </a:solidFill>
              <a:latin typeface="+mj-lt"/>
            </a:endParaRPr>
          </a:p>
        </p:txBody>
      </p:sp>
      <p:sp>
        <p:nvSpPr>
          <p:cNvPr id="5" name="Rectangle 4"/>
          <p:cNvSpPr/>
          <p:nvPr/>
        </p:nvSpPr>
        <p:spPr>
          <a:xfrm>
            <a:off x="1524420" y="3784672"/>
            <a:ext cx="3568349" cy="369332"/>
          </a:xfrm>
          <a:prstGeom prst="rect">
            <a:avLst/>
          </a:prstGeom>
        </p:spPr>
        <p:txBody>
          <a:bodyPr wrap="none">
            <a:spAutoFit/>
          </a:bodyPr>
          <a:lstStyle/>
          <a:p>
            <a:r>
              <a:rPr lang="en-US" dirty="0" smtClean="0"/>
              <a:t>“Biofuels </a:t>
            </a:r>
            <a:r>
              <a:rPr lang="en-US" dirty="0"/>
              <a:t>are </a:t>
            </a:r>
            <a:r>
              <a:rPr lang="en-US" dirty="0" smtClean="0"/>
              <a:t>important because….” </a:t>
            </a:r>
            <a:endParaRPr lang="en-US" dirty="0"/>
          </a:p>
        </p:txBody>
      </p:sp>
    </p:spTree>
    <p:extLst>
      <p:ext uri="{BB962C8B-B14F-4D97-AF65-F5344CB8AC3E}">
        <p14:creationId xmlns:p14="http://schemas.microsoft.com/office/powerpoint/2010/main" val="816821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10" grpId="0"/>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535</TotalTime>
  <Words>2899</Words>
  <Application>Microsoft Office PowerPoint</Application>
  <PresentationFormat>Widescreen</PresentationFormat>
  <Paragraphs>334</Paragraphs>
  <Slides>25</Slides>
  <Notes>21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25</vt:i4>
      </vt:variant>
    </vt:vector>
  </HeadingPairs>
  <TitlesOfParts>
    <vt:vector size="35" baseType="lpstr">
      <vt:lpstr>Arial</vt:lpstr>
      <vt:lpstr>Calibri</vt:lpstr>
      <vt:lpstr>Calibri Light</vt:lpstr>
      <vt:lpstr>Century Gothic</vt:lpstr>
      <vt:lpstr>Roboto</vt:lpstr>
      <vt:lpstr>Segoe</vt:lpstr>
      <vt:lpstr>Times New Roman</vt:lpstr>
      <vt:lpstr>Verdana</vt:lpstr>
      <vt:lpstr>Wingdings</vt:lpstr>
      <vt:lpstr>Office Theme</vt:lpstr>
      <vt:lpstr>Proposal Development at Auburn University</vt:lpstr>
      <vt:lpstr>Studying the RFP</vt:lpstr>
      <vt:lpstr>PowerPoint Presentation</vt:lpstr>
      <vt:lpstr>Ask about… (not by email) </vt:lpstr>
      <vt:lpstr>PowerPoint Presentation</vt:lpstr>
      <vt:lpstr>PowerPoint Presentation</vt:lpstr>
      <vt:lpstr>Realities of Pursuing Grant Support</vt:lpstr>
      <vt:lpstr>PowerPoint Presentation</vt:lpstr>
      <vt:lpstr>PowerPoint Presentation</vt:lpstr>
      <vt:lpstr>PowerPoint Presentation</vt:lpstr>
      <vt:lpstr>PowerPoint Presentation</vt:lpstr>
      <vt:lpstr>Writing the Proposal</vt:lpstr>
      <vt:lpstr>PowerPoint Presentation</vt:lpstr>
      <vt:lpstr>PowerPoint Presentation</vt:lpstr>
      <vt:lpstr>PowerPoint Presentation</vt:lpstr>
      <vt:lpstr>Tips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Contact Information</vt:lpstr>
    </vt:vector>
  </TitlesOfParts>
  <Company>Auburn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Guest Computer</dc:creator>
  <cp:lastModifiedBy>Amy Thomas</cp:lastModifiedBy>
  <cp:revision>47</cp:revision>
  <dcterms:created xsi:type="dcterms:W3CDTF">2016-01-26T20:58:46Z</dcterms:created>
  <dcterms:modified xsi:type="dcterms:W3CDTF">2019-03-01T19:07:42Z</dcterms:modified>
</cp:coreProperties>
</file>