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62" r:id="rId5"/>
    <p:sldId id="259" r:id="rId6"/>
    <p:sldId id="260" r:id="rId7"/>
    <p:sldId id="261" r:id="rId8"/>
    <p:sldId id="264" r:id="rId9"/>
    <p:sldId id="265" r:id="rId10"/>
    <p:sldId id="266" r:id="rId11"/>
    <p:sldId id="267" r:id="rId12"/>
    <p:sldId id="268" r:id="rId13"/>
    <p:sldId id="269" r:id="rId14"/>
    <p:sldId id="270" r:id="rId15"/>
    <p:sldId id="272" r:id="rId16"/>
    <p:sldId id="273" r:id="rId17"/>
    <p:sldId id="274" r:id="rId18"/>
    <p:sldId id="275" r:id="rId19"/>
    <p:sldId id="276" r:id="rId20"/>
    <p:sldId id="278" r:id="rId21"/>
    <p:sldId id="281" r:id="rId22"/>
    <p:sldId id="279" r:id="rId23"/>
    <p:sldId id="280" r:id="rId24"/>
    <p:sldId id="282" r:id="rId25"/>
    <p:sldId id="283" r:id="rId26"/>
    <p:sldId id="284"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64"/>
    <p:restoredTop sz="94651"/>
  </p:normalViewPr>
  <p:slideViewPr>
    <p:cSldViewPr snapToGrid="0" snapToObjects="1">
      <p:cViewPr varScale="1">
        <p:scale>
          <a:sx n="213" d="100"/>
          <a:sy n="213" d="100"/>
        </p:scale>
        <p:origin x="1720"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overlayTitle.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779463" y="1597025"/>
            <a:ext cx="7583488" cy="1679575"/>
          </a:xfrm>
        </p:spPr>
        <p:txBody>
          <a:bodyPr anchor="b" anchorCtr="0"/>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79463" y="3276600"/>
            <a:ext cx="7583487" cy="1752600"/>
          </a:xfrm>
        </p:spPr>
        <p:txBody>
          <a:bodyPr/>
          <a:lstStyle>
            <a:lvl1pPr marL="0" indent="0" algn="ctr">
              <a:lnSpc>
                <a:spcPct val="110000"/>
              </a:lnSpc>
              <a:spcBef>
                <a:spcPts val="600"/>
              </a:spcBef>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CB18191-7FDD-D541-9BCC-0DB1ECB72AD6}" type="datetimeFigureOut">
              <a:rPr lang="en-US" smtClean="0"/>
              <a:t>8/28/17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52908-9647-4C43-B73C-DCCDCF90ADE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0" name="Picture 9" descr="overlayBlank.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966787" y="838200"/>
            <a:ext cx="3474720" cy="1619250"/>
          </a:xfrm>
        </p:spPr>
        <p:txBody>
          <a:bodyPr vert="horz" lIns="91440" tIns="45720" rIns="91440" bIns="45720" rtlCol="0" anchor="b">
            <a:noAutofit/>
          </a:bodyPr>
          <a:lstStyle>
            <a:lvl1pPr algn="ctr" defTabSz="914400" rtl="0" eaLnBrk="1" latinLnBrk="0" hangingPunct="1">
              <a:lnSpc>
                <a:spcPct val="95000"/>
              </a:lnSpc>
              <a:spcBef>
                <a:spcPct val="0"/>
              </a:spcBef>
              <a:buNone/>
              <a:defRPr lang="en-US" sz="3000" b="1" kern="1200" dirty="0">
                <a:solidFill>
                  <a:schemeClr val="bg1"/>
                </a:solidFill>
                <a:effectLst>
                  <a:outerShdw blurRad="101600" dist="12700" dir="3600000" algn="tl" rotWithShape="0">
                    <a:prstClr val="black">
                      <a:alpha val="30000"/>
                    </a:prstClr>
                  </a:outerShdw>
                </a:effectLst>
                <a:latin typeface="+mj-lt"/>
                <a:ea typeface="+mj-ea"/>
                <a:cs typeface="+mj-cs"/>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727892" y="838200"/>
            <a:ext cx="3474720" cy="4572000"/>
          </a:xfrm>
          <a:prstGeom prst="roundRect">
            <a:avLst>
              <a:gd name="adj" fmla="val 10888"/>
            </a:avLst>
          </a:prstGeom>
          <a:solidFill>
            <a:schemeClr val="bg1">
              <a:lumMod val="75000"/>
            </a:schemeClr>
          </a:solidFill>
          <a:effectLst>
            <a:reflection blurRad="6350" stA="20000" endA="300" endPos="25500" dist="50800" dir="5400000" sy="-100000" algn="bl" rotWithShape="0"/>
          </a:effectLst>
        </p:spPr>
        <p:txBody>
          <a:bodyPr>
            <a:normAutofit/>
          </a:bodyPr>
          <a:lstStyle>
            <a:lvl1pPr marL="0" indent="0">
              <a:buNone/>
              <a:defRPr sz="20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966787" y="2474258"/>
            <a:ext cx="3474720" cy="2743200"/>
          </a:xfrm>
        </p:spPr>
        <p:txBody>
          <a:bodyPr vert="horz" lIns="91440" tIns="45720" rIns="91440" bIns="45720" rtlCol="0">
            <a:normAutofit/>
          </a:bodyPr>
          <a:lstStyle>
            <a:lvl1pPr marL="0" indent="0" algn="ctr">
              <a:lnSpc>
                <a:spcPct val="110000"/>
              </a:lnSpc>
              <a:spcBef>
                <a:spcPts val="600"/>
              </a:spcBef>
              <a:buNone/>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spcAft>
                <a:spcPts val="0"/>
              </a:spcAft>
              <a:buSzPct val="90000"/>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DCB18191-7FDD-D541-9BCC-0DB1ECB72AD6}" type="datetimeFigureOut">
              <a:rPr lang="en-US" smtClean="0"/>
              <a:t>8/28/17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52908-9647-4C43-B73C-DCCDCF90AD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with Caption, Alt.">
    <p:spTree>
      <p:nvGrpSpPr>
        <p:cNvPr id="1" name=""/>
        <p:cNvGrpSpPr/>
        <p:nvPr/>
      </p:nvGrpSpPr>
      <p:grpSpPr>
        <a:xfrm>
          <a:off x="0" y="0"/>
          <a:ext cx="0" cy="0"/>
          <a:chOff x="0" y="0"/>
          <a:chExt cx="0" cy="0"/>
        </a:xfrm>
      </p:grpSpPr>
      <p:sp>
        <p:nvSpPr>
          <p:cNvPr id="2" name="Title 1"/>
          <p:cNvSpPr>
            <a:spLocks noGrp="1"/>
          </p:cNvSpPr>
          <p:nvPr>
            <p:ph type="title"/>
          </p:nvPr>
        </p:nvSpPr>
        <p:spPr>
          <a:xfrm>
            <a:off x="779463" y="89647"/>
            <a:ext cx="7583488"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DCB18191-7FDD-D541-9BCC-0DB1ECB72AD6}" type="datetimeFigureOut">
              <a:rPr lang="en-US" smtClean="0"/>
              <a:t>8/28/17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52908-9647-4C43-B73C-DCCDCF90ADEE}" type="slidenum">
              <a:rPr lang="en-US" smtClean="0"/>
              <a:t>‹#›</a:t>
            </a:fld>
            <a:endParaRPr lang="en-US"/>
          </a:p>
        </p:txBody>
      </p:sp>
      <p:sp>
        <p:nvSpPr>
          <p:cNvPr id="8" name="Text Placeholder 3"/>
          <p:cNvSpPr>
            <a:spLocks noGrp="1"/>
          </p:cNvSpPr>
          <p:nvPr>
            <p:ph type="body" sz="half" idx="2"/>
          </p:nvPr>
        </p:nvSpPr>
        <p:spPr>
          <a:xfrm>
            <a:off x="779463" y="1371600"/>
            <a:ext cx="7583488" cy="1371600"/>
          </a:xfrm>
        </p:spPr>
        <p:txBody>
          <a:bodyPr vert="horz" lIns="91440" tIns="45720" rIns="91440" bIns="45720" rtlCol="0">
            <a:normAutofit/>
          </a:bodyPr>
          <a:lstStyle>
            <a:lvl1pPr marL="0" indent="0" algn="ctr">
              <a:lnSpc>
                <a:spcPct val="110000"/>
              </a:lnSpc>
              <a:spcBef>
                <a:spcPts val="600"/>
              </a:spcBef>
              <a:buNone/>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spcAft>
                <a:spcPts val="0"/>
              </a:spcAft>
              <a:buSzPct val="90000"/>
              <a:buFont typeface="Wingdings" pitchFamily="2" charset="2"/>
              <a:buNone/>
            </a:pPr>
            <a:r>
              <a:rPr lang="en-US" smtClean="0"/>
              <a:t>Click to edit Master text styles</a:t>
            </a:r>
          </a:p>
        </p:txBody>
      </p:sp>
      <p:sp>
        <p:nvSpPr>
          <p:cNvPr id="9" name="Picture Placeholder 2"/>
          <p:cNvSpPr>
            <a:spLocks noGrp="1"/>
          </p:cNvSpPr>
          <p:nvPr>
            <p:ph type="pic" idx="1"/>
          </p:nvPr>
        </p:nvSpPr>
        <p:spPr>
          <a:xfrm>
            <a:off x="2514600" y="2743200"/>
            <a:ext cx="4114800" cy="2819400"/>
          </a:xfrm>
          <a:prstGeom prst="roundRect">
            <a:avLst>
              <a:gd name="adj" fmla="val 10888"/>
            </a:avLst>
          </a:prstGeom>
          <a:solidFill>
            <a:schemeClr val="bg1">
              <a:lumMod val="75000"/>
            </a:schemeClr>
          </a:solidFill>
          <a:effectLst>
            <a:reflection blurRad="6350" stA="20000" endA="300" endPos="38500" dist="50800" dir="5400000" sy="-100000" algn="bl" rotWithShape="0"/>
          </a:effectLst>
        </p:spPr>
        <p:txBody>
          <a:bodyPr>
            <a:normAutofit/>
          </a:bodyPr>
          <a:lstStyle>
            <a:lvl1pPr marL="0" indent="0">
              <a:buNone/>
              <a:defRPr sz="20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1pPr marL="365760" indent="-365760">
              <a:defRPr/>
            </a:lvl1pPr>
            <a:lvl2pPr marL="731520" indent="-365760">
              <a:defRPr/>
            </a:lvl2pPr>
            <a:lvl3pPr marL="1097280" indent="-365760">
              <a:defRPr/>
            </a:lvl3pPr>
            <a:lvl4pPr marL="1463040" indent="-365760">
              <a:defRPr/>
            </a:lvl4pPr>
            <a:lvl5pPr marL="1828800" indent="-365760">
              <a:defRPr/>
            </a:lvl5pPr>
            <a:lvl6pPr marL="2194560" indent="-365760">
              <a:defRPr/>
            </a:lvl6pPr>
            <a:lvl7pPr marL="2560320" indent="-365760">
              <a:defRPr/>
            </a:lvl7pPr>
            <a:lvl8pPr marL="2926080" indent="-365760">
              <a:defRPr/>
            </a:lvl8pPr>
            <a:lvl9pPr marL="3291840" indent="-36576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B18191-7FDD-D541-9BCC-0DB1ECB72AD6}" type="datetimeFigureOut">
              <a:rPr lang="en-US" smtClean="0"/>
              <a:t>8/28/17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52908-9647-4C43-B73C-DCCDCF90ADEE}"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7" name="Picture 6" descr="overlayVertical.png"/>
          <p:cNvPicPr>
            <a:picLocks noChangeAspect="1"/>
          </p:cNvPicPr>
          <p:nvPr/>
        </p:nvPicPr>
        <p:blipFill>
          <a:blip r:embed="rId2"/>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7239000" y="838200"/>
            <a:ext cx="1676400" cy="5053013"/>
          </a:xfrm>
        </p:spPr>
        <p:txBody>
          <a:bodyPr vert="eaVert"/>
          <a:lstStyle>
            <a:lvl1pPr>
              <a:defRPr sz="36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9462" y="838200"/>
            <a:ext cx="6019800" cy="505301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B18191-7FDD-D541-9BCC-0DB1ECB72AD6}" type="datetimeFigureOut">
              <a:rPr lang="en-US" smtClean="0"/>
              <a:t>8/28/17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52908-9647-4C43-B73C-DCCDCF90AD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B18191-7FDD-D541-9BCC-0DB1ECB72AD6}" type="datetimeFigureOut">
              <a:rPr lang="en-US" smtClean="0"/>
              <a:t>8/28/17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52908-9647-4C43-B73C-DCCDCF90ADE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picTx" preserve="1">
  <p:cSld name="Title Slide with Picture">
    <p:spTree>
      <p:nvGrpSpPr>
        <p:cNvPr id="1" name=""/>
        <p:cNvGrpSpPr/>
        <p:nvPr/>
      </p:nvGrpSpPr>
      <p:grpSpPr>
        <a:xfrm>
          <a:off x="0" y="0"/>
          <a:ext cx="0" cy="0"/>
          <a:chOff x="0" y="0"/>
          <a:chExt cx="0" cy="0"/>
        </a:xfrm>
      </p:grpSpPr>
      <p:pic>
        <p:nvPicPr>
          <p:cNvPr id="9" name="Picture 8" descr="overlayText.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781812" y="3254188"/>
            <a:ext cx="7580376" cy="1685365"/>
          </a:xfrm>
        </p:spPr>
        <p:txBody>
          <a:bodyPr vert="horz" lIns="91440" tIns="45720" rIns="91440" bIns="45720" rtlCol="0" anchor="b" anchorCtr="0">
            <a:noAutofit/>
          </a:bodyPr>
          <a:lstStyle>
            <a:lvl1pPr algn="ctr" defTabSz="914400" rtl="0" eaLnBrk="1" latinLnBrk="0" hangingPunct="1">
              <a:lnSpc>
                <a:spcPct val="95000"/>
              </a:lnSpc>
              <a:spcBef>
                <a:spcPct val="0"/>
              </a:spcBef>
              <a:buNone/>
              <a:defRPr lang="en-US" sz="5400" b="1" kern="1200">
                <a:solidFill>
                  <a:schemeClr val="bg1"/>
                </a:solidFill>
                <a:effectLst>
                  <a:outerShdw blurRad="101600" dist="12700" dir="3600000" algn="tl" rotWithShape="0">
                    <a:prstClr val="black">
                      <a:alpha val="30000"/>
                    </a:prstClr>
                  </a:outerShdw>
                </a:effectLst>
                <a:latin typeface="+mj-lt"/>
                <a:ea typeface="+mj-ea"/>
                <a:cs typeface="+mj-cs"/>
              </a:defRPr>
            </a:lvl1pPr>
          </a:lstStyle>
          <a:p>
            <a:r>
              <a:rPr lang="en-US" smtClean="0"/>
              <a:t>Click to edit Master title style</a:t>
            </a:r>
            <a:endParaRPr lang="en-US" dirty="0"/>
          </a:p>
        </p:txBody>
      </p:sp>
      <p:sp>
        <p:nvSpPr>
          <p:cNvPr id="3" name="Picture Placeholder 2"/>
          <p:cNvSpPr>
            <a:spLocks noGrp="1"/>
          </p:cNvSpPr>
          <p:nvPr>
            <p:ph type="pic" idx="1"/>
          </p:nvPr>
        </p:nvSpPr>
        <p:spPr>
          <a:xfrm>
            <a:off x="2514600" y="457200"/>
            <a:ext cx="4114800" cy="2743200"/>
          </a:xfrm>
          <a:prstGeom prst="roundRect">
            <a:avLst>
              <a:gd name="adj" fmla="val 10888"/>
            </a:avLst>
          </a:prstGeom>
          <a:solidFill>
            <a:schemeClr val="bg1">
              <a:lumMod val="75000"/>
            </a:schemeClr>
          </a:solidFill>
          <a:effectLst>
            <a:reflection blurRad="6350" stA="20000" endA="300" endPos="38500" dist="50800" dir="5400000" sy="-100000" algn="bl" rotWithShape="0"/>
          </a:effectLst>
        </p:spPr>
        <p:txBody>
          <a:bodyPr>
            <a:normAutofit/>
          </a:bodyPr>
          <a:lstStyle>
            <a:lvl1pPr marL="0" indent="0">
              <a:buNone/>
              <a:defRPr sz="20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781812" y="4953000"/>
            <a:ext cx="7580376" cy="914400"/>
          </a:xfrm>
        </p:spPr>
        <p:txBody>
          <a:bodyPr>
            <a:normAutofit/>
          </a:bodyPr>
          <a:lstStyle>
            <a:lvl1pPr marL="0" indent="0" algn="ctr">
              <a:spcBef>
                <a:spcPts val="300"/>
              </a:spcBef>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B18191-7FDD-D541-9BCC-0DB1ECB72AD6}" type="datetimeFigureOut">
              <a:rPr lang="en-US" smtClean="0"/>
              <a:t>8/28/17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52908-9647-4C43-B73C-DCCDCF90ADE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overlayBlank.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806450" y="1627188"/>
            <a:ext cx="7580376" cy="1682496"/>
          </a:xfrm>
        </p:spPr>
        <p:txBody>
          <a:bodyPr vert="horz" lIns="91440" tIns="45720" rIns="91440" bIns="45720" rtlCol="0" anchor="b" anchorCtr="0">
            <a:noAutofit/>
          </a:bodyPr>
          <a:lstStyle>
            <a:lvl1pPr algn="ctr" defTabSz="914400" rtl="0" eaLnBrk="1" latinLnBrk="0" hangingPunct="1">
              <a:lnSpc>
                <a:spcPct val="95000"/>
              </a:lnSpc>
              <a:spcBef>
                <a:spcPct val="0"/>
              </a:spcBef>
              <a:buNone/>
              <a:defRPr lang="en-US" sz="4400" b="1" kern="1200" dirty="0">
                <a:solidFill>
                  <a:schemeClr val="bg1"/>
                </a:solidFill>
                <a:effectLst>
                  <a:outerShdw blurRad="101600" dist="12700" dir="3600000" algn="tl" rotWithShape="0">
                    <a:prstClr val="black">
                      <a:alpha val="30000"/>
                    </a:prstClr>
                  </a:outerShdw>
                </a:effectLst>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806450" y="3309411"/>
            <a:ext cx="7580376" cy="1755648"/>
          </a:xfrm>
        </p:spPr>
        <p:txBody>
          <a:bodyPr vert="horz" lIns="91440" tIns="45720" rIns="91440" bIns="45720" rtlCol="0">
            <a:normAutofit/>
          </a:bodyPr>
          <a:lstStyle>
            <a:lvl1pPr marL="0" indent="0" algn="ctr" defTabSz="914400" rtl="0" eaLnBrk="1" latinLnBrk="0" hangingPunct="1">
              <a:lnSpc>
                <a:spcPct val="110000"/>
              </a:lnSpc>
              <a:spcBef>
                <a:spcPts val="600"/>
              </a:spcBef>
              <a:spcAft>
                <a:spcPts val="0"/>
              </a:spcAft>
              <a:buSzPct val="90000"/>
              <a:buFont typeface="Wingdings" pitchFamily="2" charset="2"/>
              <a:buNone/>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B18191-7FDD-D541-9BCC-0DB1ECB72AD6}" type="datetimeFigureOut">
              <a:rPr lang="en-US" smtClean="0"/>
              <a:t>8/28/17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52908-9647-4C43-B73C-DCCDCF90ADE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66788" y="1600200"/>
            <a:ext cx="3529584" cy="4288536"/>
          </a:xfrm>
        </p:spPr>
        <p:txBody>
          <a:bodyPr>
            <a:normAutofit/>
          </a:bodyPr>
          <a:lstStyle>
            <a:lvl1pPr marL="231775" indent="-231775">
              <a:defRPr sz="1800"/>
            </a:lvl1pPr>
            <a:lvl2pPr marL="457200" indent="-231775">
              <a:defRPr sz="1800"/>
            </a:lvl2pPr>
            <a:lvl3pPr marL="688975" indent="-231775">
              <a:defRPr sz="1800"/>
            </a:lvl3pPr>
            <a:lvl4pPr marL="914400" indent="-231775">
              <a:defRPr sz="1800"/>
            </a:lvl4pPr>
            <a:lvl5pPr marL="1146175" indent="-231775">
              <a:defRPr sz="1800"/>
            </a:lvl5pPr>
            <a:lvl6pPr marL="1371600" indent="-231775">
              <a:defRPr sz="1800"/>
            </a:lvl6pPr>
            <a:lvl7pPr marL="1603375" indent="-231775">
              <a:defRPr sz="1800"/>
            </a:lvl7pPr>
            <a:lvl8pPr marL="1828800" indent="-231775">
              <a:defRPr sz="1800"/>
            </a:lvl8pPr>
            <a:lvl9pPr marL="2060575" indent="-231775">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Content Placeholder 3"/>
          <p:cNvSpPr>
            <a:spLocks noGrp="1"/>
          </p:cNvSpPr>
          <p:nvPr>
            <p:ph sz="half" idx="2"/>
          </p:nvPr>
        </p:nvSpPr>
        <p:spPr>
          <a:xfrm>
            <a:off x="4648200" y="1600200"/>
            <a:ext cx="3529584" cy="4288536"/>
          </a:xfrm>
        </p:spPr>
        <p:txBody>
          <a:bodyPr>
            <a:normAutofit/>
          </a:bodyPr>
          <a:lstStyle>
            <a:lvl1pPr marL="231775" indent="-231775">
              <a:defRPr sz="1800"/>
            </a:lvl1pPr>
            <a:lvl2pPr marL="457200" indent="-231775">
              <a:defRPr sz="1800"/>
            </a:lvl2pPr>
            <a:lvl3pPr marL="688975" indent="-231775">
              <a:defRPr sz="1800"/>
            </a:lvl3pPr>
            <a:lvl4pPr marL="914400" indent="-231775">
              <a:defRPr sz="1800"/>
            </a:lvl4pPr>
            <a:lvl5pPr marL="1146175" indent="-231775">
              <a:defRPr sz="1800"/>
            </a:lvl5pPr>
            <a:lvl6pPr marL="1371600" indent="-231775">
              <a:defRPr sz="1800"/>
            </a:lvl6pPr>
            <a:lvl7pPr marL="1603375" indent="-231775">
              <a:defRPr sz="1800"/>
            </a:lvl7pPr>
            <a:lvl8pPr marL="1828800" indent="-231775">
              <a:defRPr sz="1800"/>
            </a:lvl8pPr>
            <a:lvl9pPr marL="2060575" indent="-231775">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B18191-7FDD-D541-9BCC-0DB1ECB72AD6}" type="datetimeFigureOut">
              <a:rPr lang="en-US" smtClean="0"/>
              <a:t>8/28/17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52908-9647-4C43-B73C-DCCDCF90ADE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66216" y="1272988"/>
            <a:ext cx="3529584" cy="879475"/>
          </a:xfrm>
        </p:spPr>
        <p:txBody>
          <a:bodyPr anchor="b" anchorCtr="0">
            <a:noAutofit/>
          </a:bodyPr>
          <a:lstStyle>
            <a:lvl1pPr marL="0" indent="0" algn="ctr">
              <a:spcBef>
                <a:spcPts val="0"/>
              </a:spcBef>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66216" y="2174875"/>
            <a:ext cx="3529584" cy="3716338"/>
          </a:xfrm>
        </p:spPr>
        <p:txBody>
          <a:bodyPr>
            <a:normAutofit/>
          </a:bodyPr>
          <a:lstStyle>
            <a:lvl1pPr marL="231775" indent="-231775">
              <a:defRPr sz="1800"/>
            </a:lvl1pPr>
            <a:lvl2pPr marL="457200" indent="-231775">
              <a:defRPr sz="1800"/>
            </a:lvl2pPr>
            <a:lvl3pPr marL="688975" indent="-231775">
              <a:defRPr sz="1800"/>
            </a:lvl3pPr>
            <a:lvl4pPr marL="914400" indent="-231775">
              <a:defRPr sz="1800"/>
            </a:lvl4pPr>
            <a:lvl5pPr marL="1146175" indent="-231775">
              <a:defRPr sz="1800"/>
            </a:lvl5pPr>
            <a:lvl6pPr marL="1371600" indent="-231775">
              <a:tabLst/>
              <a:defRPr sz="1800"/>
            </a:lvl6pPr>
            <a:lvl7pPr marL="1603375" indent="-231775">
              <a:tabLst/>
              <a:defRPr sz="1800"/>
            </a:lvl7pPr>
            <a:lvl8pPr marL="1828800" indent="-231775">
              <a:tabLst/>
              <a:defRPr sz="1800"/>
            </a:lvl8pPr>
            <a:lvl9pPr marL="2060575" indent="-231775">
              <a:tabLst/>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272988"/>
            <a:ext cx="3529584" cy="879475"/>
          </a:xfrm>
        </p:spPr>
        <p:txBody>
          <a:bodyPr anchor="b" anchorCtr="0">
            <a:noAutofit/>
          </a:bodyPr>
          <a:lstStyle>
            <a:lvl1pPr marL="0" indent="0" algn="ctr">
              <a:spcBef>
                <a:spcPts val="0"/>
              </a:spcBef>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3529584" cy="3716338"/>
          </a:xfrm>
        </p:spPr>
        <p:txBody>
          <a:bodyPr>
            <a:noAutofit/>
          </a:bodyPr>
          <a:lstStyle>
            <a:lvl1pPr marL="231775" indent="-231775" algn="l" defTabSz="914400" rtl="0" eaLnBrk="1" latinLnBrk="0" hangingPunct="1">
              <a:buSzPct val="90000"/>
              <a:buFont typeface="Wingdings" pitchFamily="2" charset="2"/>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1pPr>
            <a:lvl2pPr marL="457200" indent="-231775" algn="l" defTabSz="914400" rtl="0" eaLnBrk="1" latinLnBrk="0" hangingPunct="1">
              <a:buSzPct val="90000"/>
              <a:buFont typeface="Wingdings" pitchFamily="2" charset="2"/>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2pPr>
            <a:lvl3pPr marL="688975" indent="-231775" algn="l" defTabSz="914400" rtl="0" eaLnBrk="1" latinLnBrk="0" hangingPunct="1">
              <a:buSzPct val="90000"/>
              <a:buFont typeface="Wingdings" pitchFamily="2" charset="2"/>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3pPr>
            <a:lvl4pPr marL="914400" indent="-231775" algn="l" defTabSz="914400" rtl="0" eaLnBrk="1" latinLnBrk="0" hangingPunct="1">
              <a:buSzPct val="90000"/>
              <a:buFont typeface="Wingdings" pitchFamily="2" charset="2"/>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4pPr>
            <a:lvl5pPr marL="1146175" indent="-231775" algn="l" defTabSz="914400" rtl="0" eaLnBrk="1" latinLnBrk="0" hangingPunct="1">
              <a:buSzPct val="90000"/>
              <a:buFont typeface="Wingdings" pitchFamily="2" charset="2"/>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5pPr>
            <a:lvl6pPr marL="1371600" indent="-231775" algn="l" defTabSz="914400" rtl="0" eaLnBrk="1" latinLnBrk="0" hangingPunct="1">
              <a:buSzPct val="90000"/>
              <a:buFont typeface="Wingdings" pitchFamily="2" charset="2"/>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6pPr>
            <a:lvl7pPr marL="1603375" indent="-231775" algn="l" defTabSz="914400" rtl="0" eaLnBrk="1" latinLnBrk="0" hangingPunct="1">
              <a:buSzPct val="90000"/>
              <a:buFont typeface="Wingdings" pitchFamily="2" charset="2"/>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7pPr>
            <a:lvl8pPr marL="1828800" indent="-231775" algn="l" defTabSz="914400" rtl="0" eaLnBrk="1" latinLnBrk="0" hangingPunct="1">
              <a:buSzPct val="90000"/>
              <a:buFont typeface="Wingdings" pitchFamily="2" charset="2"/>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8pPr>
            <a:lvl9pPr marL="2060575" indent="-231775" algn="l" defTabSz="914400" rtl="0" eaLnBrk="1" latinLnBrk="0" hangingPunct="1">
              <a:buSzPct val="90000"/>
              <a:buFont typeface="Wingdings" pitchFamily="2" charset="2"/>
              <a:defRPr lang="en-US" sz="1800" kern="1200" dirty="0">
                <a:solidFill>
                  <a:schemeClr val="bg1"/>
                </a:solidFill>
                <a:effectLst>
                  <a:outerShdw blurRad="101600" dist="12700" dir="3600000" algn="tl" rotWithShape="0">
                    <a:prstClr val="black">
                      <a:alpha val="30000"/>
                    </a:prstClr>
                  </a:outerShdw>
                </a:effectLst>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B18191-7FDD-D541-9BCC-0DB1ECB72AD6}" type="datetimeFigureOut">
              <a:rPr lang="en-US" smtClean="0"/>
              <a:t>8/28/17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452908-9647-4C43-B73C-DCCDCF90ADE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CB18191-7FDD-D541-9BCC-0DB1ECB72AD6}" type="datetimeFigureOut">
              <a:rPr lang="en-US" smtClean="0"/>
              <a:t>8/28/17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452908-9647-4C43-B73C-DCCDCF90AD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5" name="Picture 4" descr="overlayBlank.png"/>
          <p:cNvPicPr>
            <a:picLocks noChangeAspect="1"/>
          </p:cNvPicPr>
          <p:nvPr/>
        </p:nvPicPr>
        <p:blipFill>
          <a:blip r:embed="rId2"/>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DCB18191-7FDD-D541-9BCC-0DB1ECB72AD6}" type="datetimeFigureOut">
              <a:rPr lang="en-US" smtClean="0"/>
              <a:t>8/28/17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452908-9647-4C43-B73C-DCCDCF90ADE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9" name="Picture 8" descr="overlayBlank.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966787" y="838200"/>
            <a:ext cx="3474720" cy="1619250"/>
          </a:xfrm>
        </p:spPr>
        <p:txBody>
          <a:bodyPr vert="horz" lIns="91440" tIns="45720" rIns="91440" bIns="45720" rtlCol="0" anchor="b">
            <a:noAutofit/>
          </a:bodyPr>
          <a:lstStyle>
            <a:lvl1pPr algn="ctr" defTabSz="914400" rtl="0" eaLnBrk="1" latinLnBrk="0" hangingPunct="1">
              <a:lnSpc>
                <a:spcPct val="95000"/>
              </a:lnSpc>
              <a:spcBef>
                <a:spcPct val="0"/>
              </a:spcBef>
              <a:buNone/>
              <a:defRPr lang="en-US" sz="3000" b="1" kern="1200" dirty="0" smtClean="0">
                <a:solidFill>
                  <a:schemeClr val="bg1"/>
                </a:solidFill>
                <a:effectLst>
                  <a:outerShdw blurRad="101600" dist="12700" dir="3600000" algn="tl" rotWithShape="0">
                    <a:prstClr val="black">
                      <a:alpha val="30000"/>
                    </a:prstClr>
                  </a:outerShdw>
                </a:effectLst>
                <a:latin typeface="+mj-lt"/>
                <a:ea typeface="+mj-ea"/>
                <a:cs typeface="+mj-cs"/>
              </a:defRPr>
            </a:lvl1pPr>
          </a:lstStyle>
          <a:p>
            <a:r>
              <a:rPr lang="en-US" smtClean="0"/>
              <a:t>Click to edit Master title style</a:t>
            </a:r>
            <a:endParaRPr lang="en-US" dirty="0"/>
          </a:p>
        </p:txBody>
      </p:sp>
      <p:sp>
        <p:nvSpPr>
          <p:cNvPr id="3" name="Content Placeholder 2"/>
          <p:cNvSpPr>
            <a:spLocks noGrp="1"/>
          </p:cNvSpPr>
          <p:nvPr>
            <p:ph idx="1"/>
          </p:nvPr>
        </p:nvSpPr>
        <p:spPr>
          <a:xfrm>
            <a:off x="4727892" y="838200"/>
            <a:ext cx="3474720" cy="4572000"/>
          </a:xfrm>
        </p:spPr>
        <p:txBody>
          <a:bodyPr>
            <a:normAutofit/>
          </a:bodyPr>
          <a:lstStyle>
            <a:lvl1pPr marL="282575" indent="-282575">
              <a:defRPr sz="2400"/>
            </a:lvl1pPr>
            <a:lvl2pPr marL="573088" indent="-282575">
              <a:defRPr sz="2200"/>
            </a:lvl2pPr>
            <a:lvl3pPr marL="855663" indent="-282575">
              <a:defRPr sz="2000"/>
            </a:lvl3pPr>
            <a:lvl4pPr marL="1146175" indent="-282575">
              <a:defRPr sz="1800"/>
            </a:lvl4pPr>
            <a:lvl5pPr marL="1430338" indent="-282575">
              <a:defRPr sz="1800"/>
            </a:lvl5pPr>
            <a:lvl6pPr marL="1712913" indent="-282575">
              <a:defRPr sz="1800"/>
            </a:lvl6pPr>
            <a:lvl7pPr marL="2003425" indent="-282575">
              <a:defRPr sz="1800"/>
            </a:lvl7pPr>
            <a:lvl8pPr marL="2286000" indent="-282575">
              <a:defRPr sz="1800"/>
            </a:lvl8pPr>
            <a:lvl9pPr marL="2568575" indent="-282575">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66787" y="2474258"/>
            <a:ext cx="3474720" cy="2743200"/>
          </a:xfrm>
        </p:spPr>
        <p:txBody>
          <a:bodyPr vert="horz" lIns="91440" tIns="45720" rIns="91440" bIns="45720" rtlCol="0">
            <a:normAutofit/>
          </a:bodyPr>
          <a:lstStyle>
            <a:lvl1pPr marL="0" indent="0" algn="ctr">
              <a:lnSpc>
                <a:spcPct val="110000"/>
              </a:lnSpc>
              <a:spcBef>
                <a:spcPts val="600"/>
              </a:spcBef>
              <a:buNone/>
              <a:defRPr lang="en-US" sz="1800" kern="1200" smtClean="0">
                <a:solidFill>
                  <a:schemeClr val="bg1"/>
                </a:solidFill>
                <a:effectLst>
                  <a:outerShdw blurRad="101600" dist="12700" dir="3600000" algn="tl" rotWithShape="0">
                    <a:prstClr val="black">
                      <a:alpha val="3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spcAft>
                <a:spcPts val="0"/>
              </a:spcAft>
              <a:buSzPct val="90000"/>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DCB18191-7FDD-D541-9BCC-0DB1ECB72AD6}" type="datetimeFigureOut">
              <a:rPr lang="en-US" smtClean="0"/>
              <a:t>8/28/17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52908-9647-4C43-B73C-DCCDCF90ADE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overlayText.png"/>
          <p:cNvPicPr>
            <a:picLocks noChangeAspect="1"/>
          </p:cNvPicPr>
          <p:nvPr/>
        </p:nvPicPr>
        <p:blipFill>
          <a:blip r:embed="rId15"/>
          <a:stretch>
            <a:fillRect/>
          </a:stretch>
        </p:blipFill>
        <p:spPr>
          <a:xfrm>
            <a:off x="0" y="0"/>
            <a:ext cx="9144000" cy="6858000"/>
          </a:xfrm>
          <a:prstGeom prst="rect">
            <a:avLst/>
          </a:prstGeom>
        </p:spPr>
      </p:pic>
      <p:sp>
        <p:nvSpPr>
          <p:cNvPr id="2" name="Title Placeholder 1"/>
          <p:cNvSpPr>
            <a:spLocks noGrp="1"/>
          </p:cNvSpPr>
          <p:nvPr>
            <p:ph type="title"/>
          </p:nvPr>
        </p:nvSpPr>
        <p:spPr>
          <a:xfrm>
            <a:off x="779463" y="89647"/>
            <a:ext cx="7583488"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955675" y="1600200"/>
            <a:ext cx="7232650" cy="42910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86400" y="6172200"/>
            <a:ext cx="3200400" cy="365125"/>
          </a:xfrm>
          <a:prstGeom prst="rect">
            <a:avLst/>
          </a:prstGeom>
        </p:spPr>
        <p:txBody>
          <a:bodyPr vert="horz" lIns="91440" tIns="45720" rIns="91440" bIns="45720" rtlCol="0" anchor="ctr"/>
          <a:lstStyle>
            <a:lvl1pPr algn="r">
              <a:defRPr sz="1000" b="1">
                <a:solidFill>
                  <a:schemeClr val="bg1"/>
                </a:solidFill>
              </a:defRPr>
            </a:lvl1pPr>
          </a:lstStyle>
          <a:p>
            <a:fld id="{DCB18191-7FDD-D541-9BCC-0DB1ECB72AD6}" type="datetimeFigureOut">
              <a:rPr lang="en-US" smtClean="0"/>
              <a:t>8/28/17</a:t>
            </a:fld>
            <a:endParaRPr lang="en-US"/>
          </a:p>
        </p:txBody>
      </p:sp>
      <p:sp>
        <p:nvSpPr>
          <p:cNvPr id="5" name="Footer Placeholder 4"/>
          <p:cNvSpPr>
            <a:spLocks noGrp="1"/>
          </p:cNvSpPr>
          <p:nvPr>
            <p:ph type="ftr" sz="quarter" idx="3"/>
          </p:nvPr>
        </p:nvSpPr>
        <p:spPr>
          <a:xfrm>
            <a:off x="457200" y="6172200"/>
            <a:ext cx="3200400" cy="365125"/>
          </a:xfrm>
          <a:prstGeom prst="rect">
            <a:avLst/>
          </a:prstGeom>
        </p:spPr>
        <p:txBody>
          <a:bodyPr vert="horz" lIns="91440" tIns="45720" rIns="91440" bIns="45720" rtlCol="0" anchor="ctr"/>
          <a:lstStyle>
            <a:lvl1pPr algn="l">
              <a:defRPr sz="1000" b="1">
                <a:solidFill>
                  <a:schemeClr val="bg1"/>
                </a:solidFill>
              </a:defRPr>
            </a:lvl1pPr>
          </a:lstStyle>
          <a:p>
            <a:endParaRPr lang="en-US"/>
          </a:p>
        </p:txBody>
      </p:sp>
      <p:sp>
        <p:nvSpPr>
          <p:cNvPr id="6" name="Slide Number Placeholder 5"/>
          <p:cNvSpPr>
            <a:spLocks noGrp="1"/>
          </p:cNvSpPr>
          <p:nvPr>
            <p:ph type="sldNum" sz="quarter" idx="4"/>
          </p:nvPr>
        </p:nvSpPr>
        <p:spPr>
          <a:xfrm>
            <a:off x="4305300" y="6172200"/>
            <a:ext cx="533400" cy="365125"/>
          </a:xfrm>
          <a:prstGeom prst="rect">
            <a:avLst/>
          </a:prstGeom>
        </p:spPr>
        <p:txBody>
          <a:bodyPr vert="horz" lIns="91440" tIns="45720" rIns="91440" bIns="45720" rtlCol="0" anchor="ctr"/>
          <a:lstStyle>
            <a:lvl1pPr algn="ctr">
              <a:defRPr sz="1000" b="1">
                <a:solidFill>
                  <a:schemeClr val="bg1"/>
                </a:solidFill>
              </a:defRPr>
            </a:lvl1pPr>
          </a:lstStyle>
          <a:p>
            <a:fld id="{A5452908-9647-4C43-B73C-DCCDCF90ADE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lnSpc>
          <a:spcPct val="95000"/>
        </a:lnSpc>
        <a:spcBef>
          <a:spcPct val="0"/>
        </a:spcBef>
        <a:buNone/>
        <a:defRPr sz="4800" b="1" kern="1200">
          <a:solidFill>
            <a:schemeClr val="bg1"/>
          </a:solidFill>
          <a:effectLst>
            <a:outerShdw blurRad="101600" dist="12700" dir="3600000" algn="tl" rotWithShape="0">
              <a:prstClr val="black">
                <a:alpha val="30000"/>
              </a:prstClr>
            </a:outerShdw>
          </a:effectLst>
          <a:latin typeface="+mj-lt"/>
          <a:ea typeface="+mj-ea"/>
          <a:cs typeface="+mj-cs"/>
        </a:defRPr>
      </a:lvl1pPr>
    </p:titleStyle>
    <p:bodyStyle>
      <a:lvl1pPr marL="457200" indent="-457200" algn="l" defTabSz="914400" rtl="0" eaLnBrk="1" latinLnBrk="0" hangingPunct="1">
        <a:spcBef>
          <a:spcPts val="2000"/>
        </a:spcBef>
        <a:spcAft>
          <a:spcPts val="0"/>
        </a:spcAft>
        <a:buSzPct val="90000"/>
        <a:buFont typeface="Wingdings" pitchFamily="2" charset="2"/>
        <a:buChar char=""/>
        <a:defRPr sz="2400" kern="1200">
          <a:solidFill>
            <a:schemeClr val="bg1"/>
          </a:solidFill>
          <a:effectLst>
            <a:outerShdw blurRad="101600" dist="12700" dir="3600000" algn="tl" rotWithShape="0">
              <a:prstClr val="black">
                <a:alpha val="30000"/>
              </a:prstClr>
            </a:outerShdw>
          </a:effectLst>
          <a:latin typeface="+mn-lt"/>
          <a:ea typeface="+mn-ea"/>
          <a:cs typeface="+mn-cs"/>
        </a:defRPr>
      </a:lvl1pPr>
      <a:lvl2pPr marL="914400" indent="-457200" algn="l" defTabSz="914400" rtl="0" eaLnBrk="1" latinLnBrk="0" hangingPunct="1">
        <a:spcBef>
          <a:spcPts val="1000"/>
        </a:spcBef>
        <a:spcAft>
          <a:spcPts val="0"/>
        </a:spcAft>
        <a:buSzPct val="90000"/>
        <a:buFont typeface="Wingdings" pitchFamily="2" charset="2"/>
        <a:buChar char=""/>
        <a:defRPr sz="2200" kern="1200">
          <a:solidFill>
            <a:schemeClr val="bg1"/>
          </a:solidFill>
          <a:effectLst>
            <a:outerShdw blurRad="101600" dist="12700" dir="3600000" algn="tl" rotWithShape="0">
              <a:prstClr val="black">
                <a:alpha val="30000"/>
              </a:prstClr>
            </a:outerShdw>
          </a:effectLst>
          <a:latin typeface="+mn-lt"/>
          <a:ea typeface="+mn-ea"/>
          <a:cs typeface="+mn-cs"/>
        </a:defRPr>
      </a:lvl2pPr>
      <a:lvl3pPr marL="1371600" indent="-457200" algn="l" defTabSz="914400" rtl="0" eaLnBrk="1" latinLnBrk="0" hangingPunct="1">
        <a:spcBef>
          <a:spcPts val="1000"/>
        </a:spcBef>
        <a:spcAft>
          <a:spcPts val="0"/>
        </a:spcAft>
        <a:buSzPct val="90000"/>
        <a:buFont typeface="Wingdings" pitchFamily="2" charset="2"/>
        <a:buChar char=""/>
        <a:defRPr sz="2000" kern="1200">
          <a:solidFill>
            <a:schemeClr val="bg1"/>
          </a:solidFill>
          <a:effectLst>
            <a:outerShdw blurRad="101600" dist="12700" dir="3600000" algn="tl" rotWithShape="0">
              <a:prstClr val="black">
                <a:alpha val="30000"/>
              </a:prstClr>
            </a:outerShdw>
          </a:effectLst>
          <a:latin typeface="+mn-lt"/>
          <a:ea typeface="+mn-ea"/>
          <a:cs typeface="+mn-cs"/>
        </a:defRPr>
      </a:lvl3pPr>
      <a:lvl4pPr marL="1828800" indent="-457200" algn="l" defTabSz="914400" rtl="0" eaLnBrk="1" latinLnBrk="0" hangingPunct="1">
        <a:spcBef>
          <a:spcPts val="1000"/>
        </a:spcBef>
        <a:spcAft>
          <a:spcPts val="0"/>
        </a:spcAft>
        <a:buSzPct val="90000"/>
        <a:buFont typeface="Wingdings" pitchFamily="2" charset="2"/>
        <a:buChar char=""/>
        <a:defRPr sz="1800" kern="1200">
          <a:solidFill>
            <a:schemeClr val="bg1"/>
          </a:solidFill>
          <a:effectLst>
            <a:outerShdw blurRad="101600" dist="12700" dir="3600000" algn="tl" rotWithShape="0">
              <a:prstClr val="black">
                <a:alpha val="30000"/>
              </a:prstClr>
            </a:outerShdw>
          </a:effectLst>
          <a:latin typeface="+mn-lt"/>
          <a:ea typeface="+mn-ea"/>
          <a:cs typeface="+mn-cs"/>
        </a:defRPr>
      </a:lvl4pPr>
      <a:lvl5pPr marL="2286000" indent="-457200" algn="l" defTabSz="914400" rtl="0" eaLnBrk="1" latinLnBrk="0" hangingPunct="1">
        <a:spcBef>
          <a:spcPts val="1000"/>
        </a:spcBef>
        <a:spcAft>
          <a:spcPts val="0"/>
        </a:spcAft>
        <a:buSzPct val="90000"/>
        <a:buFont typeface="Wingdings" pitchFamily="2" charset="2"/>
        <a:buChar char=""/>
        <a:defRPr sz="1800" kern="1200">
          <a:solidFill>
            <a:schemeClr val="bg1"/>
          </a:solidFill>
          <a:effectLst>
            <a:outerShdw blurRad="101600" dist="12700" dir="3600000" algn="tl" rotWithShape="0">
              <a:prstClr val="black">
                <a:alpha val="30000"/>
              </a:prstClr>
            </a:outerShdw>
          </a:effectLst>
          <a:latin typeface="+mn-lt"/>
          <a:ea typeface="+mn-ea"/>
          <a:cs typeface="+mn-cs"/>
        </a:defRPr>
      </a:lvl5pPr>
      <a:lvl6pPr marL="2743200" indent="-457200" algn="l" defTabSz="914400" rtl="0" eaLnBrk="1" latinLnBrk="0" hangingPunct="1">
        <a:spcBef>
          <a:spcPts val="1000"/>
        </a:spcBef>
        <a:buSzPct val="90000"/>
        <a:buFont typeface="Wingdings" pitchFamily="2" charset="2"/>
        <a:buChar char="{"/>
        <a:defRPr lang="en-US" sz="1800" kern="1200" dirty="0" smtClean="0">
          <a:solidFill>
            <a:schemeClr val="bg1"/>
          </a:solidFill>
          <a:effectLst>
            <a:outerShdw blurRad="101600" dist="12700" dir="3600000" algn="tl" rotWithShape="0">
              <a:prstClr val="black">
                <a:alpha val="30000"/>
              </a:prstClr>
            </a:outerShdw>
          </a:effectLst>
          <a:latin typeface="+mn-lt"/>
          <a:ea typeface="+mn-ea"/>
          <a:cs typeface="+mn-cs"/>
        </a:defRPr>
      </a:lvl6pPr>
      <a:lvl7pPr marL="3200400" indent="-457200" algn="l" defTabSz="914400" rtl="0" eaLnBrk="1" latinLnBrk="0" hangingPunct="1">
        <a:spcBef>
          <a:spcPts val="1000"/>
        </a:spcBef>
        <a:buSzPct val="90000"/>
        <a:buFont typeface="Wingdings" pitchFamily="2" charset="2"/>
        <a:buChar char="|"/>
        <a:defRPr lang="en-US" sz="1800" kern="1200" baseline="0" dirty="0" smtClean="0">
          <a:solidFill>
            <a:schemeClr val="bg1"/>
          </a:solidFill>
          <a:effectLst>
            <a:outerShdw blurRad="101600" dist="12700" dir="3600000" algn="tl" rotWithShape="0">
              <a:prstClr val="black">
                <a:alpha val="30000"/>
              </a:prstClr>
            </a:outerShdw>
          </a:effectLst>
          <a:latin typeface="+mn-lt"/>
          <a:ea typeface="+mn-ea"/>
          <a:cs typeface="+mn-cs"/>
        </a:defRPr>
      </a:lvl7pPr>
      <a:lvl8pPr marL="3657600" indent="-457200" algn="l" defTabSz="914400" rtl="0" eaLnBrk="1" latinLnBrk="0" hangingPunct="1">
        <a:spcBef>
          <a:spcPts val="1000"/>
        </a:spcBef>
        <a:buSzPct val="90000"/>
        <a:buFont typeface="Wingdings" pitchFamily="2" charset="2"/>
        <a:buChar char="{"/>
        <a:defRPr lang="en-US" sz="1800" kern="1200" baseline="0" dirty="0" smtClean="0">
          <a:solidFill>
            <a:schemeClr val="bg1"/>
          </a:solidFill>
          <a:effectLst>
            <a:outerShdw blurRad="101600" dist="12700" dir="3600000" algn="tl" rotWithShape="0">
              <a:prstClr val="black">
                <a:alpha val="30000"/>
              </a:prstClr>
            </a:outerShdw>
          </a:effectLst>
          <a:latin typeface="+mn-lt"/>
          <a:ea typeface="+mn-ea"/>
          <a:cs typeface="+mn-cs"/>
        </a:defRPr>
      </a:lvl8pPr>
      <a:lvl9pPr marL="4114800" indent="-457200" algn="l" defTabSz="914400" rtl="0" eaLnBrk="1" latinLnBrk="0" hangingPunct="1">
        <a:spcBef>
          <a:spcPts val="1000"/>
        </a:spcBef>
        <a:buSzPct val="90000"/>
        <a:buFont typeface="Wingdings" pitchFamily="2" charset="2"/>
        <a:buChar char="|"/>
        <a:defRPr lang="en-US" sz="1800" kern="1200" dirty="0">
          <a:solidFill>
            <a:schemeClr val="bg1"/>
          </a:solidFill>
          <a:effectLst>
            <a:outerShdw blurRad="101600" dist="12700" dir="3600000" algn="tl" rotWithShape="0">
              <a:prstClr val="black">
                <a:alpha val="30000"/>
              </a:prst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nTh5JzRziH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bpw0010@auburn.edu" TargetMode="External"/><Relationship Id="rId3" Type="http://schemas.openxmlformats.org/officeDocument/2006/relationships/hyperlink" Target="https://docs.google.com/forms/d/1_Q9uHKPUybQqLmUgapyN8iJH9rO89z1yzG3cpV18vEc/viewform?edit_requested=true"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estmoz.com/132612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9221"/>
            <a:ext cx="9144000" cy="3660040"/>
          </a:xfrm>
        </p:spPr>
        <p:txBody>
          <a:bodyPr/>
          <a:lstStyle/>
          <a:p>
            <a:r>
              <a:rPr lang="en-US" dirty="0" smtClean="0"/>
              <a:t/>
            </a:r>
            <a:br>
              <a:rPr lang="en-US" dirty="0" smtClean="0"/>
            </a:br>
            <a:r>
              <a:rPr lang="en-US" sz="2400" dirty="0" smtClean="0"/>
              <a:t>Auburn University </a:t>
            </a:r>
            <a:r>
              <a:rPr lang="en-US" sz="2400" dirty="0" err="1" smtClean="0"/>
              <a:t>Interfraternity</a:t>
            </a:r>
            <a:r>
              <a:rPr lang="en-US" sz="2400" dirty="0" smtClean="0"/>
              <a:t> Council</a:t>
            </a:r>
            <a:br>
              <a:rPr lang="en-US" sz="2400" dirty="0" smtClean="0"/>
            </a:br>
            <a:r>
              <a:rPr lang="en-US" sz="6000" dirty="0"/>
              <a:t>Sober Monitor Training</a:t>
            </a:r>
            <a:endParaRPr lang="en-US" sz="3600" dirty="0"/>
          </a:p>
        </p:txBody>
      </p:sp>
    </p:spTree>
    <p:extLst>
      <p:ext uri="{BB962C8B-B14F-4D97-AF65-F5344CB8AC3E}">
        <p14:creationId xmlns:p14="http://schemas.microsoft.com/office/powerpoint/2010/main" val="13862537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583488" cy="1143000"/>
          </a:xfrm>
        </p:spPr>
        <p:txBody>
          <a:bodyPr/>
          <a:lstStyle/>
          <a:p>
            <a:r>
              <a:rPr lang="en-US" sz="3600" dirty="0" smtClean="0"/>
              <a:t>Event Monitor Duties</a:t>
            </a:r>
            <a:endParaRPr lang="en-US" sz="3600" dirty="0"/>
          </a:p>
        </p:txBody>
      </p:sp>
      <p:sp>
        <p:nvSpPr>
          <p:cNvPr id="3" name="Content Placeholder 2"/>
          <p:cNvSpPr>
            <a:spLocks noGrp="1"/>
          </p:cNvSpPr>
          <p:nvPr>
            <p:ph idx="1"/>
          </p:nvPr>
        </p:nvSpPr>
        <p:spPr>
          <a:xfrm>
            <a:off x="0" y="1143000"/>
            <a:ext cx="9144000" cy="5488248"/>
          </a:xfrm>
        </p:spPr>
        <p:txBody>
          <a:bodyPr>
            <a:normAutofit lnSpcReduction="10000"/>
          </a:bodyPr>
          <a:lstStyle/>
          <a:p>
            <a:r>
              <a:rPr lang="en-US" b="1" dirty="0" smtClean="0"/>
              <a:t>Expectations</a:t>
            </a:r>
          </a:p>
          <a:p>
            <a:pPr lvl="1"/>
            <a:r>
              <a:rPr lang="en-US" b="1" dirty="0" smtClean="0"/>
              <a:t>Stay sober</a:t>
            </a:r>
          </a:p>
          <a:p>
            <a:pPr lvl="1"/>
            <a:r>
              <a:rPr lang="en-US" b="1" dirty="0" smtClean="0"/>
              <a:t>Stay vigilant</a:t>
            </a:r>
          </a:p>
          <a:p>
            <a:pPr lvl="1"/>
            <a:r>
              <a:rPr lang="en-US" b="1" dirty="0" smtClean="0"/>
              <a:t>Be prepared</a:t>
            </a:r>
          </a:p>
          <a:p>
            <a:pPr lvl="2"/>
            <a:r>
              <a:rPr lang="en-US" b="1" dirty="0" smtClean="0"/>
              <a:t>Have numbers, wrist bands, guest list, important contact info</a:t>
            </a:r>
          </a:p>
          <a:p>
            <a:pPr lvl="1"/>
            <a:r>
              <a:rPr lang="en-US" b="1" dirty="0" smtClean="0"/>
              <a:t>Event Monitors have the right and the duty to remove any person from the event because of behavior</a:t>
            </a:r>
          </a:p>
          <a:p>
            <a:pPr lvl="1"/>
            <a:r>
              <a:rPr lang="en-US" b="1" dirty="0" smtClean="0"/>
              <a:t>Do something to distinguish yourself as an event monitor, so that people know you are there to help</a:t>
            </a:r>
          </a:p>
          <a:p>
            <a:pPr lvl="1"/>
            <a:r>
              <a:rPr lang="en-US" b="1" dirty="0" smtClean="0"/>
              <a:t>Introduce yourself to all involved parties</a:t>
            </a:r>
          </a:p>
          <a:p>
            <a:pPr lvl="2"/>
            <a:r>
              <a:rPr lang="en-US" b="1" dirty="0" smtClean="0"/>
              <a:t>Venue Manager, Head of Security, other Organizations</a:t>
            </a:r>
          </a:p>
          <a:p>
            <a:pPr lvl="1"/>
            <a:r>
              <a:rPr lang="en-US" b="1" dirty="0" smtClean="0"/>
              <a:t>Make sure non-alcoholic beverages and food are available</a:t>
            </a:r>
          </a:p>
          <a:p>
            <a:pPr lvl="1"/>
            <a:endParaRPr lang="en-US" b="1" dirty="0" smtClean="0"/>
          </a:p>
          <a:p>
            <a:pPr lvl="1"/>
            <a:endParaRPr lang="en-US" b="1" dirty="0"/>
          </a:p>
        </p:txBody>
      </p:sp>
    </p:spTree>
    <p:extLst>
      <p:ext uri="{BB962C8B-B14F-4D97-AF65-F5344CB8AC3E}">
        <p14:creationId xmlns:p14="http://schemas.microsoft.com/office/powerpoint/2010/main" val="33742222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3"/>
            <a:ext cx="7583488" cy="1143000"/>
          </a:xfrm>
        </p:spPr>
        <p:txBody>
          <a:bodyPr/>
          <a:lstStyle/>
          <a:p>
            <a:r>
              <a:rPr lang="en-US" sz="3600" dirty="0" smtClean="0"/>
              <a:t>Event Monitor Duties</a:t>
            </a:r>
            <a:endParaRPr lang="en-US" sz="3600" dirty="0"/>
          </a:p>
        </p:txBody>
      </p:sp>
      <p:sp>
        <p:nvSpPr>
          <p:cNvPr id="3" name="Content Placeholder 2"/>
          <p:cNvSpPr>
            <a:spLocks noGrp="1"/>
          </p:cNvSpPr>
          <p:nvPr>
            <p:ph idx="1"/>
          </p:nvPr>
        </p:nvSpPr>
        <p:spPr>
          <a:xfrm>
            <a:off x="0" y="1244910"/>
            <a:ext cx="9144000" cy="5613090"/>
          </a:xfrm>
        </p:spPr>
        <p:txBody>
          <a:bodyPr>
            <a:normAutofit/>
          </a:bodyPr>
          <a:lstStyle/>
          <a:p>
            <a:r>
              <a:rPr lang="en-US" b="1" dirty="0" smtClean="0"/>
              <a:t>Before the Event Starts</a:t>
            </a:r>
          </a:p>
          <a:p>
            <a:pPr lvl="1"/>
            <a:r>
              <a:rPr lang="en-US" b="1" dirty="0" smtClean="0"/>
              <a:t>Assure you have one entrance with security guards and at least one Event Monitor at the gate</a:t>
            </a:r>
          </a:p>
          <a:p>
            <a:pPr lvl="2"/>
            <a:r>
              <a:rPr lang="en-US" b="1" dirty="0" smtClean="0"/>
              <a:t>Orange removable fencing and barricades provided by university serve as good barriers </a:t>
            </a:r>
          </a:p>
          <a:p>
            <a:pPr lvl="1"/>
            <a:r>
              <a:rPr lang="en-US" b="1" dirty="0" smtClean="0"/>
              <a:t>Assess guests as they enter</a:t>
            </a:r>
          </a:p>
          <a:p>
            <a:pPr lvl="2"/>
            <a:r>
              <a:rPr lang="en-US" b="1" dirty="0" smtClean="0"/>
              <a:t>Have Third Party Security check IDs</a:t>
            </a:r>
          </a:p>
          <a:p>
            <a:pPr lvl="2"/>
            <a:r>
              <a:rPr lang="en-US" b="1" dirty="0" smtClean="0"/>
              <a:t>Make sure they sign in</a:t>
            </a:r>
          </a:p>
          <a:p>
            <a:pPr lvl="2"/>
            <a:r>
              <a:rPr lang="en-US" b="1" dirty="0" smtClean="0"/>
              <a:t>Do they seem too intoxicated?</a:t>
            </a:r>
          </a:p>
          <a:p>
            <a:pPr lvl="3"/>
            <a:r>
              <a:rPr lang="en-US" b="1" dirty="0" smtClean="0"/>
              <a:t>Ask them to leave the event and help find them a way home</a:t>
            </a:r>
          </a:p>
          <a:p>
            <a:pPr lvl="2"/>
            <a:r>
              <a:rPr lang="en-US" b="1" dirty="0" smtClean="0"/>
              <a:t>Not on the guest list</a:t>
            </a:r>
          </a:p>
          <a:p>
            <a:pPr lvl="3"/>
            <a:r>
              <a:rPr lang="en-US" b="1" dirty="0" smtClean="0"/>
              <a:t>Explain that you are required to stick to your guest list. Offer to help find them a ride home. </a:t>
            </a:r>
          </a:p>
          <a:p>
            <a:pPr lvl="3"/>
            <a:endParaRPr lang="en-US" b="1" dirty="0" smtClean="0"/>
          </a:p>
        </p:txBody>
      </p:sp>
    </p:spTree>
    <p:extLst>
      <p:ext uri="{BB962C8B-B14F-4D97-AF65-F5344CB8AC3E}">
        <p14:creationId xmlns:p14="http://schemas.microsoft.com/office/powerpoint/2010/main" val="3692714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583488" cy="1143000"/>
          </a:xfrm>
        </p:spPr>
        <p:txBody>
          <a:bodyPr/>
          <a:lstStyle/>
          <a:p>
            <a:r>
              <a:rPr lang="en-US" sz="3600" dirty="0" smtClean="0"/>
              <a:t>Event Monitor Duties</a:t>
            </a:r>
            <a:endParaRPr lang="en-US" sz="3600" dirty="0"/>
          </a:p>
        </p:txBody>
      </p:sp>
      <p:sp>
        <p:nvSpPr>
          <p:cNvPr id="3" name="Content Placeholder 2"/>
          <p:cNvSpPr>
            <a:spLocks noGrp="1"/>
          </p:cNvSpPr>
          <p:nvPr>
            <p:ph idx="1"/>
          </p:nvPr>
        </p:nvSpPr>
        <p:spPr>
          <a:xfrm>
            <a:off x="0" y="880238"/>
            <a:ext cx="9144000" cy="5977762"/>
          </a:xfrm>
        </p:spPr>
        <p:txBody>
          <a:bodyPr>
            <a:normAutofit/>
          </a:bodyPr>
          <a:lstStyle/>
          <a:p>
            <a:r>
              <a:rPr lang="en-US" b="1" dirty="0" smtClean="0"/>
              <a:t>During the Event</a:t>
            </a:r>
          </a:p>
          <a:p>
            <a:pPr lvl="1"/>
            <a:r>
              <a:rPr lang="en-US" b="1" dirty="0" smtClean="0"/>
              <a:t>Watch for over intoxication</a:t>
            </a:r>
          </a:p>
          <a:p>
            <a:pPr lvl="2"/>
            <a:r>
              <a:rPr lang="en-US" b="1" dirty="0" smtClean="0"/>
              <a:t>Signs of over intoxication include physical inability, poor behavior, and vomiting </a:t>
            </a:r>
          </a:p>
          <a:p>
            <a:pPr lvl="2"/>
            <a:r>
              <a:rPr lang="en-US" b="1" dirty="0" smtClean="0"/>
              <a:t>If any of these signs arise, intervene early</a:t>
            </a:r>
          </a:p>
          <a:p>
            <a:pPr lvl="3"/>
            <a:r>
              <a:rPr lang="en-US" b="1" dirty="0" smtClean="0"/>
              <a:t>Get the person water</a:t>
            </a:r>
          </a:p>
          <a:p>
            <a:pPr lvl="3"/>
            <a:r>
              <a:rPr lang="en-US" b="1" dirty="0" smtClean="0"/>
              <a:t>Tell the bar to stop serving that person</a:t>
            </a:r>
          </a:p>
          <a:p>
            <a:pPr lvl="3"/>
            <a:r>
              <a:rPr lang="en-US" b="1" dirty="0" smtClean="0"/>
              <a:t>Find this person’s friends and have them leave together</a:t>
            </a:r>
          </a:p>
          <a:p>
            <a:pPr lvl="3"/>
            <a:r>
              <a:rPr lang="en-US" b="1" dirty="0" smtClean="0"/>
              <a:t>Do NOT leave the guest alone or allow the guest to leave by themselves</a:t>
            </a:r>
          </a:p>
          <a:p>
            <a:pPr lvl="2"/>
            <a:r>
              <a:rPr lang="en-US" b="1" dirty="0" smtClean="0"/>
              <a:t>An organization is responsible for its guests even after they have left the event.</a:t>
            </a:r>
          </a:p>
          <a:p>
            <a:pPr lvl="2"/>
            <a:r>
              <a:rPr lang="en-US" b="1" dirty="0" smtClean="0"/>
              <a:t>If someone is acting unruly, regardless of level of intoxication you have the right to ask them to leave.  </a:t>
            </a:r>
          </a:p>
          <a:p>
            <a:pPr lvl="3"/>
            <a:r>
              <a:rPr lang="en-US" b="1" dirty="0" smtClean="0"/>
              <a:t>Ask Third Party Security for assistance</a:t>
            </a:r>
          </a:p>
          <a:p>
            <a:pPr lvl="3"/>
            <a:endParaRPr lang="en-US" b="1" dirty="0"/>
          </a:p>
        </p:txBody>
      </p:sp>
    </p:spTree>
    <p:extLst>
      <p:ext uri="{BB962C8B-B14F-4D97-AF65-F5344CB8AC3E}">
        <p14:creationId xmlns:p14="http://schemas.microsoft.com/office/powerpoint/2010/main" val="15349576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583488" cy="1143000"/>
          </a:xfrm>
        </p:spPr>
        <p:txBody>
          <a:bodyPr/>
          <a:lstStyle/>
          <a:p>
            <a:r>
              <a:rPr lang="en-US" sz="3600" dirty="0" smtClean="0"/>
              <a:t>Event Monitor Duties</a:t>
            </a:r>
            <a:endParaRPr lang="en-US" sz="3600" dirty="0"/>
          </a:p>
        </p:txBody>
      </p:sp>
      <p:sp>
        <p:nvSpPr>
          <p:cNvPr id="3" name="Content Placeholder 2"/>
          <p:cNvSpPr>
            <a:spLocks noGrp="1"/>
          </p:cNvSpPr>
          <p:nvPr>
            <p:ph idx="1"/>
          </p:nvPr>
        </p:nvSpPr>
        <p:spPr>
          <a:xfrm>
            <a:off x="0" y="1143000"/>
            <a:ext cx="9144000" cy="4892920"/>
          </a:xfrm>
        </p:spPr>
        <p:txBody>
          <a:bodyPr/>
          <a:lstStyle/>
          <a:p>
            <a:r>
              <a:rPr lang="en-US" b="1" dirty="0" smtClean="0"/>
              <a:t>After the Event</a:t>
            </a:r>
          </a:p>
          <a:p>
            <a:pPr lvl="1"/>
            <a:r>
              <a:rPr lang="en-US" b="1" dirty="0" smtClean="0"/>
              <a:t>Make sure everyone is getting home safely</a:t>
            </a:r>
          </a:p>
          <a:p>
            <a:pPr lvl="1"/>
            <a:r>
              <a:rPr lang="en-US" b="1" dirty="0" smtClean="0"/>
              <a:t>Document any incidents that happened during the event</a:t>
            </a:r>
          </a:p>
          <a:p>
            <a:pPr lvl="2"/>
            <a:r>
              <a:rPr lang="en-US" b="1" dirty="0" smtClean="0"/>
              <a:t>Have third party security submit documentation of the incident and actions taken</a:t>
            </a:r>
          </a:p>
          <a:p>
            <a:pPr lvl="1"/>
            <a:r>
              <a:rPr lang="en-US" b="1" dirty="0" smtClean="0"/>
              <a:t>Help clean up the facilities used </a:t>
            </a:r>
          </a:p>
          <a:p>
            <a:pPr marL="457200" lvl="1" indent="0">
              <a:buNone/>
            </a:pPr>
            <a:endParaRPr lang="en-US" b="1" dirty="0"/>
          </a:p>
        </p:txBody>
      </p:sp>
    </p:spTree>
    <p:extLst>
      <p:ext uri="{BB962C8B-B14F-4D97-AF65-F5344CB8AC3E}">
        <p14:creationId xmlns:p14="http://schemas.microsoft.com/office/powerpoint/2010/main" val="4411521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583488" cy="1143000"/>
          </a:xfrm>
        </p:spPr>
        <p:txBody>
          <a:bodyPr/>
          <a:lstStyle/>
          <a:p>
            <a:r>
              <a:rPr lang="en-US" sz="3600" dirty="0" smtClean="0"/>
              <a:t>Event Staff</a:t>
            </a:r>
            <a:endParaRPr lang="en-US" sz="3600" dirty="0"/>
          </a:p>
        </p:txBody>
      </p:sp>
      <p:sp>
        <p:nvSpPr>
          <p:cNvPr id="3" name="Content Placeholder 2"/>
          <p:cNvSpPr>
            <a:spLocks noGrp="1"/>
          </p:cNvSpPr>
          <p:nvPr>
            <p:ph idx="1"/>
          </p:nvPr>
        </p:nvSpPr>
        <p:spPr/>
        <p:txBody>
          <a:bodyPr/>
          <a:lstStyle/>
          <a:p>
            <a:r>
              <a:rPr lang="en-US" sz="2000" b="1" dirty="0"/>
              <a:t>Even if your event has security, event monitors are still required for the event. Your job is to work with the security team to have them assist you in situations. </a:t>
            </a:r>
          </a:p>
          <a:p>
            <a:r>
              <a:rPr lang="en-US" sz="2000" b="1" dirty="0"/>
              <a:t>The Caterer and Bartenders are responsible for serving alcohol and the event monitors should not be identifying who is/isn’t of legal drinking age. </a:t>
            </a:r>
          </a:p>
        </p:txBody>
      </p:sp>
    </p:spTree>
    <p:extLst>
      <p:ext uri="{BB962C8B-B14F-4D97-AF65-F5344CB8AC3E}">
        <p14:creationId xmlns:p14="http://schemas.microsoft.com/office/powerpoint/2010/main" val="31225868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 What If Something Goes Wrong??</a:t>
            </a:r>
            <a:endParaRPr lang="en-US" dirty="0"/>
          </a:p>
        </p:txBody>
      </p:sp>
      <p:sp>
        <p:nvSpPr>
          <p:cNvPr id="4" name="TextBox 3"/>
          <p:cNvSpPr txBox="1"/>
          <p:nvPr/>
        </p:nvSpPr>
        <p:spPr>
          <a:xfrm>
            <a:off x="603523" y="3420355"/>
            <a:ext cx="7933811" cy="646331"/>
          </a:xfrm>
          <a:prstGeom prst="rect">
            <a:avLst/>
          </a:prstGeom>
          <a:noFill/>
        </p:spPr>
        <p:txBody>
          <a:bodyPr wrap="square" rtlCol="0">
            <a:spAutoFit/>
          </a:bodyPr>
          <a:lstStyle/>
          <a:p>
            <a:r>
              <a:rPr lang="en-US" b="1" dirty="0" smtClean="0">
                <a:solidFill>
                  <a:schemeClr val="bg1"/>
                </a:solidFill>
              </a:rPr>
              <a:t>Common Problems include fights, vandalism, stealing, drugs, alcohol misuse, and general misbehavior</a:t>
            </a:r>
            <a:endParaRPr lang="en-US" b="1" dirty="0">
              <a:solidFill>
                <a:schemeClr val="bg1"/>
              </a:solidFill>
            </a:endParaRPr>
          </a:p>
        </p:txBody>
      </p:sp>
    </p:spTree>
    <p:extLst>
      <p:ext uri="{BB962C8B-B14F-4D97-AF65-F5344CB8AC3E}">
        <p14:creationId xmlns:p14="http://schemas.microsoft.com/office/powerpoint/2010/main" val="3092690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4836"/>
            <a:ext cx="8987051" cy="1143000"/>
          </a:xfrm>
        </p:spPr>
        <p:txBody>
          <a:bodyPr/>
          <a:lstStyle/>
          <a:p>
            <a:r>
              <a:rPr lang="en-US" sz="3600" dirty="0" smtClean="0"/>
              <a:t>What Do We Do?</a:t>
            </a:r>
            <a:endParaRPr lang="en-US" sz="3600" dirty="0"/>
          </a:p>
        </p:txBody>
      </p:sp>
      <p:sp>
        <p:nvSpPr>
          <p:cNvPr id="3" name="Content Placeholder 2"/>
          <p:cNvSpPr>
            <a:spLocks noGrp="1"/>
          </p:cNvSpPr>
          <p:nvPr>
            <p:ph idx="1"/>
          </p:nvPr>
        </p:nvSpPr>
        <p:spPr>
          <a:xfrm>
            <a:off x="0" y="1118164"/>
            <a:ext cx="9144000" cy="5244702"/>
          </a:xfrm>
        </p:spPr>
        <p:txBody>
          <a:bodyPr/>
          <a:lstStyle/>
          <a:p>
            <a:pPr marL="457200" lvl="1">
              <a:spcBef>
                <a:spcPts val="2000"/>
              </a:spcBef>
              <a:buFont typeface="Wingdings" pitchFamily="2" charset="2"/>
              <a:buChar char=""/>
            </a:pPr>
            <a:r>
              <a:rPr lang="en-US" b="1" dirty="0"/>
              <a:t>If someone's health or safety is in immediate danger call police or ambulance. DO NOT WAIT, DO NOT SECOND GUESS. If a serious or fatal injury occurs it will be much worse if you do not respond appropriately and get help. </a:t>
            </a:r>
          </a:p>
          <a:p>
            <a:pPr marL="457200" lvl="1">
              <a:spcBef>
                <a:spcPts val="2000"/>
              </a:spcBef>
              <a:buFont typeface="Wingdings" pitchFamily="2" charset="2"/>
              <a:buChar char=""/>
            </a:pPr>
            <a:r>
              <a:rPr lang="en-US" b="1" dirty="0" smtClean="0"/>
              <a:t>Damage to Property or Missing Items</a:t>
            </a:r>
          </a:p>
          <a:p>
            <a:pPr marL="914400" lvl="2">
              <a:spcBef>
                <a:spcPts val="2000"/>
              </a:spcBef>
            </a:pPr>
            <a:r>
              <a:rPr lang="en-US" sz="2200" b="1" dirty="0" smtClean="0"/>
              <a:t>Let someone know, be prepared to take ownership of the issue</a:t>
            </a:r>
          </a:p>
          <a:p>
            <a:pPr marL="914400" lvl="2">
              <a:spcBef>
                <a:spcPts val="2000"/>
              </a:spcBef>
            </a:pPr>
            <a:r>
              <a:rPr lang="en-US" sz="2200" b="1" dirty="0" smtClean="0"/>
              <a:t>Report to correct authorities and any groups it pertains to</a:t>
            </a:r>
          </a:p>
          <a:p>
            <a:pPr marL="457200" lvl="2" indent="0">
              <a:spcBef>
                <a:spcPts val="2000"/>
              </a:spcBef>
              <a:buNone/>
            </a:pPr>
            <a:endParaRPr lang="en-US" b="1" dirty="0" smtClean="0"/>
          </a:p>
          <a:p>
            <a:pPr marL="914400" lvl="2">
              <a:spcBef>
                <a:spcPts val="2000"/>
              </a:spcBef>
            </a:pPr>
            <a:endParaRPr lang="en-US" b="1" dirty="0"/>
          </a:p>
          <a:p>
            <a:endParaRPr lang="en-US" b="1" dirty="0"/>
          </a:p>
        </p:txBody>
      </p:sp>
    </p:spTree>
    <p:extLst>
      <p:ext uri="{BB962C8B-B14F-4D97-AF65-F5344CB8AC3E}">
        <p14:creationId xmlns:p14="http://schemas.microsoft.com/office/powerpoint/2010/main" val="23896164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583488" cy="1143000"/>
          </a:xfrm>
        </p:spPr>
        <p:txBody>
          <a:bodyPr/>
          <a:lstStyle/>
          <a:p>
            <a:r>
              <a:rPr lang="en-US" sz="3600" dirty="0" smtClean="0"/>
              <a:t>Conflict Management</a:t>
            </a:r>
            <a:endParaRPr lang="en-US" sz="3600" dirty="0"/>
          </a:p>
        </p:txBody>
      </p:sp>
      <p:sp>
        <p:nvSpPr>
          <p:cNvPr id="3" name="Content Placeholder 2"/>
          <p:cNvSpPr>
            <a:spLocks noGrp="1"/>
          </p:cNvSpPr>
          <p:nvPr>
            <p:ph idx="1"/>
          </p:nvPr>
        </p:nvSpPr>
        <p:spPr>
          <a:xfrm>
            <a:off x="0" y="1143000"/>
            <a:ext cx="9144000" cy="5282740"/>
          </a:xfrm>
        </p:spPr>
        <p:txBody>
          <a:bodyPr>
            <a:normAutofit fontScale="92500" lnSpcReduction="20000"/>
          </a:bodyPr>
          <a:lstStyle/>
          <a:p>
            <a:r>
              <a:rPr lang="en-US" b="1" dirty="0"/>
              <a:t>How to manage conflict as </a:t>
            </a:r>
            <a:r>
              <a:rPr lang="en-US" b="1" dirty="0" smtClean="0"/>
              <a:t>an </a:t>
            </a:r>
            <a:r>
              <a:rPr lang="en-US" b="1" dirty="0"/>
              <a:t>Event Monitor</a:t>
            </a:r>
          </a:p>
          <a:p>
            <a:pPr lvl="1"/>
            <a:r>
              <a:rPr lang="en-US" b="1" dirty="0"/>
              <a:t>Be </a:t>
            </a:r>
            <a:r>
              <a:rPr lang="en-US" b="1" dirty="0" smtClean="0"/>
              <a:t>Respectful</a:t>
            </a:r>
            <a:endParaRPr lang="en-US" b="1" dirty="0">
              <a:hlinkClick r:id="rId2"/>
            </a:endParaRPr>
          </a:p>
          <a:p>
            <a:pPr lvl="1"/>
            <a:r>
              <a:rPr lang="en-US" b="1" dirty="0"/>
              <a:t>Stay Calm</a:t>
            </a:r>
          </a:p>
          <a:p>
            <a:pPr lvl="1"/>
            <a:r>
              <a:rPr lang="en-US" b="1" dirty="0"/>
              <a:t>Be Direct</a:t>
            </a:r>
          </a:p>
          <a:p>
            <a:pPr lvl="2"/>
            <a:r>
              <a:rPr lang="en-US" b="1" dirty="0"/>
              <a:t>Explain exactly what you need from a person in plain language</a:t>
            </a:r>
          </a:p>
          <a:p>
            <a:pPr lvl="1"/>
            <a:r>
              <a:rPr lang="en-US" b="1" dirty="0"/>
              <a:t>Understand people need to be removed from parties when they are not following the rules, this is </a:t>
            </a:r>
            <a:r>
              <a:rPr lang="en-US" b="1" u="sng" dirty="0"/>
              <a:t>not</a:t>
            </a:r>
            <a:r>
              <a:rPr lang="en-US" b="1" dirty="0"/>
              <a:t> optional</a:t>
            </a:r>
          </a:p>
          <a:p>
            <a:pPr lvl="2"/>
            <a:r>
              <a:rPr lang="en-US" b="1" dirty="0"/>
              <a:t>If a person needs help make sure they are getting that help</a:t>
            </a:r>
          </a:p>
          <a:p>
            <a:pPr lvl="1"/>
            <a:r>
              <a:rPr lang="en-US" b="1" dirty="0"/>
              <a:t>What to Do</a:t>
            </a:r>
          </a:p>
          <a:p>
            <a:pPr lvl="2"/>
            <a:r>
              <a:rPr lang="en-US" b="1" dirty="0"/>
              <a:t>Ask someone to remove themselves from the situation</a:t>
            </a:r>
          </a:p>
          <a:p>
            <a:pPr lvl="2"/>
            <a:r>
              <a:rPr lang="en-US" b="1" dirty="0"/>
              <a:t>Do not go alone</a:t>
            </a:r>
          </a:p>
          <a:p>
            <a:pPr lvl="2"/>
            <a:r>
              <a:rPr lang="en-US" b="1" dirty="0"/>
              <a:t>Distraction </a:t>
            </a:r>
          </a:p>
          <a:p>
            <a:pPr lvl="2"/>
            <a:r>
              <a:rPr lang="en-US" b="1" dirty="0"/>
              <a:t>Do your best to not touch the individual(s)</a:t>
            </a:r>
          </a:p>
          <a:p>
            <a:pPr lvl="2"/>
            <a:r>
              <a:rPr lang="en-US" b="1" dirty="0"/>
              <a:t>Intervene early</a:t>
            </a:r>
          </a:p>
          <a:p>
            <a:endParaRPr lang="en-US" dirty="0"/>
          </a:p>
        </p:txBody>
      </p:sp>
      <p:sp>
        <p:nvSpPr>
          <p:cNvPr id="4" name="TextBox 3"/>
          <p:cNvSpPr txBox="1"/>
          <p:nvPr/>
        </p:nvSpPr>
        <p:spPr>
          <a:xfrm>
            <a:off x="832197" y="6576497"/>
            <a:ext cx="7070407" cy="253916"/>
          </a:xfrm>
          <a:prstGeom prst="rect">
            <a:avLst/>
          </a:prstGeom>
          <a:noFill/>
        </p:spPr>
        <p:txBody>
          <a:bodyPr wrap="square" rtlCol="0">
            <a:spAutoFit/>
          </a:bodyPr>
          <a:lstStyle/>
          <a:p>
            <a:r>
              <a:rPr lang="en-US" sz="1050" dirty="0" smtClean="0">
                <a:solidFill>
                  <a:srgbClr val="FFFFFF"/>
                </a:solidFill>
              </a:rPr>
              <a:t>*</a:t>
            </a:r>
            <a:r>
              <a:rPr lang="en-US" sz="1050" dirty="0" smtClean="0">
                <a:solidFill>
                  <a:schemeClr val="bg1"/>
                </a:solidFill>
              </a:rPr>
              <a:t>From Event Monitor Training </a:t>
            </a:r>
            <a:r>
              <a:rPr lang="en-US" sz="1050" dirty="0" err="1" smtClean="0">
                <a:solidFill>
                  <a:schemeClr val="bg1"/>
                </a:solidFill>
              </a:rPr>
              <a:t>By:Joel</a:t>
            </a:r>
            <a:r>
              <a:rPr lang="en-US" sz="1050" dirty="0" smtClean="0">
                <a:solidFill>
                  <a:schemeClr val="bg1"/>
                </a:solidFill>
              </a:rPr>
              <a:t> </a:t>
            </a:r>
            <a:r>
              <a:rPr lang="en-US" sz="1050" dirty="0" err="1" smtClean="0">
                <a:solidFill>
                  <a:schemeClr val="bg1"/>
                </a:solidFill>
              </a:rPr>
              <a:t>Saslaw</a:t>
            </a:r>
            <a:r>
              <a:rPr lang="en-US" sz="1050" dirty="0" smtClean="0">
                <a:solidFill>
                  <a:schemeClr val="bg1"/>
                </a:solidFill>
              </a:rPr>
              <a:t> and Emily Perrin Britt”</a:t>
            </a:r>
            <a:endParaRPr lang="en-US" sz="1050" dirty="0"/>
          </a:p>
        </p:txBody>
      </p:sp>
    </p:spTree>
    <p:extLst>
      <p:ext uri="{BB962C8B-B14F-4D97-AF65-F5344CB8AC3E}">
        <p14:creationId xmlns:p14="http://schemas.microsoft.com/office/powerpoint/2010/main" val="2433986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583488" cy="1143000"/>
          </a:xfrm>
        </p:spPr>
        <p:txBody>
          <a:bodyPr/>
          <a:lstStyle/>
          <a:p>
            <a:r>
              <a:rPr lang="en-US" sz="3600" dirty="0" smtClean="0"/>
              <a:t>Do the Right Thing</a:t>
            </a:r>
            <a:endParaRPr lang="en-US" sz="3600" dirty="0"/>
          </a:p>
        </p:txBody>
      </p:sp>
      <p:sp>
        <p:nvSpPr>
          <p:cNvPr id="3" name="Content Placeholder 2"/>
          <p:cNvSpPr>
            <a:spLocks noGrp="1"/>
          </p:cNvSpPr>
          <p:nvPr>
            <p:ph idx="1"/>
          </p:nvPr>
        </p:nvSpPr>
        <p:spPr/>
        <p:txBody>
          <a:bodyPr/>
          <a:lstStyle/>
          <a:p>
            <a:r>
              <a:rPr lang="en-US" sz="2200" b="1" dirty="0"/>
              <a:t>Intervene when you notice something is not right…</a:t>
            </a:r>
          </a:p>
          <a:p>
            <a:pPr lvl="1"/>
            <a:r>
              <a:rPr lang="en-US" b="1" dirty="0"/>
              <a:t>Step 1: Notice the Event</a:t>
            </a:r>
          </a:p>
          <a:p>
            <a:pPr lvl="1"/>
            <a:r>
              <a:rPr lang="en-US" b="1" dirty="0"/>
              <a:t>Step 2: Interpret it as a problem</a:t>
            </a:r>
          </a:p>
          <a:p>
            <a:pPr lvl="1"/>
            <a:r>
              <a:rPr lang="en-US" b="1" dirty="0"/>
              <a:t>Step 3: Assume personal responsibility</a:t>
            </a:r>
          </a:p>
          <a:p>
            <a:pPr lvl="1"/>
            <a:r>
              <a:rPr lang="en-US" b="1" dirty="0"/>
              <a:t>Step 4: Know how to help</a:t>
            </a:r>
          </a:p>
          <a:p>
            <a:pPr lvl="1"/>
            <a:r>
              <a:rPr lang="en-US" b="1" dirty="0"/>
              <a:t>Step 5: Step Up!- Do the responsible thing to intervene </a:t>
            </a:r>
          </a:p>
          <a:p>
            <a:endParaRPr lang="en-US" dirty="0"/>
          </a:p>
        </p:txBody>
      </p:sp>
      <p:sp>
        <p:nvSpPr>
          <p:cNvPr id="4" name="TextBox 3"/>
          <p:cNvSpPr txBox="1"/>
          <p:nvPr/>
        </p:nvSpPr>
        <p:spPr>
          <a:xfrm>
            <a:off x="832197" y="6611779"/>
            <a:ext cx="7070407" cy="253916"/>
          </a:xfrm>
          <a:prstGeom prst="rect">
            <a:avLst/>
          </a:prstGeom>
          <a:noFill/>
        </p:spPr>
        <p:txBody>
          <a:bodyPr wrap="square" rtlCol="0">
            <a:spAutoFit/>
          </a:bodyPr>
          <a:lstStyle/>
          <a:p>
            <a:r>
              <a:rPr lang="en-US" sz="1050" dirty="0" smtClean="0">
                <a:solidFill>
                  <a:srgbClr val="FFFFFF"/>
                </a:solidFill>
              </a:rPr>
              <a:t>*</a:t>
            </a:r>
            <a:r>
              <a:rPr lang="en-US" sz="1050" dirty="0" smtClean="0">
                <a:solidFill>
                  <a:schemeClr val="bg1"/>
                </a:solidFill>
              </a:rPr>
              <a:t>From Event Monitor Training </a:t>
            </a:r>
            <a:r>
              <a:rPr lang="en-US" sz="1050" dirty="0" err="1" smtClean="0">
                <a:solidFill>
                  <a:schemeClr val="bg1"/>
                </a:solidFill>
              </a:rPr>
              <a:t>By:Joel</a:t>
            </a:r>
            <a:r>
              <a:rPr lang="en-US" sz="1050" dirty="0" smtClean="0">
                <a:solidFill>
                  <a:schemeClr val="bg1"/>
                </a:solidFill>
              </a:rPr>
              <a:t> </a:t>
            </a:r>
            <a:r>
              <a:rPr lang="en-US" sz="1050" dirty="0" err="1" smtClean="0">
                <a:solidFill>
                  <a:schemeClr val="bg1"/>
                </a:solidFill>
              </a:rPr>
              <a:t>Saslaw</a:t>
            </a:r>
            <a:r>
              <a:rPr lang="en-US" sz="1050" dirty="0" smtClean="0">
                <a:solidFill>
                  <a:schemeClr val="bg1"/>
                </a:solidFill>
              </a:rPr>
              <a:t> and Emily Perrin Britt”</a:t>
            </a:r>
            <a:endParaRPr lang="en-US" sz="1050" dirty="0"/>
          </a:p>
        </p:txBody>
      </p:sp>
    </p:spTree>
    <p:extLst>
      <p:ext uri="{BB962C8B-B14F-4D97-AF65-F5344CB8AC3E}">
        <p14:creationId xmlns:p14="http://schemas.microsoft.com/office/powerpoint/2010/main" val="3049558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Alcohol</a:t>
            </a:r>
            <a:endParaRPr lang="en-US" dirty="0"/>
          </a:p>
        </p:txBody>
      </p:sp>
      <p:sp>
        <p:nvSpPr>
          <p:cNvPr id="3" name="Subtitle 2"/>
          <p:cNvSpPr>
            <a:spLocks noGrp="1"/>
          </p:cNvSpPr>
          <p:nvPr>
            <p:ph type="subTitle" idx="1"/>
          </p:nvPr>
        </p:nvSpPr>
        <p:spPr/>
        <p:txBody>
          <a:bodyPr/>
          <a:lstStyle/>
          <a:p>
            <a:r>
              <a:rPr lang="en-US" b="1" dirty="0" smtClean="0"/>
              <a:t>Recognize Poisoning, Response</a:t>
            </a:r>
            <a:endParaRPr lang="en-US" b="1" dirty="0"/>
          </a:p>
        </p:txBody>
      </p:sp>
    </p:spTree>
    <p:extLst>
      <p:ext uri="{BB962C8B-B14F-4D97-AF65-F5344CB8AC3E}">
        <p14:creationId xmlns:p14="http://schemas.microsoft.com/office/powerpoint/2010/main" val="2322154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89647"/>
            <a:ext cx="4614523" cy="853466"/>
          </a:xfrm>
        </p:spPr>
        <p:txBody>
          <a:bodyPr/>
          <a:lstStyle/>
          <a:p>
            <a:r>
              <a:rPr lang="en-US" dirty="0" smtClean="0"/>
              <a:t>Agenda</a:t>
            </a:r>
            <a:endParaRPr lang="en-US" dirty="0"/>
          </a:p>
        </p:txBody>
      </p:sp>
      <p:sp>
        <p:nvSpPr>
          <p:cNvPr id="3" name="Content Placeholder 2"/>
          <p:cNvSpPr>
            <a:spLocks noGrp="1"/>
          </p:cNvSpPr>
          <p:nvPr>
            <p:ph idx="1"/>
          </p:nvPr>
        </p:nvSpPr>
        <p:spPr>
          <a:xfrm>
            <a:off x="402349" y="943113"/>
            <a:ext cx="7785976" cy="5344303"/>
          </a:xfrm>
        </p:spPr>
        <p:txBody>
          <a:bodyPr/>
          <a:lstStyle/>
          <a:p>
            <a:r>
              <a:rPr lang="en-US" b="1" dirty="0" smtClean="0"/>
              <a:t>Responsibility of the Organization</a:t>
            </a:r>
          </a:p>
          <a:p>
            <a:pPr lvl="1"/>
            <a:r>
              <a:rPr lang="en-US" b="1" dirty="0" smtClean="0"/>
              <a:t>IFC and FIPG Policy</a:t>
            </a:r>
          </a:p>
          <a:p>
            <a:pPr lvl="1"/>
            <a:r>
              <a:rPr lang="en-US" b="1" dirty="0" smtClean="0"/>
              <a:t>Fire Code and Safety</a:t>
            </a:r>
            <a:endParaRPr lang="en-US" b="1" dirty="0"/>
          </a:p>
          <a:p>
            <a:r>
              <a:rPr lang="en-US" b="1" dirty="0" smtClean="0"/>
              <a:t>Event Monitor Duties</a:t>
            </a:r>
          </a:p>
          <a:p>
            <a:pPr lvl="1"/>
            <a:r>
              <a:rPr lang="en-US" b="1" dirty="0" smtClean="0"/>
              <a:t>Hierarchy </a:t>
            </a:r>
          </a:p>
          <a:p>
            <a:pPr lvl="1"/>
            <a:r>
              <a:rPr lang="en-US" b="1" dirty="0" smtClean="0"/>
              <a:t>Before, During, and After the event</a:t>
            </a:r>
          </a:p>
          <a:p>
            <a:r>
              <a:rPr lang="en-US" b="1" dirty="0" smtClean="0"/>
              <a:t>When Something Goes Wrong</a:t>
            </a:r>
          </a:p>
          <a:p>
            <a:pPr lvl="1"/>
            <a:r>
              <a:rPr lang="en-US" b="1" dirty="0" smtClean="0"/>
              <a:t>Alcohol</a:t>
            </a:r>
          </a:p>
          <a:p>
            <a:pPr lvl="1"/>
            <a:r>
              <a:rPr lang="en-US" b="1" dirty="0" smtClean="0"/>
              <a:t>Conflict Management</a:t>
            </a:r>
          </a:p>
          <a:p>
            <a:pPr lvl="1"/>
            <a:r>
              <a:rPr lang="en-US" b="1" dirty="0" smtClean="0"/>
              <a:t>Potential Issues </a:t>
            </a:r>
          </a:p>
        </p:txBody>
      </p:sp>
    </p:spTree>
    <p:extLst>
      <p:ext uri="{BB962C8B-B14F-4D97-AF65-F5344CB8AC3E}">
        <p14:creationId xmlns:p14="http://schemas.microsoft.com/office/powerpoint/2010/main" val="36700704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Serving Size for Alcohol</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99328" y="1934937"/>
            <a:ext cx="7522628" cy="416378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TextBox 3"/>
          <p:cNvSpPr txBox="1"/>
          <p:nvPr/>
        </p:nvSpPr>
        <p:spPr>
          <a:xfrm>
            <a:off x="832197" y="6611779"/>
            <a:ext cx="7070407" cy="253916"/>
          </a:xfrm>
          <a:prstGeom prst="rect">
            <a:avLst/>
          </a:prstGeom>
          <a:noFill/>
        </p:spPr>
        <p:txBody>
          <a:bodyPr wrap="square" rtlCol="0">
            <a:spAutoFit/>
          </a:bodyPr>
          <a:lstStyle/>
          <a:p>
            <a:r>
              <a:rPr lang="en-US" sz="1050" dirty="0" smtClean="0">
                <a:solidFill>
                  <a:srgbClr val="FFFFFF"/>
                </a:solidFill>
              </a:rPr>
              <a:t>*</a:t>
            </a:r>
            <a:r>
              <a:rPr lang="en-US" sz="1050" dirty="0" smtClean="0">
                <a:solidFill>
                  <a:schemeClr val="bg1"/>
                </a:solidFill>
              </a:rPr>
              <a:t>From Event Monitor Training </a:t>
            </a:r>
            <a:r>
              <a:rPr lang="en-US" sz="1050" dirty="0" err="1" smtClean="0">
                <a:solidFill>
                  <a:schemeClr val="bg1"/>
                </a:solidFill>
              </a:rPr>
              <a:t>By:Joel</a:t>
            </a:r>
            <a:r>
              <a:rPr lang="en-US" sz="1050" dirty="0" smtClean="0">
                <a:solidFill>
                  <a:schemeClr val="bg1"/>
                </a:solidFill>
              </a:rPr>
              <a:t> </a:t>
            </a:r>
            <a:r>
              <a:rPr lang="en-US" sz="1050" dirty="0" err="1" smtClean="0">
                <a:solidFill>
                  <a:schemeClr val="bg1"/>
                </a:solidFill>
              </a:rPr>
              <a:t>Saslaw</a:t>
            </a:r>
            <a:r>
              <a:rPr lang="en-US" sz="1050" dirty="0" smtClean="0">
                <a:solidFill>
                  <a:schemeClr val="bg1"/>
                </a:solidFill>
              </a:rPr>
              <a:t> and Emily Perrin Britt”</a:t>
            </a:r>
            <a:endParaRPr lang="en-US" sz="1050" dirty="0"/>
          </a:p>
        </p:txBody>
      </p:sp>
    </p:spTree>
    <p:extLst>
      <p:ext uri="{BB962C8B-B14F-4D97-AF65-F5344CB8AC3E}">
        <p14:creationId xmlns:p14="http://schemas.microsoft.com/office/powerpoint/2010/main" val="33255029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583488" cy="1143000"/>
          </a:xfrm>
        </p:spPr>
        <p:txBody>
          <a:bodyPr/>
          <a:lstStyle/>
          <a:p>
            <a:r>
              <a:rPr lang="en-US" sz="3600" dirty="0" smtClean="0"/>
              <a:t>Responsible Alcohol Usage</a:t>
            </a:r>
            <a:endParaRPr lang="en-US" sz="3600" dirty="0"/>
          </a:p>
        </p:txBody>
      </p:sp>
      <p:sp>
        <p:nvSpPr>
          <p:cNvPr id="3" name="Content Placeholder 2"/>
          <p:cNvSpPr>
            <a:spLocks noGrp="1"/>
          </p:cNvSpPr>
          <p:nvPr>
            <p:ph idx="1"/>
          </p:nvPr>
        </p:nvSpPr>
        <p:spPr>
          <a:xfrm>
            <a:off x="0" y="1289970"/>
            <a:ext cx="8188325" cy="4601244"/>
          </a:xfrm>
        </p:spPr>
        <p:txBody>
          <a:bodyPr>
            <a:normAutofit/>
          </a:bodyPr>
          <a:lstStyle/>
          <a:p>
            <a:r>
              <a:rPr lang="en-US" sz="2200" b="1" dirty="0" smtClean="0"/>
              <a:t>IDs should be checked at the entrance by a Third Party Security Guard</a:t>
            </a:r>
          </a:p>
          <a:p>
            <a:r>
              <a:rPr lang="en-US" sz="2200" b="1" dirty="0" smtClean="0"/>
              <a:t>Guests are allowed six beers or four wine coolers</a:t>
            </a:r>
          </a:p>
          <a:p>
            <a:r>
              <a:rPr lang="en-US" sz="2200" b="1" dirty="0" smtClean="0"/>
              <a:t>Alcohol must be checked in upon arrival</a:t>
            </a:r>
          </a:p>
          <a:p>
            <a:r>
              <a:rPr lang="en-US" sz="2200" b="1" dirty="0" smtClean="0"/>
              <a:t>Use a ticket or punch card system</a:t>
            </a:r>
          </a:p>
          <a:p>
            <a:r>
              <a:rPr lang="en-US" sz="2200" b="1" dirty="0" smtClean="0"/>
              <a:t>Do not allow guests to leave with any alcohol </a:t>
            </a:r>
          </a:p>
          <a:p>
            <a:r>
              <a:rPr lang="en-US" sz="2200" b="1" dirty="0" smtClean="0"/>
              <a:t>If a third party vendor is used, individuals can not bring their own alcohol</a:t>
            </a:r>
            <a:endParaRPr lang="en-US" sz="2200" b="1" dirty="0"/>
          </a:p>
        </p:txBody>
      </p:sp>
    </p:spTree>
    <p:extLst>
      <p:ext uri="{BB962C8B-B14F-4D97-AF65-F5344CB8AC3E}">
        <p14:creationId xmlns:p14="http://schemas.microsoft.com/office/powerpoint/2010/main" val="4060256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457200"/>
            <a:ext cx="7583488" cy="1143000"/>
          </a:xfrm>
        </p:spPr>
        <p:txBody>
          <a:bodyPr/>
          <a:lstStyle/>
          <a:p>
            <a:r>
              <a:rPr lang="en-US" sz="3600" dirty="0"/>
              <a:t>Alcohol Poisoning</a:t>
            </a:r>
            <a:br>
              <a:rPr lang="en-US" sz="3600" dirty="0"/>
            </a:br>
            <a:r>
              <a:rPr lang="en-US" sz="3600" dirty="0"/>
              <a:t>When Should You Get Help?</a:t>
            </a:r>
          </a:p>
        </p:txBody>
      </p:sp>
      <p:sp>
        <p:nvSpPr>
          <p:cNvPr id="3" name="Content Placeholder 2"/>
          <p:cNvSpPr>
            <a:spLocks noGrp="1"/>
          </p:cNvSpPr>
          <p:nvPr>
            <p:ph idx="1"/>
          </p:nvPr>
        </p:nvSpPr>
        <p:spPr>
          <a:xfrm>
            <a:off x="0" y="1600200"/>
            <a:ext cx="9144000" cy="5257800"/>
          </a:xfrm>
        </p:spPr>
        <p:txBody>
          <a:bodyPr/>
          <a:lstStyle/>
          <a:p>
            <a:r>
              <a:rPr lang="en-US" sz="2200" b="1" u="sng" dirty="0"/>
              <a:t>Alertness</a:t>
            </a:r>
          </a:p>
          <a:p>
            <a:pPr lvl="1"/>
            <a:r>
              <a:rPr lang="en-US" b="1" dirty="0"/>
              <a:t>Mental confusion, stupor, coma, person cannot be </a:t>
            </a:r>
            <a:r>
              <a:rPr lang="en-US" b="1" dirty="0" smtClean="0"/>
              <a:t>roused</a:t>
            </a:r>
          </a:p>
          <a:p>
            <a:r>
              <a:rPr lang="en-US" sz="2200" b="1" u="sng" dirty="0" smtClean="0"/>
              <a:t>Coordination</a:t>
            </a:r>
            <a:endParaRPr lang="en-US" sz="2200" b="1" u="sng" dirty="0"/>
          </a:p>
          <a:p>
            <a:pPr lvl="1"/>
            <a:r>
              <a:rPr lang="en-US" b="1" dirty="0" smtClean="0"/>
              <a:t>Delayed reactions, loss of coordination, can not stand</a:t>
            </a:r>
            <a:endParaRPr lang="en-US" b="1" dirty="0"/>
          </a:p>
          <a:p>
            <a:r>
              <a:rPr lang="en-US" sz="2200" b="1" u="sng" dirty="0"/>
              <a:t>Breathing</a:t>
            </a:r>
          </a:p>
          <a:p>
            <a:pPr lvl="1"/>
            <a:r>
              <a:rPr lang="en-US" b="1" dirty="0"/>
              <a:t>Slow &amp; irregular breathing (more than 10 seconds between breaths)</a:t>
            </a:r>
          </a:p>
          <a:p>
            <a:r>
              <a:rPr lang="en-US" sz="2200" b="1" u="sng" dirty="0"/>
              <a:t>Color</a:t>
            </a:r>
          </a:p>
          <a:p>
            <a:pPr lvl="1"/>
            <a:r>
              <a:rPr lang="en-US" b="1" dirty="0"/>
              <a:t>Bluish skin tone or paleness and low body temperature </a:t>
            </a:r>
          </a:p>
          <a:p>
            <a:endParaRPr lang="en-US" dirty="0"/>
          </a:p>
        </p:txBody>
      </p:sp>
    </p:spTree>
    <p:extLst>
      <p:ext uri="{BB962C8B-B14F-4D97-AF65-F5344CB8AC3E}">
        <p14:creationId xmlns:p14="http://schemas.microsoft.com/office/powerpoint/2010/main" val="9450546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What to do if you Suspect Alcohol Poisoning</a:t>
            </a:r>
            <a:endParaRPr lang="en-US" sz="3600" dirty="0"/>
          </a:p>
        </p:txBody>
      </p:sp>
      <p:sp>
        <p:nvSpPr>
          <p:cNvPr id="3" name="Content Placeholder 2"/>
          <p:cNvSpPr>
            <a:spLocks noGrp="1"/>
          </p:cNvSpPr>
          <p:nvPr>
            <p:ph idx="1"/>
          </p:nvPr>
        </p:nvSpPr>
        <p:spPr>
          <a:xfrm>
            <a:off x="955674" y="1600200"/>
            <a:ext cx="7621943" cy="4752833"/>
          </a:xfrm>
        </p:spPr>
        <p:txBody>
          <a:bodyPr>
            <a:normAutofit/>
          </a:bodyPr>
          <a:lstStyle/>
          <a:p>
            <a:r>
              <a:rPr lang="en-US" sz="2200" b="1" dirty="0" smtClean="0"/>
              <a:t>Do </a:t>
            </a:r>
            <a:r>
              <a:rPr lang="en-US" sz="2200" b="1" dirty="0"/>
              <a:t>not wait for all symptoms to be present.</a:t>
            </a:r>
          </a:p>
          <a:p>
            <a:r>
              <a:rPr lang="en-US" sz="2200" b="1" dirty="0"/>
              <a:t>Be Aware that a person who has passed out may die (Blood Alcohol Concentration continues to rise even while a person has passed out).</a:t>
            </a:r>
          </a:p>
          <a:p>
            <a:r>
              <a:rPr lang="en-US" sz="2200" b="1" dirty="0"/>
              <a:t>It is dangerous to </a:t>
            </a:r>
            <a:r>
              <a:rPr lang="en-US" sz="2200" b="1" dirty="0" smtClean="0"/>
              <a:t>assume </a:t>
            </a:r>
            <a:r>
              <a:rPr lang="en-US" sz="2200" b="1" dirty="0"/>
              <a:t>a person can sleep it off, get help.</a:t>
            </a:r>
          </a:p>
          <a:p>
            <a:r>
              <a:rPr lang="en-US" sz="2200" b="1" dirty="0"/>
              <a:t>If there are any suspicions of an alcohol overdose, call 911 for help. </a:t>
            </a:r>
            <a:endParaRPr lang="en-US" sz="2200" b="1" dirty="0" smtClean="0"/>
          </a:p>
          <a:p>
            <a:r>
              <a:rPr lang="en-US" sz="2200" b="1" dirty="0" smtClean="0"/>
              <a:t>AU Medical Amnesty Policy</a:t>
            </a:r>
            <a:endParaRPr lang="en-US" sz="2200" b="1" dirty="0"/>
          </a:p>
        </p:txBody>
      </p:sp>
    </p:spTree>
    <p:extLst>
      <p:ext uri="{BB962C8B-B14F-4D97-AF65-F5344CB8AC3E}">
        <p14:creationId xmlns:p14="http://schemas.microsoft.com/office/powerpoint/2010/main" val="3608716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a:t>
            </a:r>
            <a:endParaRPr lang="en-US" dirty="0"/>
          </a:p>
        </p:txBody>
      </p:sp>
      <p:sp>
        <p:nvSpPr>
          <p:cNvPr id="3" name="Content Placeholder 2"/>
          <p:cNvSpPr>
            <a:spLocks noGrp="1"/>
          </p:cNvSpPr>
          <p:nvPr>
            <p:ph idx="1"/>
          </p:nvPr>
        </p:nvSpPr>
        <p:spPr>
          <a:xfrm>
            <a:off x="0" y="1232648"/>
            <a:ext cx="9144000" cy="5625352"/>
          </a:xfrm>
        </p:spPr>
        <p:txBody>
          <a:bodyPr>
            <a:normAutofit fontScale="92500" lnSpcReduction="10000"/>
          </a:bodyPr>
          <a:lstStyle/>
          <a:p>
            <a:r>
              <a:rPr lang="en-US" b="1" dirty="0" smtClean="0"/>
              <a:t>If</a:t>
            </a:r>
            <a:r>
              <a:rPr lang="en-US" sz="2200" b="1" dirty="0" smtClean="0"/>
              <a:t> </a:t>
            </a:r>
            <a:r>
              <a:rPr lang="en-US" b="1" dirty="0" smtClean="0"/>
              <a:t>someone is in immediate life threatening danger, call 911.</a:t>
            </a:r>
          </a:p>
          <a:p>
            <a:r>
              <a:rPr lang="en-US" b="1" dirty="0" smtClean="0"/>
              <a:t>Third Party Security is there to assist you </a:t>
            </a:r>
          </a:p>
          <a:p>
            <a:pPr lvl="1"/>
            <a:r>
              <a:rPr lang="en-US" sz="2400" b="1" dirty="0" smtClean="0"/>
              <a:t>Protect yourself by documenting any issues with guests</a:t>
            </a:r>
          </a:p>
          <a:p>
            <a:r>
              <a:rPr lang="en-US" b="1" dirty="0" smtClean="0"/>
              <a:t>Recognize unruly guests or bad situations and remove the problem</a:t>
            </a:r>
          </a:p>
          <a:p>
            <a:r>
              <a:rPr lang="en-US" b="1" dirty="0" smtClean="0"/>
              <a:t>Recognize alcohol misuse and signs of alcohol poisoning early</a:t>
            </a:r>
          </a:p>
          <a:p>
            <a:pPr lvl="1"/>
            <a:r>
              <a:rPr lang="en-US" sz="2400" b="1" dirty="0" smtClean="0"/>
              <a:t>Get the person help</a:t>
            </a:r>
          </a:p>
          <a:p>
            <a:r>
              <a:rPr lang="en-US" b="1" dirty="0" smtClean="0"/>
              <a:t>Your organization is responsible for guests even after they leave your event, so make sure everyone has a safe way home</a:t>
            </a:r>
          </a:p>
          <a:p>
            <a:r>
              <a:rPr lang="en-US" b="1" dirty="0" smtClean="0"/>
              <a:t>Call Chris Lucas, IFC Advisor, if there are flashing lights at any event hosted by your organization</a:t>
            </a:r>
          </a:p>
          <a:p>
            <a:endParaRPr lang="en-US" sz="2200" b="1" dirty="0" smtClean="0"/>
          </a:p>
          <a:p>
            <a:endParaRPr lang="en-US" b="1" dirty="0" smtClean="0"/>
          </a:p>
        </p:txBody>
      </p:sp>
    </p:spTree>
    <p:extLst>
      <p:ext uri="{BB962C8B-B14F-4D97-AF65-F5344CB8AC3E}">
        <p14:creationId xmlns:p14="http://schemas.microsoft.com/office/powerpoint/2010/main" val="15228189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166"/>
            <a:ext cx="7583488" cy="1143000"/>
          </a:xfrm>
        </p:spPr>
        <p:txBody>
          <a:bodyPr/>
          <a:lstStyle/>
          <a:p>
            <a:r>
              <a:rPr lang="en-US" sz="3600" dirty="0" smtClean="0"/>
              <a:t>Important Contacts</a:t>
            </a:r>
            <a:r>
              <a:rPr lang="en-US" dirty="0" smtClean="0"/>
              <a:t/>
            </a:r>
            <a:br>
              <a:rPr lang="en-US" dirty="0" smtClean="0"/>
            </a:br>
            <a:endParaRPr lang="en-US" dirty="0"/>
          </a:p>
        </p:txBody>
      </p:sp>
      <p:sp>
        <p:nvSpPr>
          <p:cNvPr id="3" name="Content Placeholder 2"/>
          <p:cNvSpPr>
            <a:spLocks noGrp="1"/>
          </p:cNvSpPr>
          <p:nvPr>
            <p:ph idx="1"/>
          </p:nvPr>
        </p:nvSpPr>
        <p:spPr>
          <a:xfrm>
            <a:off x="0" y="1068256"/>
            <a:ext cx="8188325" cy="5569611"/>
          </a:xfrm>
        </p:spPr>
        <p:txBody>
          <a:bodyPr>
            <a:normAutofit/>
          </a:bodyPr>
          <a:lstStyle/>
          <a:p>
            <a:r>
              <a:rPr lang="en-US" b="1" dirty="0" smtClean="0"/>
              <a:t>Emergencies : Dial 911</a:t>
            </a:r>
          </a:p>
          <a:p>
            <a:r>
              <a:rPr lang="en-US" b="1" dirty="0" smtClean="0"/>
              <a:t>Chris Lucas: IFC Advisor: 205-712-9284</a:t>
            </a:r>
          </a:p>
          <a:p>
            <a:r>
              <a:rPr lang="en-US" b="1" dirty="0" smtClean="0"/>
              <a:t>Duncan Asbury, IFC President: 334-524-1291</a:t>
            </a:r>
          </a:p>
          <a:p>
            <a:r>
              <a:rPr lang="en-US" b="1" dirty="0" smtClean="0"/>
              <a:t>Questions Regarding Policies or Event Management :</a:t>
            </a:r>
          </a:p>
          <a:p>
            <a:pPr lvl="1"/>
            <a:r>
              <a:rPr lang="en-US" b="1" dirty="0" smtClean="0"/>
              <a:t>Ben Waddell: 251-455-3745</a:t>
            </a:r>
          </a:p>
          <a:p>
            <a:pPr marL="457200" lvl="1" indent="0">
              <a:buNone/>
            </a:pPr>
            <a:r>
              <a:rPr lang="en-US" b="1" dirty="0"/>
              <a:t> </a:t>
            </a:r>
            <a:r>
              <a:rPr lang="en-US" b="1" dirty="0" smtClean="0"/>
              <a:t>     </a:t>
            </a:r>
            <a:r>
              <a:rPr lang="en-US" b="1" dirty="0" smtClean="0">
                <a:hlinkClick r:id="rId2"/>
              </a:rPr>
              <a:t>bpw0010@auburn.edu</a:t>
            </a:r>
            <a:endParaRPr lang="en-US" b="1" dirty="0" smtClean="0"/>
          </a:p>
          <a:p>
            <a:pPr lvl="1"/>
            <a:r>
              <a:rPr lang="en-US" b="1" dirty="0" smtClean="0"/>
              <a:t>Wristbands can be ordered at </a:t>
            </a:r>
            <a:r>
              <a:rPr lang="en-US" b="1" dirty="0" err="1" smtClean="0"/>
              <a:t>Wristbandexpress.com</a:t>
            </a:r>
            <a:endParaRPr lang="en-US" b="1" dirty="0" smtClean="0"/>
          </a:p>
          <a:p>
            <a:pPr lvl="1"/>
            <a:r>
              <a:rPr lang="en-US" b="1" dirty="0" smtClean="0"/>
              <a:t>Anonymous questions and comments can</a:t>
            </a:r>
          </a:p>
          <a:p>
            <a:pPr marL="457200" lvl="1" indent="0">
              <a:buNone/>
            </a:pPr>
            <a:r>
              <a:rPr lang="en-US" b="1" dirty="0"/>
              <a:t>	</a:t>
            </a:r>
            <a:r>
              <a:rPr lang="en-US" b="1" dirty="0" smtClean="0"/>
              <a:t> be made </a:t>
            </a:r>
            <a:r>
              <a:rPr lang="en-US" b="1" dirty="0" smtClean="0">
                <a:hlinkClick r:id="rId3"/>
              </a:rPr>
              <a:t>here</a:t>
            </a:r>
            <a:r>
              <a:rPr lang="en-US" b="1" dirty="0" smtClean="0"/>
              <a:t>.</a:t>
            </a:r>
            <a:endParaRPr lang="en-US" b="1" dirty="0"/>
          </a:p>
        </p:txBody>
      </p:sp>
    </p:spTree>
    <p:extLst>
      <p:ext uri="{BB962C8B-B14F-4D97-AF65-F5344CB8AC3E}">
        <p14:creationId xmlns:p14="http://schemas.microsoft.com/office/powerpoint/2010/main" val="15404790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433" y="89647"/>
            <a:ext cx="7583488" cy="1143000"/>
          </a:xfrm>
        </p:spPr>
        <p:txBody>
          <a:bodyPr/>
          <a:lstStyle/>
          <a:p>
            <a:r>
              <a:rPr lang="en-US" dirty="0" smtClean="0"/>
              <a:t>Event Monitor Test</a:t>
            </a:r>
            <a:endParaRPr lang="en-US" dirty="0"/>
          </a:p>
        </p:txBody>
      </p:sp>
      <p:sp>
        <p:nvSpPr>
          <p:cNvPr id="3" name="Content Placeholder 2"/>
          <p:cNvSpPr>
            <a:spLocks noGrp="1"/>
          </p:cNvSpPr>
          <p:nvPr>
            <p:ph idx="1"/>
          </p:nvPr>
        </p:nvSpPr>
        <p:spPr>
          <a:xfrm>
            <a:off x="0" y="1100668"/>
            <a:ext cx="9144000" cy="5757332"/>
          </a:xfrm>
        </p:spPr>
        <p:txBody>
          <a:bodyPr>
            <a:normAutofit/>
          </a:bodyPr>
          <a:lstStyle/>
          <a:p>
            <a:r>
              <a:rPr lang="en-US" b="1" dirty="0" smtClean="0"/>
              <a:t>Test must be completed with a passing score of 80% before you are allowed to be registered as an event monitor for social events. </a:t>
            </a:r>
          </a:p>
          <a:p>
            <a:r>
              <a:rPr lang="en-US" sz="3600" b="1" u="sng" dirty="0" smtClean="0"/>
              <a:t>READ THIS: When you click the link and it asks for your name fill out your name and list your fraternity next to it in the same box. </a:t>
            </a:r>
          </a:p>
          <a:p>
            <a:r>
              <a:rPr lang="en-US" sz="3600" b="1" dirty="0" smtClean="0"/>
              <a:t>Ex. (John Smith-Nu Gamma)</a:t>
            </a:r>
          </a:p>
          <a:p>
            <a:r>
              <a:rPr lang="en-US" sz="3600" b="1" dirty="0" smtClean="0"/>
              <a:t>Take the </a:t>
            </a:r>
            <a:r>
              <a:rPr lang="en-US" sz="3600" b="1" dirty="0" smtClean="0">
                <a:hlinkClick r:id="rId2"/>
              </a:rPr>
              <a:t>test here </a:t>
            </a:r>
            <a:r>
              <a:rPr lang="en-US" sz="3600" b="1" dirty="0" smtClean="0"/>
              <a:t>(password: tigers17)</a:t>
            </a:r>
          </a:p>
          <a:p>
            <a:endParaRPr lang="en-US" sz="4000" b="1" dirty="0"/>
          </a:p>
        </p:txBody>
      </p:sp>
    </p:spTree>
    <p:extLst>
      <p:ext uri="{BB962C8B-B14F-4D97-AF65-F5344CB8AC3E}">
        <p14:creationId xmlns:p14="http://schemas.microsoft.com/office/powerpoint/2010/main" val="2242392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89647"/>
            <a:ext cx="6764573" cy="991789"/>
          </a:xfrm>
        </p:spPr>
        <p:txBody>
          <a:bodyPr/>
          <a:lstStyle/>
          <a:p>
            <a:r>
              <a:rPr lang="en-US" sz="3600" dirty="0" smtClean="0"/>
              <a:t>Organization Responsibilities </a:t>
            </a:r>
            <a:endParaRPr lang="en-US" sz="3600" dirty="0"/>
          </a:p>
        </p:txBody>
      </p:sp>
      <p:sp>
        <p:nvSpPr>
          <p:cNvPr id="3" name="Content Placeholder 2"/>
          <p:cNvSpPr>
            <a:spLocks noGrp="1"/>
          </p:cNvSpPr>
          <p:nvPr>
            <p:ph idx="1"/>
          </p:nvPr>
        </p:nvSpPr>
        <p:spPr>
          <a:xfrm>
            <a:off x="955675" y="980838"/>
            <a:ext cx="7232650" cy="4910376"/>
          </a:xfrm>
        </p:spPr>
        <p:txBody>
          <a:bodyPr/>
          <a:lstStyle/>
          <a:p>
            <a:r>
              <a:rPr lang="en-US" b="1" dirty="0" smtClean="0"/>
              <a:t>IFC Requirements </a:t>
            </a:r>
          </a:p>
          <a:p>
            <a:pPr lvl="1"/>
            <a:r>
              <a:rPr lang="en-US" b="1" dirty="0" smtClean="0"/>
              <a:t>All events must be registered at least five days in advance on AU Involve</a:t>
            </a:r>
          </a:p>
          <a:p>
            <a:pPr lvl="1"/>
            <a:r>
              <a:rPr lang="en-US" b="1" dirty="0" smtClean="0"/>
              <a:t>Events must be checked by IFC before they begin</a:t>
            </a:r>
          </a:p>
          <a:p>
            <a:pPr lvl="1"/>
            <a:r>
              <a:rPr lang="en-US" b="1" dirty="0" smtClean="0"/>
              <a:t>Third Party Security </a:t>
            </a:r>
          </a:p>
          <a:p>
            <a:pPr lvl="1"/>
            <a:r>
              <a:rPr lang="en-US" b="1" dirty="0" smtClean="0"/>
              <a:t>At least six sober monitors required on top of any Third Party Security</a:t>
            </a:r>
          </a:p>
          <a:p>
            <a:pPr lvl="1"/>
            <a:r>
              <a:rPr lang="en-US" b="1" dirty="0" smtClean="0"/>
              <a:t>Events must follow FIPG Policies</a:t>
            </a:r>
          </a:p>
          <a:p>
            <a:pPr lvl="1"/>
            <a:endParaRPr lang="en-US" b="1" dirty="0" smtClean="0"/>
          </a:p>
          <a:p>
            <a:pPr marL="457200" lvl="1" indent="0">
              <a:buNone/>
            </a:pPr>
            <a:endParaRPr lang="en-US" b="1" dirty="0" smtClean="0"/>
          </a:p>
          <a:p>
            <a:pPr lvl="1"/>
            <a:endParaRPr lang="en-US" b="1" dirty="0" smtClean="0"/>
          </a:p>
        </p:txBody>
      </p:sp>
    </p:spTree>
    <p:extLst>
      <p:ext uri="{BB962C8B-B14F-4D97-AF65-F5344CB8AC3E}">
        <p14:creationId xmlns:p14="http://schemas.microsoft.com/office/powerpoint/2010/main" val="3123278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3"/>
            <a:ext cx="7583488" cy="1143000"/>
          </a:xfrm>
        </p:spPr>
        <p:txBody>
          <a:bodyPr/>
          <a:lstStyle/>
          <a:p>
            <a:r>
              <a:rPr lang="en-US" sz="3600" dirty="0" smtClean="0"/>
              <a:t>Organization Responsibilities</a:t>
            </a:r>
            <a:endParaRPr lang="en-US" sz="3600" dirty="0"/>
          </a:p>
        </p:txBody>
      </p:sp>
      <p:sp>
        <p:nvSpPr>
          <p:cNvPr id="3" name="Content Placeholder 2"/>
          <p:cNvSpPr>
            <a:spLocks noGrp="1"/>
          </p:cNvSpPr>
          <p:nvPr>
            <p:ph idx="1"/>
          </p:nvPr>
        </p:nvSpPr>
        <p:spPr>
          <a:xfrm>
            <a:off x="955675" y="1143314"/>
            <a:ext cx="7232650" cy="4747900"/>
          </a:xfrm>
        </p:spPr>
        <p:txBody>
          <a:bodyPr>
            <a:normAutofit lnSpcReduction="10000"/>
          </a:bodyPr>
          <a:lstStyle/>
          <a:p>
            <a:r>
              <a:rPr lang="en-US" b="1" dirty="0" smtClean="0"/>
              <a:t>Noise Policy</a:t>
            </a:r>
          </a:p>
          <a:p>
            <a:pPr lvl="1"/>
            <a:r>
              <a:rPr lang="en-US" b="1" dirty="0" smtClean="0"/>
              <a:t>Outdoor Events:</a:t>
            </a:r>
          </a:p>
          <a:p>
            <a:pPr lvl="2"/>
            <a:r>
              <a:rPr lang="en-US" b="1" dirty="0" smtClean="0"/>
              <a:t>Amplified Sound must end by 12:00 A.M. Sunday through Thursday</a:t>
            </a:r>
          </a:p>
          <a:p>
            <a:pPr lvl="2"/>
            <a:r>
              <a:rPr lang="en-US" b="1" dirty="0" smtClean="0"/>
              <a:t>Amplified Sound must end by 1:00A.M. Friday and Saturday</a:t>
            </a:r>
          </a:p>
          <a:p>
            <a:pPr lvl="1"/>
            <a:r>
              <a:rPr lang="en-US" b="1" dirty="0" smtClean="0"/>
              <a:t>Indoor Events:</a:t>
            </a:r>
          </a:p>
          <a:p>
            <a:pPr lvl="2"/>
            <a:r>
              <a:rPr lang="en-US" b="1" dirty="0" smtClean="0"/>
              <a:t>Amplified </a:t>
            </a:r>
            <a:r>
              <a:rPr lang="en-US" b="1" dirty="0"/>
              <a:t>Sound must end by 12:00 A.M. Sunday through Thursday</a:t>
            </a:r>
          </a:p>
          <a:p>
            <a:pPr lvl="2"/>
            <a:r>
              <a:rPr lang="en-US" b="1" dirty="0"/>
              <a:t>Amplified Sound must end by </a:t>
            </a:r>
            <a:r>
              <a:rPr lang="en-US" b="1" dirty="0" smtClean="0"/>
              <a:t>2:</a:t>
            </a:r>
            <a:r>
              <a:rPr lang="en-US" b="1" dirty="0"/>
              <a:t>00A.M. Friday and Saturday</a:t>
            </a:r>
          </a:p>
          <a:p>
            <a:pPr marL="914400" lvl="2" indent="0">
              <a:buNone/>
            </a:pPr>
            <a:r>
              <a:rPr lang="en-US" b="1" dirty="0" smtClean="0"/>
              <a:t> </a:t>
            </a:r>
          </a:p>
          <a:p>
            <a:pPr lvl="1"/>
            <a:endParaRPr lang="en-US" b="1" dirty="0" smtClean="0"/>
          </a:p>
          <a:p>
            <a:pPr lvl="1"/>
            <a:endParaRPr lang="en-US" b="1" dirty="0"/>
          </a:p>
        </p:txBody>
      </p:sp>
    </p:spTree>
    <p:extLst>
      <p:ext uri="{BB962C8B-B14F-4D97-AF65-F5344CB8AC3E}">
        <p14:creationId xmlns:p14="http://schemas.microsoft.com/office/powerpoint/2010/main" val="1398446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954" y="89647"/>
            <a:ext cx="7583488" cy="1143000"/>
          </a:xfrm>
        </p:spPr>
        <p:txBody>
          <a:bodyPr/>
          <a:lstStyle/>
          <a:p>
            <a:r>
              <a:rPr lang="en-US" sz="3600" dirty="0" smtClean="0"/>
              <a:t>Organization Responsibilities</a:t>
            </a:r>
            <a:endParaRPr lang="en-US" sz="3600" dirty="0"/>
          </a:p>
        </p:txBody>
      </p:sp>
      <p:sp>
        <p:nvSpPr>
          <p:cNvPr id="3" name="Content Placeholder 2"/>
          <p:cNvSpPr>
            <a:spLocks noGrp="1"/>
          </p:cNvSpPr>
          <p:nvPr>
            <p:ph idx="1"/>
          </p:nvPr>
        </p:nvSpPr>
        <p:spPr>
          <a:xfrm>
            <a:off x="955675" y="1068862"/>
            <a:ext cx="7232650" cy="4822352"/>
          </a:xfrm>
        </p:spPr>
        <p:txBody>
          <a:bodyPr/>
          <a:lstStyle/>
          <a:p>
            <a:r>
              <a:rPr lang="en-US" b="1" dirty="0" smtClean="0"/>
              <a:t>FIPG Guidelines</a:t>
            </a:r>
          </a:p>
          <a:p>
            <a:pPr lvl="1"/>
            <a:r>
              <a:rPr lang="en-US" b="1" dirty="0" smtClean="0"/>
              <a:t>Don’t break the law </a:t>
            </a:r>
          </a:p>
          <a:p>
            <a:pPr lvl="3"/>
            <a:r>
              <a:rPr lang="en-US" sz="1000" b="1" dirty="0"/>
              <a:t>(</a:t>
            </a:r>
            <a:r>
              <a:rPr lang="en-US" sz="1000" b="1" i="1" dirty="0"/>
              <a:t>nor facilitate it being broken by members/guests</a:t>
            </a:r>
            <a:r>
              <a:rPr lang="en-US" sz="1000" b="1" i="1" dirty="0" smtClean="0"/>
              <a:t>)</a:t>
            </a:r>
            <a:endParaRPr lang="en-US" sz="1000" dirty="0" smtClean="0">
              <a:effectLst/>
            </a:endParaRPr>
          </a:p>
          <a:p>
            <a:pPr lvl="2"/>
            <a:r>
              <a:rPr lang="en-US" sz="1200" dirty="0" smtClean="0">
                <a:effectLst/>
              </a:rPr>
              <a:t>The </a:t>
            </a:r>
            <a:r>
              <a:rPr lang="en-US" sz="1200" dirty="0">
                <a:effectLst/>
              </a:rPr>
              <a:t>possession, sale, use or consumption of ALCOHOLIC BEVERAGES, while on chapter premises or during a fraternity event, in any situation sponsored or </a:t>
            </a:r>
            <a:r>
              <a:rPr lang="en-US" sz="1200" dirty="0" smtClean="0">
                <a:effectLst/>
              </a:rPr>
              <a:t>endorsed by </a:t>
            </a:r>
            <a:r>
              <a:rPr lang="en-US" sz="1200" dirty="0">
                <a:effectLst/>
              </a:rPr>
              <a:t>the chapter, or at any event an observer would associate with the fraternity, </a:t>
            </a:r>
            <a:r>
              <a:rPr lang="en-US" sz="1200" dirty="0" smtClean="0">
                <a:effectLst/>
              </a:rPr>
              <a:t>must be </a:t>
            </a:r>
            <a:r>
              <a:rPr lang="en-US" sz="1200" dirty="0">
                <a:effectLst/>
              </a:rPr>
              <a:t>in compliance with any and all applicable laws of the state, province, county, city and institution of higher education, and must comply with either the BYOB or Third Party Vendor Guidelines. </a:t>
            </a:r>
            <a:endParaRPr lang="en-US" sz="1200" dirty="0" smtClean="0">
              <a:effectLst/>
            </a:endParaRPr>
          </a:p>
          <a:p>
            <a:pPr lvl="2"/>
            <a:r>
              <a:rPr lang="en-US" sz="1200" dirty="0" smtClean="0">
                <a:effectLst/>
              </a:rPr>
              <a:t>No </a:t>
            </a:r>
            <a:r>
              <a:rPr lang="en-US" sz="1200" dirty="0">
                <a:effectLst/>
              </a:rPr>
              <a:t>members, collectively or individually, shall purchase for, serve to, or sell alcoholic beverages to any minor (i.e., those under legal drinking age). </a:t>
            </a:r>
            <a:endParaRPr lang="en-US" sz="1200" dirty="0"/>
          </a:p>
          <a:p>
            <a:pPr lvl="2"/>
            <a:r>
              <a:rPr lang="en-US" sz="1200" dirty="0">
                <a:effectLst/>
              </a:rPr>
              <a:t>The possession, sale or use of any ILLEGAL DRUGS or CONTROLLED SUBSTANCES while on chapter premises or during a fraternity event or at any event that an observer would associate with the fraternity is strictly prohibited. </a:t>
            </a:r>
            <a:endParaRPr lang="en-US" sz="1200" dirty="0"/>
          </a:p>
          <a:p>
            <a:pPr marL="914400" lvl="2" indent="0">
              <a:buNone/>
            </a:pPr>
            <a:endParaRPr lang="en-US" sz="1200" dirty="0"/>
          </a:p>
          <a:p>
            <a:pPr lvl="2"/>
            <a:endParaRPr lang="en-US" b="1" dirty="0" smtClean="0"/>
          </a:p>
          <a:p>
            <a:pPr lvl="1"/>
            <a:endParaRPr lang="en-US" b="1" dirty="0"/>
          </a:p>
        </p:txBody>
      </p:sp>
    </p:spTree>
    <p:extLst>
      <p:ext uri="{BB962C8B-B14F-4D97-AF65-F5344CB8AC3E}">
        <p14:creationId xmlns:p14="http://schemas.microsoft.com/office/powerpoint/2010/main" val="571942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583488" cy="1143000"/>
          </a:xfrm>
        </p:spPr>
        <p:txBody>
          <a:bodyPr/>
          <a:lstStyle/>
          <a:p>
            <a:r>
              <a:rPr lang="en-US" sz="3600" dirty="0" smtClean="0"/>
              <a:t>Organization Responsibilities</a:t>
            </a:r>
            <a:endParaRPr lang="en-US" sz="3600" dirty="0"/>
          </a:p>
        </p:txBody>
      </p:sp>
      <p:sp>
        <p:nvSpPr>
          <p:cNvPr id="3" name="Content Placeholder 2"/>
          <p:cNvSpPr>
            <a:spLocks noGrp="1"/>
          </p:cNvSpPr>
          <p:nvPr>
            <p:ph idx="1"/>
          </p:nvPr>
        </p:nvSpPr>
        <p:spPr>
          <a:xfrm>
            <a:off x="955675" y="1009183"/>
            <a:ext cx="7232650" cy="5190210"/>
          </a:xfrm>
        </p:spPr>
        <p:txBody>
          <a:bodyPr>
            <a:normAutofit fontScale="92500"/>
          </a:bodyPr>
          <a:lstStyle/>
          <a:p>
            <a:r>
              <a:rPr lang="en-US" b="1" dirty="0" smtClean="0"/>
              <a:t>FIPG Policies (Continued)</a:t>
            </a:r>
          </a:p>
          <a:p>
            <a:pPr lvl="1"/>
            <a:r>
              <a:rPr lang="en-US" b="1" dirty="0" smtClean="0"/>
              <a:t>Don’t have open sources or open parties</a:t>
            </a:r>
          </a:p>
          <a:p>
            <a:pPr lvl="2"/>
            <a:r>
              <a:rPr lang="en-US" sz="1300" dirty="0">
                <a:effectLst/>
              </a:rPr>
              <a:t>No alcoholic beverages may be purchased through or with chapter funds nor may the purchase of same for members or guests be undertaken or coordinated by any member in the name of or on behalf of the chapter. The purchase or use of a bulk quantity or common source(s) of alcoholic beverage, for example, kegs or cases, is prohibited. </a:t>
            </a:r>
            <a:endParaRPr lang="en-US" sz="1300" dirty="0" smtClean="0">
              <a:effectLst/>
            </a:endParaRPr>
          </a:p>
          <a:p>
            <a:pPr lvl="2"/>
            <a:r>
              <a:rPr lang="en-US" sz="1300" dirty="0">
                <a:effectLst/>
              </a:rPr>
              <a:t>OPEN PARTIES, meaning those with unrestricted access by non-members of the fraternity, without specific invitation, where alcohol is present, are prohibited. </a:t>
            </a:r>
            <a:endParaRPr lang="en-US" sz="1300" dirty="0"/>
          </a:p>
          <a:p>
            <a:pPr lvl="2"/>
            <a:r>
              <a:rPr lang="en-US" sz="1300" dirty="0">
                <a:effectLst/>
              </a:rPr>
              <a:t>No chapter may co-sponsor an event with an alcohol distributor or tavern (tavern defined as an establishment generating more than half of annual gross sales from alcohol) at which alcohol is given away, sold or otherwise provided to those present. This includes any event held in, at or on the property of </a:t>
            </a:r>
            <a:r>
              <a:rPr lang="en-US" sz="1500" dirty="0">
                <a:effectLst/>
              </a:rPr>
              <a:t>a tavern as defined above for purposes of fundraising. However, a chapter may rent or use a room or area in a tavern as defined above for a closed event held within the provisions of this policy, including the use of a third party vendor and guest list. An event at which alcohol is present may be conducted or co-sponsored with a charitable organization if the event is held within the provisions of this policy. </a:t>
            </a:r>
            <a:endParaRPr lang="en-US" sz="1500" dirty="0"/>
          </a:p>
          <a:p>
            <a:pPr lvl="2"/>
            <a:endParaRPr lang="en-US" b="1" dirty="0"/>
          </a:p>
        </p:txBody>
      </p:sp>
    </p:spTree>
    <p:extLst>
      <p:ext uri="{BB962C8B-B14F-4D97-AF65-F5344CB8AC3E}">
        <p14:creationId xmlns:p14="http://schemas.microsoft.com/office/powerpoint/2010/main" val="1270046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583488" cy="1143000"/>
          </a:xfrm>
        </p:spPr>
        <p:txBody>
          <a:bodyPr/>
          <a:lstStyle/>
          <a:p>
            <a:r>
              <a:rPr lang="en-US" sz="3600" dirty="0" smtClean="0"/>
              <a:t>Organization Responsibilities</a:t>
            </a:r>
            <a:endParaRPr lang="en-US" sz="3600" dirty="0"/>
          </a:p>
        </p:txBody>
      </p:sp>
      <p:sp>
        <p:nvSpPr>
          <p:cNvPr id="3" name="Content Placeholder 2"/>
          <p:cNvSpPr>
            <a:spLocks noGrp="1"/>
          </p:cNvSpPr>
          <p:nvPr>
            <p:ph idx="1"/>
          </p:nvPr>
        </p:nvSpPr>
        <p:spPr>
          <a:xfrm>
            <a:off x="955675" y="1143000"/>
            <a:ext cx="7076032" cy="4602707"/>
          </a:xfrm>
        </p:spPr>
        <p:txBody>
          <a:bodyPr>
            <a:normAutofit fontScale="92500"/>
          </a:bodyPr>
          <a:lstStyle/>
          <a:p>
            <a:r>
              <a:rPr lang="en-US" b="1" dirty="0" smtClean="0"/>
              <a:t>Fire Code and Safety </a:t>
            </a:r>
          </a:p>
          <a:p>
            <a:pPr lvl="1"/>
            <a:r>
              <a:rPr lang="en-US" b="1" dirty="0" smtClean="0"/>
              <a:t>Monthly Fire Safety Form must be completed before an event can be held</a:t>
            </a:r>
          </a:p>
          <a:p>
            <a:pPr lvl="1"/>
            <a:r>
              <a:rPr lang="en-US" b="1" dirty="0" smtClean="0"/>
              <a:t>Make sure all exits are lit and clear of obstacles</a:t>
            </a:r>
          </a:p>
          <a:p>
            <a:pPr lvl="1"/>
            <a:r>
              <a:rPr lang="en-US" b="1" dirty="0" smtClean="0"/>
              <a:t>Do not exceed number of people a venue is rated for</a:t>
            </a:r>
          </a:p>
          <a:p>
            <a:pPr lvl="2"/>
            <a:r>
              <a:rPr lang="en-US" b="1" dirty="0" smtClean="0"/>
              <a:t>Allow one in one out if max occupancy is reached </a:t>
            </a:r>
          </a:p>
          <a:p>
            <a:pPr lvl="1"/>
            <a:r>
              <a:rPr lang="en-US" b="1" dirty="0" smtClean="0"/>
              <a:t>Do not move, hide, destroy, or deactivate fire safety equipment; even in individual bedrooms</a:t>
            </a:r>
          </a:p>
          <a:p>
            <a:pPr lvl="1"/>
            <a:r>
              <a:rPr lang="en-US" b="1" dirty="0" smtClean="0"/>
              <a:t>Follow all local fire regulations </a:t>
            </a:r>
          </a:p>
        </p:txBody>
      </p:sp>
    </p:spTree>
    <p:extLst>
      <p:ext uri="{BB962C8B-B14F-4D97-AF65-F5344CB8AC3E}">
        <p14:creationId xmlns:p14="http://schemas.microsoft.com/office/powerpoint/2010/main" val="3549930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Event Monitor Duties</a:t>
            </a:r>
            <a:endParaRPr lang="en-US" dirty="0"/>
          </a:p>
        </p:txBody>
      </p:sp>
    </p:spTree>
    <p:extLst>
      <p:ext uri="{BB962C8B-B14F-4D97-AF65-F5344CB8AC3E}">
        <p14:creationId xmlns:p14="http://schemas.microsoft.com/office/powerpoint/2010/main" val="3003631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411"/>
            <a:ext cx="7583488" cy="1143000"/>
          </a:xfrm>
        </p:spPr>
        <p:txBody>
          <a:bodyPr/>
          <a:lstStyle/>
          <a:p>
            <a:r>
              <a:rPr lang="en-US" sz="3600" dirty="0" smtClean="0"/>
              <a:t>Event Monitor Duties</a:t>
            </a:r>
            <a:endParaRPr lang="en-US" sz="3600" dirty="0"/>
          </a:p>
        </p:txBody>
      </p:sp>
      <p:sp>
        <p:nvSpPr>
          <p:cNvPr id="3" name="Content Placeholder 2"/>
          <p:cNvSpPr>
            <a:spLocks noGrp="1"/>
          </p:cNvSpPr>
          <p:nvPr>
            <p:ph idx="1"/>
          </p:nvPr>
        </p:nvSpPr>
        <p:spPr>
          <a:xfrm>
            <a:off x="100586" y="1105589"/>
            <a:ext cx="9043413" cy="4785625"/>
          </a:xfrm>
        </p:spPr>
        <p:txBody>
          <a:bodyPr/>
          <a:lstStyle/>
          <a:p>
            <a:r>
              <a:rPr lang="en-US" b="1" dirty="0" smtClean="0"/>
              <a:t>Hierarchy </a:t>
            </a:r>
          </a:p>
          <a:p>
            <a:pPr lvl="1"/>
            <a:r>
              <a:rPr lang="en-US" b="1" dirty="0" smtClean="0"/>
              <a:t>There should be a designated Head Event Monitor</a:t>
            </a:r>
          </a:p>
          <a:p>
            <a:pPr lvl="2"/>
            <a:r>
              <a:rPr lang="en-US" b="1" dirty="0" smtClean="0"/>
              <a:t>Make sure all Event Monitors know who the Head Monitor is and have his contact information</a:t>
            </a:r>
          </a:p>
          <a:p>
            <a:pPr lvl="2"/>
            <a:r>
              <a:rPr lang="en-US" b="1" dirty="0" smtClean="0"/>
              <a:t>All incidents should be reported to the Head Event Monitor</a:t>
            </a:r>
          </a:p>
          <a:p>
            <a:pPr lvl="2"/>
            <a:r>
              <a:rPr lang="en-US" b="1" dirty="0" smtClean="0"/>
              <a:t>Event Monitors must be a member of the Greek Community for at least one year </a:t>
            </a:r>
          </a:p>
          <a:p>
            <a:pPr lvl="2"/>
            <a:r>
              <a:rPr lang="en-US" b="1" dirty="0" smtClean="0"/>
              <a:t>If the event is cohosted with another organization, both groups should have Event Monitors, but there should only be one Head Event Monitor. </a:t>
            </a:r>
          </a:p>
        </p:txBody>
      </p:sp>
    </p:spTree>
    <p:extLst>
      <p:ext uri="{BB962C8B-B14F-4D97-AF65-F5344CB8AC3E}">
        <p14:creationId xmlns:p14="http://schemas.microsoft.com/office/powerpoint/2010/main" val="3916808264"/>
      </p:ext>
    </p:extLst>
  </p:cSld>
  <p:clrMapOvr>
    <a:masterClrMapping/>
  </p:clrMapOvr>
  <p:timing>
    <p:tnLst>
      <p:par>
        <p:cTn id="1" dur="indefinite" restart="never" nodeType="tmRoot"/>
      </p:par>
    </p:tnLst>
  </p:timing>
</p:sld>
</file>

<file path=ppt/theme/theme1.xml><?xml version="1.0" encoding="utf-8"?>
<a:theme xmlns:a="http://schemas.openxmlformats.org/drawingml/2006/main" name="Summer">
  <a:themeElements>
    <a:clrScheme name="Summer">
      <a:dk1>
        <a:sysClr val="windowText" lastClr="000000"/>
      </a:dk1>
      <a:lt1>
        <a:sysClr val="window" lastClr="FFFFFF"/>
      </a:lt1>
      <a:dk2>
        <a:srgbClr val="D16207"/>
      </a:dk2>
      <a:lt2>
        <a:srgbClr val="F0B31E"/>
      </a:lt2>
      <a:accent1>
        <a:srgbClr val="51A6C2"/>
      </a:accent1>
      <a:accent2>
        <a:srgbClr val="51C2A9"/>
      </a:accent2>
      <a:accent3>
        <a:srgbClr val="7EC251"/>
      </a:accent3>
      <a:accent4>
        <a:srgbClr val="E1DC53"/>
      </a:accent4>
      <a:accent5>
        <a:srgbClr val="B54721"/>
      </a:accent5>
      <a:accent6>
        <a:srgbClr val="A16BB1"/>
      </a:accent6>
      <a:hlink>
        <a:srgbClr val="A40A06"/>
      </a:hlink>
      <a:folHlink>
        <a:srgbClr val="837F16"/>
      </a:folHlink>
    </a:clrScheme>
    <a:fontScheme name="Summer">
      <a:majorFont>
        <a:latin typeface="Century Gothic"/>
        <a:ea typeface=""/>
        <a:cs typeface=""/>
        <a:font script="Jpan" typeface="ヒラギノ丸ゴ Pro W4"/>
        <a:font script="Hans" typeface="宋体"/>
        <a:font script="Hant" typeface="新細明體"/>
      </a:majorFont>
      <a:minorFont>
        <a:latin typeface="Century Gothic"/>
        <a:ea typeface=""/>
        <a:cs typeface=""/>
        <a:font script="Jpan" typeface="ヒラギノ丸ゴ Pro W4"/>
        <a:font script="Hans" typeface="宋体"/>
        <a:font script="Hant" typeface="新細明體"/>
      </a:minorFont>
    </a:fontScheme>
    <a:fmtScheme name="Summer">
      <a:fillStyleLst>
        <a:solidFill>
          <a:schemeClr val="phClr"/>
        </a:solidFill>
        <a:solidFill>
          <a:schemeClr val="phClr">
            <a:tint val="90000"/>
            <a:satMod val="135000"/>
          </a:schemeClr>
        </a:solidFill>
        <a:solidFill>
          <a:schemeClr val="phClr">
            <a:shade val="80000"/>
            <a:satMod val="110000"/>
          </a:schemeClr>
        </a:solidFill>
      </a:fillStyleLst>
      <a:lnStyleLst>
        <a:ln w="9525" cap="flat" cmpd="sng" algn="ctr">
          <a:solidFill>
            <a:schemeClr val="phClr">
              <a:satMod val="135000"/>
            </a:schemeClr>
          </a:solidFill>
          <a:prstDash val="solid"/>
        </a:ln>
        <a:ln w="25400" cap="flat" cmpd="sng" algn="ctr">
          <a:solidFill>
            <a:schemeClr val="phClr">
              <a:satMod val="150000"/>
            </a:schemeClr>
          </a:solidFill>
          <a:prstDash val="solid"/>
        </a:ln>
        <a:ln w="38100" cap="flat" cmpd="sng" algn="ctr">
          <a:solidFill>
            <a:schemeClr val="phClr">
              <a:satMod val="150000"/>
            </a:schemeClr>
          </a:solidFill>
          <a:prstDash val="solid"/>
        </a:ln>
      </a:lnStyleLst>
      <a:effectStyleLst>
        <a:effectStyle>
          <a:effectLst/>
        </a:effectStyle>
        <a:effectStyle>
          <a:effectLst>
            <a:outerShdw blurRad="76200" sx="101000" sy="101000" algn="ctr" rotWithShape="0">
              <a:srgbClr val="000000">
                <a:alpha val="50000"/>
              </a:srgbClr>
            </a:outerShdw>
            <a:reflection blurRad="12700" stA="20000" endPos="35000" dist="63500" dir="5400000" sy="-100000" rotWithShape="0"/>
          </a:effectLst>
        </a:effectStyle>
        <a:effectStyle>
          <a:effectLst>
            <a:outerShdw blurRad="127000" sx="103000" sy="103000" algn="ctr" rotWithShape="0">
              <a:srgbClr val="FFFFFF">
                <a:alpha val="65000"/>
              </a:srgbClr>
            </a:outerShdw>
          </a:effectLst>
          <a:scene3d>
            <a:camera prst="orthographicFront">
              <a:rot lat="0" lon="0" rev="0"/>
            </a:camera>
            <a:lightRig rig="morning" dir="t">
              <a:rot lat="0" lon="0" rev="1200000"/>
            </a:lightRig>
          </a:scene3d>
          <a:sp3d>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gs>
            <a:gs pos="100000">
              <a:schemeClr val="tx2"/>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Summer.thmx</Template>
  <TotalTime>359</TotalTime>
  <Words>1772</Words>
  <Application>Microsoft Macintosh PowerPoint</Application>
  <PresentationFormat>On-screen Show (4:3)</PresentationFormat>
  <Paragraphs>183</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Century Gothic</vt:lpstr>
      <vt:lpstr>Wingdings</vt:lpstr>
      <vt:lpstr>Summer</vt:lpstr>
      <vt:lpstr> Auburn University Interfraternity Council Sober Monitor Training</vt:lpstr>
      <vt:lpstr>Agenda</vt:lpstr>
      <vt:lpstr>Organization Responsibilities </vt:lpstr>
      <vt:lpstr>Organization Responsibilities</vt:lpstr>
      <vt:lpstr>Organization Responsibilities</vt:lpstr>
      <vt:lpstr>Organization Responsibilities</vt:lpstr>
      <vt:lpstr>Organization Responsibilities</vt:lpstr>
      <vt:lpstr>Event Monitor Duties</vt:lpstr>
      <vt:lpstr>Event Monitor Duties</vt:lpstr>
      <vt:lpstr>Event Monitor Duties</vt:lpstr>
      <vt:lpstr>Event Monitor Duties</vt:lpstr>
      <vt:lpstr>Event Monitor Duties</vt:lpstr>
      <vt:lpstr>Event Monitor Duties</vt:lpstr>
      <vt:lpstr>Event Staff</vt:lpstr>
      <vt:lpstr>So What If Something Goes Wrong??</vt:lpstr>
      <vt:lpstr>What Do We Do?</vt:lpstr>
      <vt:lpstr>Conflict Management</vt:lpstr>
      <vt:lpstr>Do the Right Thing</vt:lpstr>
      <vt:lpstr>Alcohol</vt:lpstr>
      <vt:lpstr>Standard Serving Size for Alcohol</vt:lpstr>
      <vt:lpstr>Responsible Alcohol Usage</vt:lpstr>
      <vt:lpstr>Alcohol Poisoning When Should You Get Help?</vt:lpstr>
      <vt:lpstr>What to do if you Suspect Alcohol Poisoning</vt:lpstr>
      <vt:lpstr>Recap</vt:lpstr>
      <vt:lpstr>Important Contacts </vt:lpstr>
      <vt:lpstr>Event Monitor Test</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Sober Monitor Training</dc:title>
  <dc:creator>Ben Waddell</dc:creator>
  <cp:lastModifiedBy>Christopher Lucas</cp:lastModifiedBy>
  <cp:revision>18</cp:revision>
  <dcterms:created xsi:type="dcterms:W3CDTF">2017-06-06T19:10:48Z</dcterms:created>
  <dcterms:modified xsi:type="dcterms:W3CDTF">2017-08-28T19:20:11Z</dcterms:modified>
</cp:coreProperties>
</file>