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8"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DA5F18-03DD-4662-8923-B7EE9455C718}" type="datetimeFigureOut">
              <a:rPr lang="en-US" smtClean="0"/>
              <a:t>9/19/2016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E89503-D4E5-4612-8A4E-DD0D20F8F485}" type="slidenum">
              <a:rPr lang="en-US" smtClean="0"/>
              <a:t>‹#›</a:t>
            </a:fld>
            <a:endParaRPr lang="en-US" dirty="0"/>
          </a:p>
        </p:txBody>
      </p:sp>
    </p:spTree>
    <p:extLst>
      <p:ext uri="{BB962C8B-B14F-4D97-AF65-F5344CB8AC3E}">
        <p14:creationId xmlns:p14="http://schemas.microsoft.com/office/powerpoint/2010/main" val="2849827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DA5F18-03DD-4662-8923-B7EE9455C718}" type="datetimeFigureOut">
              <a:rPr lang="en-US" smtClean="0"/>
              <a:t>9/19/2016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E89503-D4E5-4612-8A4E-DD0D20F8F485}" type="slidenum">
              <a:rPr lang="en-US" smtClean="0"/>
              <a:t>‹#›</a:t>
            </a:fld>
            <a:endParaRPr lang="en-US" dirty="0"/>
          </a:p>
        </p:txBody>
      </p:sp>
    </p:spTree>
    <p:extLst>
      <p:ext uri="{BB962C8B-B14F-4D97-AF65-F5344CB8AC3E}">
        <p14:creationId xmlns:p14="http://schemas.microsoft.com/office/powerpoint/2010/main" val="1481661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DA5F18-03DD-4662-8923-B7EE9455C718}" type="datetimeFigureOut">
              <a:rPr lang="en-US" smtClean="0"/>
              <a:t>9/19/2016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E89503-D4E5-4612-8A4E-DD0D20F8F485}" type="slidenum">
              <a:rPr lang="en-US" smtClean="0"/>
              <a:t>‹#›</a:t>
            </a:fld>
            <a:endParaRPr lang="en-US" dirty="0"/>
          </a:p>
        </p:txBody>
      </p:sp>
    </p:spTree>
    <p:extLst>
      <p:ext uri="{BB962C8B-B14F-4D97-AF65-F5344CB8AC3E}">
        <p14:creationId xmlns:p14="http://schemas.microsoft.com/office/powerpoint/2010/main" val="1529775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DA5F18-03DD-4662-8923-B7EE9455C718}" type="datetimeFigureOut">
              <a:rPr lang="en-US" smtClean="0"/>
              <a:t>9/19/2016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E89503-D4E5-4612-8A4E-DD0D20F8F485}" type="slidenum">
              <a:rPr lang="en-US" smtClean="0"/>
              <a:t>‹#›</a:t>
            </a:fld>
            <a:endParaRPr lang="en-US" dirty="0"/>
          </a:p>
        </p:txBody>
      </p:sp>
    </p:spTree>
    <p:extLst>
      <p:ext uri="{BB962C8B-B14F-4D97-AF65-F5344CB8AC3E}">
        <p14:creationId xmlns:p14="http://schemas.microsoft.com/office/powerpoint/2010/main" val="1890093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DA5F18-03DD-4662-8923-B7EE9455C718}" type="datetimeFigureOut">
              <a:rPr lang="en-US" smtClean="0"/>
              <a:t>9/19/2016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E89503-D4E5-4612-8A4E-DD0D20F8F485}" type="slidenum">
              <a:rPr lang="en-US" smtClean="0"/>
              <a:t>‹#›</a:t>
            </a:fld>
            <a:endParaRPr lang="en-US" dirty="0"/>
          </a:p>
        </p:txBody>
      </p:sp>
    </p:spTree>
    <p:extLst>
      <p:ext uri="{BB962C8B-B14F-4D97-AF65-F5344CB8AC3E}">
        <p14:creationId xmlns:p14="http://schemas.microsoft.com/office/powerpoint/2010/main" val="4268977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DA5F18-03DD-4662-8923-B7EE9455C718}" type="datetimeFigureOut">
              <a:rPr lang="en-US" smtClean="0"/>
              <a:t>9/19/2016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E89503-D4E5-4612-8A4E-DD0D20F8F485}" type="slidenum">
              <a:rPr lang="en-US" smtClean="0"/>
              <a:t>‹#›</a:t>
            </a:fld>
            <a:endParaRPr lang="en-US" dirty="0"/>
          </a:p>
        </p:txBody>
      </p:sp>
    </p:spTree>
    <p:extLst>
      <p:ext uri="{BB962C8B-B14F-4D97-AF65-F5344CB8AC3E}">
        <p14:creationId xmlns:p14="http://schemas.microsoft.com/office/powerpoint/2010/main" val="3884199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DA5F18-03DD-4662-8923-B7EE9455C718}" type="datetimeFigureOut">
              <a:rPr lang="en-US" smtClean="0"/>
              <a:t>9/19/2016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E89503-D4E5-4612-8A4E-DD0D20F8F485}" type="slidenum">
              <a:rPr lang="en-US" smtClean="0"/>
              <a:t>‹#›</a:t>
            </a:fld>
            <a:endParaRPr lang="en-US" dirty="0"/>
          </a:p>
        </p:txBody>
      </p:sp>
    </p:spTree>
    <p:extLst>
      <p:ext uri="{BB962C8B-B14F-4D97-AF65-F5344CB8AC3E}">
        <p14:creationId xmlns:p14="http://schemas.microsoft.com/office/powerpoint/2010/main" val="426301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DA5F18-03DD-4662-8923-B7EE9455C718}" type="datetimeFigureOut">
              <a:rPr lang="en-US" smtClean="0"/>
              <a:t>9/19/2016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E89503-D4E5-4612-8A4E-DD0D20F8F485}" type="slidenum">
              <a:rPr lang="en-US" smtClean="0"/>
              <a:t>‹#›</a:t>
            </a:fld>
            <a:endParaRPr lang="en-US" dirty="0"/>
          </a:p>
        </p:txBody>
      </p:sp>
    </p:spTree>
    <p:extLst>
      <p:ext uri="{BB962C8B-B14F-4D97-AF65-F5344CB8AC3E}">
        <p14:creationId xmlns:p14="http://schemas.microsoft.com/office/powerpoint/2010/main" val="2280765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DA5F18-03DD-4662-8923-B7EE9455C718}" type="datetimeFigureOut">
              <a:rPr lang="en-US" smtClean="0"/>
              <a:t>9/19/2016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E89503-D4E5-4612-8A4E-DD0D20F8F485}" type="slidenum">
              <a:rPr lang="en-US" smtClean="0"/>
              <a:t>‹#›</a:t>
            </a:fld>
            <a:endParaRPr lang="en-US" dirty="0"/>
          </a:p>
        </p:txBody>
      </p:sp>
    </p:spTree>
    <p:extLst>
      <p:ext uri="{BB962C8B-B14F-4D97-AF65-F5344CB8AC3E}">
        <p14:creationId xmlns:p14="http://schemas.microsoft.com/office/powerpoint/2010/main" val="2133375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DA5F18-03DD-4662-8923-B7EE9455C718}" type="datetimeFigureOut">
              <a:rPr lang="en-US" smtClean="0"/>
              <a:t>9/19/2016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E89503-D4E5-4612-8A4E-DD0D20F8F485}" type="slidenum">
              <a:rPr lang="en-US" smtClean="0"/>
              <a:t>‹#›</a:t>
            </a:fld>
            <a:endParaRPr lang="en-US" dirty="0"/>
          </a:p>
        </p:txBody>
      </p:sp>
    </p:spTree>
    <p:extLst>
      <p:ext uri="{BB962C8B-B14F-4D97-AF65-F5344CB8AC3E}">
        <p14:creationId xmlns:p14="http://schemas.microsoft.com/office/powerpoint/2010/main" val="4011516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DA5F18-03DD-4662-8923-B7EE9455C718}" type="datetimeFigureOut">
              <a:rPr lang="en-US" smtClean="0"/>
              <a:t>9/19/2016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E89503-D4E5-4612-8A4E-DD0D20F8F485}" type="slidenum">
              <a:rPr lang="en-US" smtClean="0"/>
              <a:t>‹#›</a:t>
            </a:fld>
            <a:endParaRPr lang="en-US" dirty="0"/>
          </a:p>
        </p:txBody>
      </p:sp>
    </p:spTree>
    <p:extLst>
      <p:ext uri="{BB962C8B-B14F-4D97-AF65-F5344CB8AC3E}">
        <p14:creationId xmlns:p14="http://schemas.microsoft.com/office/powerpoint/2010/main" val="883317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DA5F18-03DD-4662-8923-B7EE9455C718}" type="datetimeFigureOut">
              <a:rPr lang="en-US" smtClean="0"/>
              <a:t>9/19/2016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89503-D4E5-4612-8A4E-DD0D20F8F485}" type="slidenum">
              <a:rPr lang="en-US" smtClean="0"/>
              <a:t>‹#›</a:t>
            </a:fld>
            <a:endParaRPr lang="en-US" dirty="0"/>
          </a:p>
        </p:txBody>
      </p:sp>
    </p:spTree>
    <p:extLst>
      <p:ext uri="{BB962C8B-B14F-4D97-AF65-F5344CB8AC3E}">
        <p14:creationId xmlns:p14="http://schemas.microsoft.com/office/powerpoint/2010/main" val="1318972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grad.auburn.edu/ps/presgradfellows.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grants.nih.gov/grants/policy/person_months_faqs.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Time and Effort</a:t>
            </a:r>
            <a:endParaRPr lang="en-US" dirty="0"/>
          </a:p>
        </p:txBody>
      </p:sp>
      <p:sp>
        <p:nvSpPr>
          <p:cNvPr id="3" name="Subtitle 2"/>
          <p:cNvSpPr>
            <a:spLocks noGrp="1"/>
          </p:cNvSpPr>
          <p:nvPr>
            <p:ph type="subTitle" idx="1"/>
          </p:nvPr>
        </p:nvSpPr>
        <p:spPr/>
        <p:txBody>
          <a:bodyPr/>
          <a:lstStyle/>
          <a:p>
            <a:r>
              <a:rPr lang="en-US" dirty="0" smtClean="0"/>
              <a:t>Fall </a:t>
            </a:r>
            <a:r>
              <a:rPr lang="en-US" dirty="0" smtClean="0"/>
              <a:t>2016</a:t>
            </a:r>
            <a:endParaRPr lang="en-US" dirty="0"/>
          </a:p>
        </p:txBody>
      </p:sp>
    </p:spTree>
    <p:extLst>
      <p:ext uri="{BB962C8B-B14F-4D97-AF65-F5344CB8AC3E}">
        <p14:creationId xmlns:p14="http://schemas.microsoft.com/office/powerpoint/2010/main" val="88697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and Effort</a:t>
            </a:r>
            <a:endParaRPr lang="en-US" dirty="0"/>
          </a:p>
        </p:txBody>
      </p:sp>
      <p:sp>
        <p:nvSpPr>
          <p:cNvPr id="3" name="Content Placeholder 2"/>
          <p:cNvSpPr>
            <a:spLocks noGrp="1"/>
          </p:cNvSpPr>
          <p:nvPr>
            <p:ph idx="1"/>
          </p:nvPr>
        </p:nvSpPr>
        <p:spPr/>
        <p:txBody>
          <a:bodyPr>
            <a:normAutofit/>
          </a:bodyPr>
          <a:lstStyle/>
          <a:p>
            <a:pPr marL="0" indent="0">
              <a:buNone/>
            </a:pPr>
            <a:r>
              <a:rPr lang="en-US" sz="2200" b="1" dirty="0"/>
              <a:t>Considerations for Graduate Students:</a:t>
            </a:r>
          </a:p>
          <a:p>
            <a:pPr marL="0" indent="0">
              <a:buNone/>
            </a:pPr>
            <a:endParaRPr lang="en-US" sz="1600" b="1" dirty="0"/>
          </a:p>
          <a:p>
            <a:pPr marL="0" indent="0">
              <a:buNone/>
            </a:pPr>
            <a:r>
              <a:rPr lang="en-US" sz="2400" dirty="0" smtClean="0"/>
              <a:t>Federal regulations </a:t>
            </a:r>
            <a:r>
              <a:rPr lang="en-US" sz="2400" dirty="0"/>
              <a:t>limit graduate assistantships for international graduate students to no more than a 0.5 FTE </a:t>
            </a:r>
            <a:r>
              <a:rPr lang="en-US" sz="2400" dirty="0" smtClean="0"/>
              <a:t>(20 hours per week) </a:t>
            </a:r>
            <a:r>
              <a:rPr lang="en-US" sz="2400" dirty="0"/>
              <a:t>work appointment during the fall and spring semesters. </a:t>
            </a:r>
          </a:p>
          <a:p>
            <a:pPr marL="0" indent="0">
              <a:buNone/>
            </a:pPr>
            <a:r>
              <a:rPr lang="en-US" sz="1800" dirty="0"/>
              <a:t>[See Office of International Programs for full details.]</a:t>
            </a:r>
            <a:endParaRPr lang="en-US" sz="2100" dirty="0"/>
          </a:p>
          <a:p>
            <a:pPr marL="457200" lvl="1" indent="0">
              <a:buNone/>
            </a:pPr>
            <a:endParaRPr lang="en-US" sz="1600" dirty="0"/>
          </a:p>
          <a:p>
            <a:pPr marL="0" indent="0">
              <a:buNone/>
            </a:pPr>
            <a:r>
              <a:rPr lang="en-US" sz="2400" dirty="0" smtClean="0"/>
              <a:t>Assistantship and Tuition </a:t>
            </a:r>
            <a:r>
              <a:rPr lang="en-US" sz="2400" dirty="0"/>
              <a:t>Fellowship Program Policy</a:t>
            </a:r>
          </a:p>
          <a:p>
            <a:pPr marL="0" indent="0">
              <a:buNone/>
            </a:pPr>
            <a:r>
              <a:rPr lang="en-US" sz="1200" dirty="0" smtClean="0">
                <a:hlinkClick r:id="rId2"/>
              </a:rPr>
              <a:t>http</a:t>
            </a:r>
            <a:r>
              <a:rPr lang="en-US" sz="1200" dirty="0">
                <a:hlinkClick r:id="rId2"/>
              </a:rPr>
              <a:t>://</a:t>
            </a:r>
            <a:r>
              <a:rPr lang="en-US" sz="1200" dirty="0" smtClean="0">
                <a:hlinkClick r:id="rId2"/>
              </a:rPr>
              <a:t>www.grad.auburn.edu/ps/presgradfellows.html</a:t>
            </a:r>
            <a:endParaRPr lang="en-US" sz="1200" dirty="0" smtClean="0"/>
          </a:p>
          <a:p>
            <a:pPr marL="0" indent="0">
              <a:buNone/>
            </a:pPr>
            <a:r>
              <a:rPr lang="en-US" sz="2100" dirty="0" smtClean="0"/>
              <a:t>Graduate assistant appointments must add up to a .25 FTE, .33 FTE, or .50 FTE.  Assistantships of .33 FTE or .50 FTE are required for </a:t>
            </a:r>
            <a:r>
              <a:rPr lang="en-US" sz="2100" dirty="0"/>
              <a:t>full tuition </a:t>
            </a:r>
            <a:r>
              <a:rPr lang="en-US" sz="2100" dirty="0" smtClean="0"/>
              <a:t>support. Assistantships of .25 FTE provide for ½ tuition support.</a:t>
            </a:r>
            <a:endParaRPr lang="en-US" sz="2100" dirty="0"/>
          </a:p>
          <a:p>
            <a:endParaRPr lang="en-US" dirty="0"/>
          </a:p>
        </p:txBody>
      </p:sp>
    </p:spTree>
    <p:extLst>
      <p:ext uri="{BB962C8B-B14F-4D97-AF65-F5344CB8AC3E}">
        <p14:creationId xmlns:p14="http://schemas.microsoft.com/office/powerpoint/2010/main" val="3076157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and Effort</a:t>
            </a:r>
          </a:p>
        </p:txBody>
      </p:sp>
      <p:sp>
        <p:nvSpPr>
          <p:cNvPr id="3" name="Content Placeholder 2"/>
          <p:cNvSpPr>
            <a:spLocks noGrp="1"/>
          </p:cNvSpPr>
          <p:nvPr>
            <p:ph idx="1"/>
          </p:nvPr>
        </p:nvSpPr>
        <p:spPr/>
        <p:txBody>
          <a:bodyPr/>
          <a:lstStyle/>
          <a:p>
            <a:r>
              <a:rPr lang="en-US" dirty="0" smtClean="0"/>
              <a:t>Percent of Time &amp; Effort to Person Months calculator</a:t>
            </a:r>
          </a:p>
          <a:p>
            <a:pPr lvl="1"/>
            <a:r>
              <a:rPr lang="en-US" sz="2000" dirty="0">
                <a:hlinkClick r:id="rId2"/>
              </a:rPr>
              <a:t>http://</a:t>
            </a:r>
            <a:r>
              <a:rPr lang="en-US" sz="2000" dirty="0" smtClean="0">
                <a:hlinkClick r:id="rId2"/>
              </a:rPr>
              <a:t>grants.nih.gov/grants/policy/person_months_faqs.htm</a:t>
            </a:r>
            <a:endParaRPr lang="en-US" sz="2000" dirty="0" smtClean="0"/>
          </a:p>
          <a:p>
            <a:pPr marL="457200" lvl="1" indent="0">
              <a:buNone/>
            </a:pPr>
            <a:endParaRPr lang="en-US" dirty="0"/>
          </a:p>
        </p:txBody>
      </p:sp>
    </p:spTree>
    <p:extLst>
      <p:ext uri="{BB962C8B-B14F-4D97-AF65-F5344CB8AC3E}">
        <p14:creationId xmlns:p14="http://schemas.microsoft.com/office/powerpoint/2010/main" val="461952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and Effort</a:t>
            </a:r>
            <a:endParaRPr lang="en-US" dirty="0"/>
          </a:p>
        </p:txBody>
      </p:sp>
      <p:sp>
        <p:nvSpPr>
          <p:cNvPr id="3" name="Content Placeholder 2"/>
          <p:cNvSpPr>
            <a:spLocks noGrp="1"/>
          </p:cNvSpPr>
          <p:nvPr>
            <p:ph idx="1"/>
          </p:nvPr>
        </p:nvSpPr>
        <p:spPr/>
        <p:txBody>
          <a:bodyPr/>
          <a:lstStyle/>
          <a:p>
            <a:pPr marL="0" indent="0" algn="ctr">
              <a:buNone/>
            </a:pPr>
            <a:endParaRPr lang="en-US" b="1" dirty="0" smtClean="0"/>
          </a:p>
          <a:p>
            <a:pPr marL="0" indent="0" algn="ctr">
              <a:buNone/>
            </a:pPr>
            <a:endParaRPr lang="en-US" b="1" dirty="0"/>
          </a:p>
          <a:p>
            <a:pPr marL="0" indent="0" algn="ctr">
              <a:buNone/>
            </a:pPr>
            <a:r>
              <a:rPr lang="en-US" b="1" dirty="0" smtClean="0"/>
              <a:t>Questions</a:t>
            </a:r>
            <a:r>
              <a:rPr lang="en-US" b="1" dirty="0"/>
              <a:t>?</a:t>
            </a:r>
          </a:p>
          <a:p>
            <a:endParaRPr lang="en-US" dirty="0"/>
          </a:p>
        </p:txBody>
      </p:sp>
    </p:spTree>
    <p:extLst>
      <p:ext uri="{BB962C8B-B14F-4D97-AF65-F5344CB8AC3E}">
        <p14:creationId xmlns:p14="http://schemas.microsoft.com/office/powerpoint/2010/main" val="2325902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and Effort</a:t>
            </a:r>
            <a:endParaRPr lang="en-US" dirty="0"/>
          </a:p>
        </p:txBody>
      </p:sp>
      <p:sp>
        <p:nvSpPr>
          <p:cNvPr id="3" name="Content Placeholder 2"/>
          <p:cNvSpPr>
            <a:spLocks noGrp="1"/>
          </p:cNvSpPr>
          <p:nvPr>
            <p:ph idx="1"/>
          </p:nvPr>
        </p:nvSpPr>
        <p:spPr/>
        <p:txBody>
          <a:bodyPr>
            <a:normAutofit/>
          </a:bodyPr>
          <a:lstStyle/>
          <a:p>
            <a:pPr marL="0" indent="0" algn="ctr">
              <a:buNone/>
            </a:pPr>
            <a:r>
              <a:rPr lang="en-US" sz="2800" dirty="0" smtClean="0">
                <a:latin typeface="Arial" panose="020B0604020202020204" pitchFamily="34" charset="0"/>
                <a:cs typeface="Arial" panose="020B0604020202020204" pitchFamily="34" charset="0"/>
              </a:rPr>
              <a:t>What is Effort?</a:t>
            </a:r>
          </a:p>
          <a:p>
            <a:pPr marL="0" indent="0" algn="ctr">
              <a:buNone/>
            </a:pPr>
            <a:endParaRPr lang="en-US" sz="1200" dirty="0" smtClean="0">
              <a:latin typeface="Arial" panose="020B0604020202020204" pitchFamily="34" charset="0"/>
              <a:cs typeface="Arial" panose="020B0604020202020204" pitchFamily="34" charset="0"/>
            </a:endParaRPr>
          </a:p>
          <a:p>
            <a:pPr marL="285750" indent="-285750" algn="just"/>
            <a:r>
              <a:rPr lang="en-US" sz="2200" dirty="0">
                <a:latin typeface="Arial" panose="020B0604020202020204" pitchFamily="34" charset="0"/>
                <a:cs typeface="Arial" panose="020B0604020202020204" pitchFamily="34" charset="0"/>
              </a:rPr>
              <a:t>Effort is defined as the amount of time spent on a particular activity. It includes the time spent working on a sponsored project in which salary is directly charged or contributed (cost-share effort).</a:t>
            </a:r>
          </a:p>
          <a:p>
            <a:pPr marL="285750" indent="-285750"/>
            <a:endParaRPr lang="en-US" sz="2200" dirty="0">
              <a:latin typeface="Arial" panose="020B0604020202020204" pitchFamily="34" charset="0"/>
              <a:cs typeface="Arial" panose="020B0604020202020204" pitchFamily="34" charset="0"/>
            </a:endParaRPr>
          </a:p>
          <a:p>
            <a:pPr marL="285750" indent="-285750" algn="just"/>
            <a:r>
              <a:rPr lang="en-US" sz="2200" dirty="0">
                <a:latin typeface="Arial" panose="020B0604020202020204" pitchFamily="34" charset="0"/>
                <a:cs typeface="Arial" panose="020B0604020202020204" pitchFamily="34" charset="0"/>
              </a:rPr>
              <a:t>Individual effort is expressed as a percentage of the total amount of time spent on work-related activities (instruction, research, administration, etc.) for which the University compensates an individual</a:t>
            </a:r>
            <a:r>
              <a:rPr lang="en-US" sz="2200" dirty="0" smtClean="0">
                <a:latin typeface="Arial" panose="020B0604020202020204" pitchFamily="34" charset="0"/>
                <a:cs typeface="Arial" panose="020B0604020202020204" pitchFamily="34" charset="0"/>
              </a:rPr>
              <a:t>.</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9153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and Effort</a:t>
            </a:r>
            <a:endParaRPr lang="en-US" dirty="0"/>
          </a:p>
        </p:txBody>
      </p:sp>
      <p:sp>
        <p:nvSpPr>
          <p:cNvPr id="3" name="Content Placeholder 2"/>
          <p:cNvSpPr>
            <a:spLocks noGrp="1"/>
          </p:cNvSpPr>
          <p:nvPr>
            <p:ph idx="1"/>
          </p:nvPr>
        </p:nvSpPr>
        <p:spPr/>
        <p:txBody>
          <a:bodyPr/>
          <a:lstStyle/>
          <a:p>
            <a:pPr marL="0" indent="0" algn="ctr">
              <a:buNone/>
            </a:pPr>
            <a:endParaRPr lang="en-US" b="1" dirty="0" smtClean="0">
              <a:solidFill>
                <a:prstClr val="black"/>
              </a:solidFill>
            </a:endParaRPr>
          </a:p>
          <a:p>
            <a:pPr marL="0" indent="0" algn="ctr">
              <a:buNone/>
            </a:pPr>
            <a:endParaRPr lang="en-US" b="1" dirty="0">
              <a:solidFill>
                <a:prstClr val="black"/>
              </a:solidFill>
            </a:endParaRPr>
          </a:p>
          <a:p>
            <a:pPr marL="0" indent="0" algn="ctr">
              <a:buNone/>
            </a:pPr>
            <a:r>
              <a:rPr lang="en-US" b="1" dirty="0" smtClean="0">
                <a:solidFill>
                  <a:prstClr val="black"/>
                </a:solidFill>
              </a:rPr>
              <a:t>How </a:t>
            </a:r>
            <a:r>
              <a:rPr lang="en-US" b="1" dirty="0">
                <a:solidFill>
                  <a:prstClr val="black"/>
                </a:solidFill>
              </a:rPr>
              <a:t>many hours per week is </a:t>
            </a:r>
          </a:p>
          <a:p>
            <a:pPr marL="0" indent="0" algn="ctr">
              <a:buNone/>
            </a:pPr>
            <a:r>
              <a:rPr lang="en-US" b="1" dirty="0">
                <a:solidFill>
                  <a:prstClr val="black"/>
                </a:solidFill>
              </a:rPr>
              <a:t>100% FTE for faculty?</a:t>
            </a:r>
          </a:p>
          <a:p>
            <a:pPr marL="0" indent="0">
              <a:buNone/>
            </a:pPr>
            <a:endParaRPr lang="en-US" dirty="0"/>
          </a:p>
        </p:txBody>
      </p:sp>
    </p:spTree>
    <p:extLst>
      <p:ext uri="{BB962C8B-B14F-4D97-AF65-F5344CB8AC3E}">
        <p14:creationId xmlns:p14="http://schemas.microsoft.com/office/powerpoint/2010/main" val="1264141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and Effort</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lgn="just">
              <a:buNone/>
            </a:pPr>
            <a:r>
              <a:rPr lang="en-US" dirty="0" smtClean="0"/>
              <a:t>To </a:t>
            </a:r>
            <a:r>
              <a:rPr lang="en-US" dirty="0"/>
              <a:t>determine effort as a percentage of time, divide the hours worked by the total effort hours.</a:t>
            </a:r>
          </a:p>
          <a:p>
            <a:endParaRPr lang="en-US" dirty="0"/>
          </a:p>
        </p:txBody>
      </p:sp>
    </p:spTree>
    <p:extLst>
      <p:ext uri="{BB962C8B-B14F-4D97-AF65-F5344CB8AC3E}">
        <p14:creationId xmlns:p14="http://schemas.microsoft.com/office/powerpoint/2010/main" val="4053089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and Effort</a:t>
            </a:r>
            <a:endParaRPr lang="en-US" dirty="0"/>
          </a:p>
        </p:txBody>
      </p:sp>
      <p:sp>
        <p:nvSpPr>
          <p:cNvPr id="3" name="Content Placeholder 2"/>
          <p:cNvSpPr>
            <a:spLocks noGrp="1"/>
          </p:cNvSpPr>
          <p:nvPr>
            <p:ph idx="1"/>
          </p:nvPr>
        </p:nvSpPr>
        <p:spPr/>
        <p:txBody>
          <a:bodyPr>
            <a:normAutofit fontScale="70000" lnSpcReduction="20000"/>
          </a:bodyPr>
          <a:lstStyle/>
          <a:p>
            <a:pPr marL="0" indent="0" algn="just">
              <a:buNone/>
            </a:pPr>
            <a:r>
              <a:rPr lang="en-US" dirty="0"/>
              <a:t>Dr. John Smith received the NSF award for which he applied.  If Dr. Smith worked 40 hours on a sponsored project in a given time period and 25 hours in the same given time period on an unrelated University project, then how much effort did Dr. Smith apply toward the NSF project?  How much effort toward other University activities?</a:t>
            </a:r>
          </a:p>
          <a:p>
            <a:pPr marL="0" indent="0">
              <a:buNone/>
            </a:pPr>
            <a:endParaRPr lang="en-US" b="1" dirty="0"/>
          </a:p>
          <a:p>
            <a:pPr marL="0" indent="0">
              <a:buNone/>
            </a:pPr>
            <a:r>
              <a:rPr lang="en-US" dirty="0"/>
              <a:t>Solution:</a:t>
            </a:r>
          </a:p>
          <a:p>
            <a:pPr marL="0" indent="0">
              <a:buNone/>
            </a:pPr>
            <a:endParaRPr lang="en-US" dirty="0"/>
          </a:p>
          <a:p>
            <a:r>
              <a:rPr lang="en-US" dirty="0"/>
              <a:t>40 hours / 65 total-effort hours = 61.5%</a:t>
            </a:r>
          </a:p>
          <a:p>
            <a:pPr marL="0" indent="0">
              <a:buNone/>
            </a:pPr>
            <a:endParaRPr lang="en-US" dirty="0"/>
          </a:p>
          <a:p>
            <a:pPr marL="0" indent="0">
              <a:buNone/>
            </a:pPr>
            <a:r>
              <a:rPr lang="en-US" dirty="0"/>
              <a:t>And</a:t>
            </a:r>
          </a:p>
          <a:p>
            <a:pPr marL="0" indent="0">
              <a:buNone/>
            </a:pPr>
            <a:endParaRPr lang="en-US" dirty="0"/>
          </a:p>
          <a:p>
            <a:r>
              <a:rPr lang="en-US" dirty="0"/>
              <a:t>25 hours / 65 total-effort hours = 38.5%</a:t>
            </a:r>
          </a:p>
          <a:p>
            <a:endParaRPr lang="en-US" dirty="0"/>
          </a:p>
        </p:txBody>
      </p:sp>
    </p:spTree>
    <p:extLst>
      <p:ext uri="{BB962C8B-B14F-4D97-AF65-F5344CB8AC3E}">
        <p14:creationId xmlns:p14="http://schemas.microsoft.com/office/powerpoint/2010/main" val="3297804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and Effort</a:t>
            </a:r>
            <a:endParaRPr lang="en-US" dirty="0"/>
          </a:p>
        </p:txBody>
      </p:sp>
      <p:sp>
        <p:nvSpPr>
          <p:cNvPr id="3" name="Content Placeholder 2"/>
          <p:cNvSpPr>
            <a:spLocks noGrp="1"/>
          </p:cNvSpPr>
          <p:nvPr>
            <p:ph idx="1"/>
          </p:nvPr>
        </p:nvSpPr>
        <p:spPr/>
        <p:txBody>
          <a:bodyPr/>
          <a:lstStyle/>
          <a:p>
            <a:pPr marL="0" indent="0" algn="just">
              <a:buNone/>
            </a:pPr>
            <a:r>
              <a:rPr lang="en-US" b="1" dirty="0"/>
              <a:t>Proposals should reasonably represent the amount of time that key personnel are committing to the project.</a:t>
            </a:r>
            <a:endParaRPr lang="en-US" dirty="0"/>
          </a:p>
          <a:p>
            <a:pPr marL="0" indent="0">
              <a:buNone/>
            </a:pPr>
            <a:endParaRPr lang="en-US" dirty="0"/>
          </a:p>
          <a:p>
            <a:pPr marL="0" indent="0" algn="just">
              <a:buNone/>
            </a:pPr>
            <a:r>
              <a:rPr lang="en-US" sz="2800" dirty="0"/>
              <a:t>Effort should be proposed as anticipated by the project scope.</a:t>
            </a:r>
          </a:p>
          <a:p>
            <a:endParaRPr lang="en-US" dirty="0"/>
          </a:p>
        </p:txBody>
      </p:sp>
    </p:spTree>
    <p:extLst>
      <p:ext uri="{BB962C8B-B14F-4D97-AF65-F5344CB8AC3E}">
        <p14:creationId xmlns:p14="http://schemas.microsoft.com/office/powerpoint/2010/main" val="3785522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and Effort</a:t>
            </a:r>
            <a:endParaRPr lang="en-U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06877" y="1600200"/>
            <a:ext cx="5930245"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6670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and Effort</a:t>
            </a:r>
            <a:endParaRPr lang="en-US" dirty="0"/>
          </a:p>
        </p:txBody>
      </p:sp>
      <p:sp>
        <p:nvSpPr>
          <p:cNvPr id="3" name="Content Placeholder 2"/>
          <p:cNvSpPr>
            <a:spLocks noGrp="1"/>
          </p:cNvSpPr>
          <p:nvPr>
            <p:ph idx="1"/>
          </p:nvPr>
        </p:nvSpPr>
        <p:spPr/>
        <p:txBody>
          <a:bodyPr/>
          <a:lstStyle/>
          <a:p>
            <a:pPr marL="0" indent="0" algn="just">
              <a:buNone/>
            </a:pPr>
            <a:endParaRPr lang="en-US" dirty="0" smtClean="0"/>
          </a:p>
          <a:p>
            <a:pPr marL="0" indent="0" algn="just">
              <a:buNone/>
            </a:pPr>
            <a:r>
              <a:rPr lang="en-US" dirty="0" smtClean="0"/>
              <a:t>To </a:t>
            </a:r>
            <a:r>
              <a:rPr lang="en-US" dirty="0"/>
              <a:t>determine the number of months of effort multiply the number of months by the percent of effort.</a:t>
            </a:r>
          </a:p>
          <a:p>
            <a:endParaRPr lang="en-US" dirty="0"/>
          </a:p>
        </p:txBody>
      </p:sp>
    </p:spTree>
    <p:extLst>
      <p:ext uri="{BB962C8B-B14F-4D97-AF65-F5344CB8AC3E}">
        <p14:creationId xmlns:p14="http://schemas.microsoft.com/office/powerpoint/2010/main" val="3612163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and Effort</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How many months effort is 10% effort over 12 calendar months?</a:t>
            </a:r>
          </a:p>
          <a:p>
            <a:pPr marL="0" indent="0">
              <a:buNone/>
            </a:pPr>
            <a:r>
              <a:rPr lang="en-US" dirty="0"/>
              <a:t>	</a:t>
            </a:r>
            <a:r>
              <a:rPr lang="en-US" u="sng" dirty="0"/>
              <a:t>10% X 12 months = 1.2 months effort</a:t>
            </a:r>
          </a:p>
          <a:p>
            <a:pPr marL="0" indent="0">
              <a:buNone/>
            </a:pPr>
            <a:endParaRPr lang="en-US" dirty="0"/>
          </a:p>
          <a:p>
            <a:pPr marL="0" indent="0">
              <a:buNone/>
            </a:pPr>
            <a:r>
              <a:rPr lang="en-US" dirty="0"/>
              <a:t>How many months effort is 10% effort over 9 academic months?</a:t>
            </a:r>
          </a:p>
          <a:p>
            <a:pPr marL="0" indent="0">
              <a:buNone/>
            </a:pPr>
            <a:r>
              <a:rPr lang="en-US" dirty="0"/>
              <a:t>	</a:t>
            </a:r>
            <a:r>
              <a:rPr lang="en-US" u="sng" dirty="0"/>
              <a:t>10% X 9 months = 0.9 months effort</a:t>
            </a:r>
          </a:p>
          <a:p>
            <a:pPr marL="0" indent="0">
              <a:buNone/>
            </a:pPr>
            <a:endParaRPr lang="en-US" dirty="0"/>
          </a:p>
          <a:p>
            <a:pPr marL="0" indent="0">
              <a:buNone/>
            </a:pPr>
            <a:r>
              <a:rPr lang="en-US" dirty="0"/>
              <a:t>How many months efforts is 75% effort over 3 summer months?</a:t>
            </a:r>
          </a:p>
          <a:p>
            <a:pPr marL="0" indent="0">
              <a:buNone/>
            </a:pPr>
            <a:r>
              <a:rPr lang="en-US" dirty="0"/>
              <a:t>	</a:t>
            </a:r>
            <a:r>
              <a:rPr lang="en-US" u="sng" dirty="0"/>
              <a:t>75% X 3 months = 2.25 months effort</a:t>
            </a:r>
          </a:p>
          <a:p>
            <a:endParaRPr lang="en-US" dirty="0"/>
          </a:p>
        </p:txBody>
      </p:sp>
    </p:spTree>
    <p:extLst>
      <p:ext uri="{BB962C8B-B14F-4D97-AF65-F5344CB8AC3E}">
        <p14:creationId xmlns:p14="http://schemas.microsoft.com/office/powerpoint/2010/main" val="1687356892"/>
      </p:ext>
    </p:extLst>
  </p:cSld>
  <p:clrMapOvr>
    <a:masterClrMapping/>
  </p:clrMapOvr>
</p:sld>
</file>

<file path=ppt/theme/theme1.xml><?xml version="1.0" encoding="utf-8"?>
<a:theme xmlns:a="http://schemas.openxmlformats.org/drawingml/2006/main" name="PowerPoint - Time and Effor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 Time and Effort</Template>
  <TotalTime>103</TotalTime>
  <Words>407</Words>
  <Application>Microsoft Office PowerPoint</Application>
  <PresentationFormat>On-screen Show (4:3)</PresentationFormat>
  <Paragraphs>59</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PowerPoint - Time and Effort</vt:lpstr>
      <vt:lpstr>Time and Effort</vt:lpstr>
      <vt:lpstr>Time and Effort</vt:lpstr>
      <vt:lpstr>Time and Effort</vt:lpstr>
      <vt:lpstr>Time and Effort</vt:lpstr>
      <vt:lpstr>Time and Effort</vt:lpstr>
      <vt:lpstr>Time and Effort</vt:lpstr>
      <vt:lpstr>Time and Effort</vt:lpstr>
      <vt:lpstr>Time and Effort</vt:lpstr>
      <vt:lpstr>Time and Effort</vt:lpstr>
      <vt:lpstr>Time and Effort</vt:lpstr>
      <vt:lpstr>Time and Effort</vt:lpstr>
      <vt:lpstr>Time and Effort</vt:lpstr>
    </vt:vector>
  </TitlesOfParts>
  <Company>Auburn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and Effort</dc:title>
  <dc:creator>Rodney J. Greer</dc:creator>
  <cp:lastModifiedBy>Rodney Greer</cp:lastModifiedBy>
  <cp:revision>12</cp:revision>
  <dcterms:created xsi:type="dcterms:W3CDTF">2013-09-08T17:23:36Z</dcterms:created>
  <dcterms:modified xsi:type="dcterms:W3CDTF">2016-09-19T23:34:02Z</dcterms:modified>
</cp:coreProperties>
</file>